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305" r:id="rId6"/>
    <p:sldId id="262" r:id="rId7"/>
    <p:sldId id="263" r:id="rId8"/>
    <p:sldId id="264" r:id="rId9"/>
    <p:sldId id="265" r:id="rId10"/>
    <p:sldId id="266" r:id="rId11"/>
    <p:sldId id="267" r:id="rId12"/>
    <p:sldId id="299" r:id="rId13"/>
    <p:sldId id="268" r:id="rId14"/>
    <p:sldId id="269" r:id="rId15"/>
    <p:sldId id="270" r:id="rId16"/>
    <p:sldId id="271" r:id="rId17"/>
    <p:sldId id="272" r:id="rId18"/>
    <p:sldId id="274" r:id="rId19"/>
    <p:sldId id="275" r:id="rId20"/>
    <p:sldId id="276" r:id="rId21"/>
    <p:sldId id="278" r:id="rId22"/>
    <p:sldId id="277" r:id="rId23"/>
    <p:sldId id="306" r:id="rId24"/>
    <p:sldId id="279" r:id="rId25"/>
    <p:sldId id="300" r:id="rId26"/>
    <p:sldId id="280" r:id="rId27"/>
    <p:sldId id="281" r:id="rId28"/>
    <p:sldId id="282" r:id="rId29"/>
    <p:sldId id="283" r:id="rId30"/>
    <p:sldId id="301" r:id="rId31"/>
    <p:sldId id="284" r:id="rId32"/>
    <p:sldId id="285" r:id="rId33"/>
    <p:sldId id="286" r:id="rId34"/>
    <p:sldId id="287" r:id="rId35"/>
    <p:sldId id="288" r:id="rId36"/>
    <p:sldId id="290" r:id="rId37"/>
    <p:sldId id="289" r:id="rId38"/>
    <p:sldId id="302" r:id="rId39"/>
    <p:sldId id="291" r:id="rId40"/>
    <p:sldId id="293" r:id="rId41"/>
    <p:sldId id="307" r:id="rId42"/>
    <p:sldId id="294" r:id="rId43"/>
    <p:sldId id="292" r:id="rId44"/>
    <p:sldId id="303" r:id="rId45"/>
    <p:sldId id="295" r:id="rId46"/>
    <p:sldId id="296" r:id="rId47"/>
    <p:sldId id="304" r:id="rId48"/>
    <p:sldId id="297" r:id="rId49"/>
    <p:sldId id="298" r:id="rId50"/>
    <p:sldId id="261" r:id="rId51"/>
    <p:sldId id="27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66FF"/>
    <a:srgbClr val="FF3300"/>
    <a:srgbClr val="FF0066"/>
    <a:srgbClr val="FFFF00"/>
    <a:srgbClr val="669900"/>
    <a:srgbClr val="0099FF"/>
    <a:srgbClr val="CCFF66"/>
    <a:srgbClr val="CC66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12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1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1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92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40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39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40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42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18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02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918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40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5">
                      <a:satMod val="175000"/>
                      <a:alpha val="40000"/>
                    </a:schemeClr>
                  </a:glow>
                </a:effectLst>
                <a:latin typeface="Lucida Calligraphy" panose="03010101010101010101" pitchFamily="66" charset="0"/>
              </a:rPr>
              <a:t>20th Century Theatre: </a:t>
            </a:r>
            <a:br>
              <a:rPr lang="en-US" sz="40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5">
                      <a:satMod val="175000"/>
                      <a:alpha val="40000"/>
                    </a:schemeClr>
                  </a:glow>
                </a:effectLst>
                <a:latin typeface="Lucida Calligraphy" panose="03010101010101010101" pitchFamily="66" charset="0"/>
              </a:rPr>
            </a:br>
            <a:r>
              <a:rPr lang="en-US" sz="40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5">
                      <a:satMod val="175000"/>
                      <a:alpha val="40000"/>
                    </a:schemeClr>
                  </a:glow>
                </a:effectLst>
                <a:latin typeface="Lucida Calligraphy" panose="03010101010101010101" pitchFamily="66" charset="0"/>
              </a:rPr>
              <a:t>Musical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15</a:t>
            </a:r>
          </a:p>
          <a:p>
            <a:r>
              <a:rPr lang="en-US" dirty="0">
                <a:solidFill>
                  <a:schemeClr val="bg1"/>
                </a:solidFill>
              </a:rPr>
              <a:t>[Part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44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phant" panose="02020904090505020303" pitchFamily="18" charset="0"/>
              </a:rPr>
              <a:t>Beginnings of the Movement:</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Realism came about partly as a response to these new social / artistic conditions. </a:t>
            </a:r>
          </a:p>
          <a:p>
            <a:r>
              <a:rPr lang="en-US" dirty="0">
                <a:solidFill>
                  <a:schemeClr val="bg1"/>
                </a:solidFill>
              </a:rPr>
              <a:t>The "movement" began in France and by 1860 had some general precepts:</a:t>
            </a:r>
          </a:p>
          <a:p>
            <a:pPr lvl="1"/>
            <a:r>
              <a:rPr lang="en-US" dirty="0">
                <a:solidFill>
                  <a:schemeClr val="bg1"/>
                </a:solidFill>
              </a:rPr>
              <a:t>1. Truth resides in material objects we perceived to all five senses; truth is verified through science</a:t>
            </a:r>
          </a:p>
          <a:p>
            <a:pPr lvl="1"/>
            <a:r>
              <a:rPr lang="en-US" dirty="0">
                <a:solidFill>
                  <a:schemeClr val="bg1"/>
                </a:solidFill>
              </a:rPr>
              <a:t>2. The scientific method—observation—would solve everything</a:t>
            </a:r>
          </a:p>
          <a:p>
            <a:pPr lvl="1"/>
            <a:r>
              <a:rPr lang="en-US" dirty="0">
                <a:solidFill>
                  <a:schemeClr val="bg1"/>
                </a:solidFill>
              </a:rPr>
              <a:t>3. Human problems were the highest were home of science</a:t>
            </a:r>
          </a:p>
          <a:p>
            <a:r>
              <a:rPr lang="en-US" dirty="0">
                <a:solidFill>
                  <a:schemeClr val="bg1"/>
                </a:solidFill>
              </a:rPr>
              <a:t>Art—according to the realist view—had as its purpose to better mankind.</a:t>
            </a:r>
          </a:p>
          <a:p>
            <a:r>
              <a:rPr lang="en-US" dirty="0">
                <a:solidFill>
                  <a:schemeClr val="bg1"/>
                </a:solidFill>
              </a:rPr>
              <a:t>Drama was to involve the direct observation of human behavior; therefore, there was a thrust to use contemporary settings and time periods, and it was to deal with everyday life and problems as subjects.</a:t>
            </a:r>
          </a:p>
          <a:p>
            <a:r>
              <a:rPr lang="en-US" dirty="0">
                <a:solidFill>
                  <a:schemeClr val="bg1"/>
                </a:solidFill>
              </a:rPr>
              <a:t>As already mentioned, realism first showed itself in staging and costuming. </a:t>
            </a:r>
          </a:p>
          <a:p>
            <a:r>
              <a:rPr lang="en-US" dirty="0">
                <a:solidFill>
                  <a:schemeClr val="bg1"/>
                </a:solidFill>
              </a:rPr>
              <a:t>Three-dimensional details had been added by 1800. </a:t>
            </a:r>
          </a:p>
          <a:p>
            <a:r>
              <a:rPr lang="en-US" dirty="0">
                <a:solidFill>
                  <a:schemeClr val="bg1"/>
                </a:solidFill>
              </a:rPr>
              <a:t>By 1850, theater productions used historically accurate settings and costumes and details, partly as a result of romantic ideals. But it was harder to get realism accepted widely.</a:t>
            </a:r>
          </a:p>
          <a:p>
            <a:r>
              <a:rPr lang="en-US" dirty="0">
                <a:solidFill>
                  <a:schemeClr val="bg1"/>
                </a:solidFill>
              </a:rPr>
              <a:t>The Duke of Saxe-</a:t>
            </a:r>
            <a:r>
              <a:rPr lang="en-US" dirty="0" err="1">
                <a:solidFill>
                  <a:schemeClr val="bg1"/>
                </a:solidFill>
              </a:rPr>
              <a:t>Meiningen</a:t>
            </a:r>
            <a:r>
              <a:rPr lang="en-US" dirty="0">
                <a:solidFill>
                  <a:schemeClr val="bg1"/>
                </a:solidFill>
              </a:rPr>
              <a:t> helped unify productions; Richard Wagner wanted theatre to fuse the emotional and the intellectual, though his operas were highly mythical and fantastic.</a:t>
            </a:r>
          </a:p>
          <a:p>
            <a:endParaRPr lang="en-US" dirty="0">
              <a:solidFill>
                <a:schemeClr val="bg1"/>
              </a:solidFill>
            </a:endParaRPr>
          </a:p>
        </p:txBody>
      </p:sp>
    </p:spTree>
    <p:extLst>
      <p:ext uri="{BB962C8B-B14F-4D97-AF65-F5344CB8AC3E}">
        <p14:creationId xmlns:p14="http://schemas.microsoft.com/office/powerpoint/2010/main" val="367117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Comic Sans MS" panose="030F0702030302020204" pitchFamily="66" charset="0"/>
              </a:rPr>
              <a:t>Writers of Realism</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In France, two Playwrights helped popularized the idea of realism but both clung to two inherent traditional morality and values:</a:t>
            </a:r>
          </a:p>
          <a:p>
            <a:pPr lvl="1"/>
            <a:r>
              <a:rPr lang="en-US" dirty="0">
                <a:solidFill>
                  <a:schemeClr val="bg1"/>
                </a:solidFill>
              </a:rPr>
              <a:t>Alexandre Dumas </a:t>
            </a:r>
            <a:r>
              <a:rPr lang="en-US" dirty="0" err="1">
                <a:solidFill>
                  <a:schemeClr val="bg1"/>
                </a:solidFill>
              </a:rPr>
              <a:t>fils</a:t>
            </a:r>
            <a:r>
              <a:rPr lang="en-US" dirty="0">
                <a:solidFill>
                  <a:schemeClr val="bg1"/>
                </a:solidFill>
              </a:rPr>
              <a:t> (the </a:t>
            </a:r>
            <a:r>
              <a:rPr lang="en-US" dirty="0" err="1">
                <a:solidFill>
                  <a:schemeClr val="bg1"/>
                </a:solidFill>
              </a:rPr>
              <a:t>fils</a:t>
            </a:r>
            <a:r>
              <a:rPr lang="en-US" dirty="0">
                <a:solidFill>
                  <a:schemeClr val="bg1"/>
                </a:solidFill>
              </a:rPr>
              <a:t>  stands for "son," and designates the "illegitimate son of Alexandre Dumas") – (1824-1895)</a:t>
            </a:r>
          </a:p>
          <a:p>
            <a:pPr lvl="2"/>
            <a:r>
              <a:rPr lang="en-US" dirty="0">
                <a:solidFill>
                  <a:schemeClr val="bg1"/>
                </a:solidFill>
              </a:rPr>
              <a:t>His novel, </a:t>
            </a:r>
            <a:r>
              <a:rPr lang="en-US" i="1" dirty="0">
                <a:solidFill>
                  <a:schemeClr val="bg1"/>
                </a:solidFill>
              </a:rPr>
              <a:t>Camille</a:t>
            </a:r>
            <a:r>
              <a:rPr lang="en-US" dirty="0">
                <a:solidFill>
                  <a:schemeClr val="bg1"/>
                </a:solidFill>
              </a:rPr>
              <a:t>, was dramatized in 1849. About a "kept woman," the play was written in prose, and dealt with contemporary life. </a:t>
            </a:r>
          </a:p>
          <a:p>
            <a:pPr lvl="2"/>
            <a:r>
              <a:rPr lang="en-US" dirty="0">
                <a:solidFill>
                  <a:schemeClr val="bg1"/>
                </a:solidFill>
              </a:rPr>
              <a:t>Eventually, he wrote "thesis plays," about contemporary social problems.</a:t>
            </a:r>
          </a:p>
          <a:p>
            <a:pPr lvl="1"/>
            <a:r>
              <a:rPr lang="en-US" dirty="0">
                <a:solidFill>
                  <a:schemeClr val="bg1"/>
                </a:solidFill>
              </a:rPr>
              <a:t>Emile Augier (1820-1889) also wrote plays about contemporary conditions</a:t>
            </a:r>
          </a:p>
        </p:txBody>
      </p:sp>
    </p:spTree>
    <p:extLst>
      <p:ext uri="{BB962C8B-B14F-4D97-AF65-F5344CB8AC3E}">
        <p14:creationId xmlns:p14="http://schemas.microsoft.com/office/powerpoint/2010/main" val="10893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Comic Sans MS" panose="030F0702030302020204" pitchFamily="66" charset="0"/>
              </a:rPr>
              <a:t>Writers of Realism</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In Norway: </a:t>
            </a:r>
          </a:p>
          <a:p>
            <a:pPr lvl="1"/>
            <a:r>
              <a:rPr lang="en-US" dirty="0">
                <a:solidFill>
                  <a:schemeClr val="bg1"/>
                </a:solidFill>
              </a:rPr>
              <a:t>Henrik Ibsen (1828-1906)</a:t>
            </a:r>
          </a:p>
          <a:p>
            <a:pPr lvl="2"/>
            <a:r>
              <a:rPr lang="en-US" dirty="0">
                <a:solidFill>
                  <a:schemeClr val="bg1"/>
                </a:solidFill>
              </a:rPr>
              <a:t>Considered to be the father of modern realistic drama. </a:t>
            </a:r>
          </a:p>
          <a:p>
            <a:pPr lvl="2"/>
            <a:r>
              <a:rPr lang="en-US" dirty="0">
                <a:solidFill>
                  <a:schemeClr val="bg1"/>
                </a:solidFill>
              </a:rPr>
              <a:t>His plays attacked society’s values and dealt with unconventional subjects within the form of the well-made play.</a:t>
            </a:r>
          </a:p>
          <a:p>
            <a:pPr lvl="2"/>
            <a:r>
              <a:rPr lang="en-US" dirty="0">
                <a:solidFill>
                  <a:schemeClr val="bg1"/>
                </a:solidFill>
              </a:rPr>
              <a:t>Ibsen perfected the well-made play formula; and by using a familiar formula made his plays, with a very shocking subject matter, acceptable. </a:t>
            </a:r>
          </a:p>
          <a:p>
            <a:pPr lvl="2"/>
            <a:r>
              <a:rPr lang="en-US" dirty="0">
                <a:solidFill>
                  <a:schemeClr val="bg1"/>
                </a:solidFill>
              </a:rPr>
              <a:t>He discarded soliloquies, asides, etc. </a:t>
            </a:r>
          </a:p>
          <a:p>
            <a:pPr lvl="2"/>
            <a:r>
              <a:rPr lang="en-US" dirty="0">
                <a:solidFill>
                  <a:schemeClr val="bg1"/>
                </a:solidFill>
              </a:rPr>
              <a:t>Exposition in the plays was motivated, there were causally related scenes, inner psychological motivation was emphasized, the environment had an influence on characters’ personalities, and all the things characters did and all of things the characters used revealed their socio-economic milieu. </a:t>
            </a:r>
          </a:p>
          <a:p>
            <a:pPr lvl="2"/>
            <a:r>
              <a:rPr lang="en-US" dirty="0">
                <a:solidFill>
                  <a:schemeClr val="bg1"/>
                </a:solidFill>
              </a:rPr>
              <a:t>He became a model for later realistic writers.</a:t>
            </a:r>
          </a:p>
          <a:p>
            <a:pPr lvl="2"/>
            <a:r>
              <a:rPr lang="en-US" dirty="0">
                <a:solidFill>
                  <a:schemeClr val="bg1"/>
                </a:solidFill>
              </a:rPr>
              <a:t>Among the subjects addressed by Ibsen in his plays are: </a:t>
            </a:r>
          </a:p>
          <a:p>
            <a:pPr lvl="3"/>
            <a:r>
              <a:rPr lang="en-US" dirty="0">
                <a:solidFill>
                  <a:schemeClr val="bg1"/>
                </a:solidFill>
              </a:rPr>
              <a:t>The role of women, war and business, and syphilis.</a:t>
            </a:r>
          </a:p>
          <a:p>
            <a:pPr lvl="2"/>
            <a:r>
              <a:rPr lang="en-US" dirty="0">
                <a:solidFill>
                  <a:schemeClr val="bg1"/>
                </a:solidFill>
              </a:rPr>
              <a:t>Some of Ibsen's Plays:</a:t>
            </a:r>
          </a:p>
          <a:p>
            <a:pPr lvl="3"/>
            <a:r>
              <a:rPr lang="en-US" i="1" dirty="0">
                <a:solidFill>
                  <a:schemeClr val="bg1"/>
                </a:solidFill>
              </a:rPr>
              <a:t>Ghosts</a:t>
            </a:r>
            <a:r>
              <a:rPr lang="en-US" dirty="0">
                <a:solidFill>
                  <a:schemeClr val="bg1"/>
                </a:solidFill>
              </a:rPr>
              <a:t>—1881—dealt with the concept of the sins of the father transferring to the son, resulting in syphilis.</a:t>
            </a:r>
          </a:p>
          <a:p>
            <a:pPr lvl="3"/>
            <a:r>
              <a:rPr lang="en-US" i="1" dirty="0">
                <a:solidFill>
                  <a:schemeClr val="bg1"/>
                </a:solidFill>
              </a:rPr>
              <a:t>Pillars of Society </a:t>
            </a:r>
            <a:r>
              <a:rPr lang="en-US" dirty="0">
                <a:solidFill>
                  <a:schemeClr val="bg1"/>
                </a:solidFill>
              </a:rPr>
              <a:t>– 1877 – dealt with war and business.</a:t>
            </a:r>
          </a:p>
          <a:p>
            <a:pPr lvl="3"/>
            <a:r>
              <a:rPr lang="en-US" i="1" dirty="0" err="1">
                <a:solidFill>
                  <a:schemeClr val="bg1"/>
                </a:solidFill>
              </a:rPr>
              <a:t>Hedda</a:t>
            </a:r>
            <a:r>
              <a:rPr lang="en-US" i="1" dirty="0">
                <a:solidFill>
                  <a:schemeClr val="bg1"/>
                </a:solidFill>
              </a:rPr>
              <a:t> Gabbler </a:t>
            </a:r>
            <a:r>
              <a:rPr lang="en-US" dirty="0">
                <a:solidFill>
                  <a:schemeClr val="bg1"/>
                </a:solidFill>
              </a:rPr>
              <a:t>– 1890 – a powerful woman takes her life at the end of the play to get away from her boredom with society.</a:t>
            </a:r>
          </a:p>
          <a:p>
            <a:pPr lvl="3"/>
            <a:r>
              <a:rPr lang="en-US" i="1" dirty="0">
                <a:solidFill>
                  <a:schemeClr val="bg1"/>
                </a:solidFill>
              </a:rPr>
              <a:t>A Doll’s House </a:t>
            </a:r>
            <a:r>
              <a:rPr lang="en-US" dirty="0">
                <a:solidFill>
                  <a:schemeClr val="bg1"/>
                </a:solidFill>
              </a:rPr>
              <a:t>– 1879 – Nora leaves her husband </a:t>
            </a:r>
            <a:r>
              <a:rPr lang="en-US" dirty="0" err="1">
                <a:solidFill>
                  <a:schemeClr val="bg1"/>
                </a:solidFill>
              </a:rPr>
              <a:t>Torvald</a:t>
            </a:r>
            <a:r>
              <a:rPr lang="en-US" dirty="0">
                <a:solidFill>
                  <a:schemeClr val="bg1"/>
                </a:solidFill>
              </a:rPr>
              <a:t> and her children at the end of the play; often considered "the slam heard around the world," Nora’s action must have been very shocking to the Victorian audience.</a:t>
            </a:r>
          </a:p>
          <a:p>
            <a:pPr lvl="2"/>
            <a:r>
              <a:rPr lang="en-US" dirty="0">
                <a:solidFill>
                  <a:schemeClr val="bg1"/>
                </a:solidFill>
              </a:rPr>
              <a:t>Later in life, Ibsen turned to more symbolic and abstract dramas; but his "realism" affected others, and helped lead to realistic theatre, which has become, despite variations and rejections against it, the predominant form of theatre even today.</a:t>
            </a:r>
          </a:p>
          <a:p>
            <a:endParaRPr lang="en-US" dirty="0">
              <a:solidFill>
                <a:schemeClr val="bg1"/>
              </a:solidFill>
            </a:endParaRPr>
          </a:p>
        </p:txBody>
      </p:sp>
    </p:spTree>
    <p:extLst>
      <p:ext uri="{BB962C8B-B14F-4D97-AF65-F5344CB8AC3E}">
        <p14:creationId xmlns:p14="http://schemas.microsoft.com/office/powerpoint/2010/main" val="5489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latin typeface="Californian FB" panose="0207040306080B030204" pitchFamily="18" charset="0"/>
              </a:rPr>
              <a:t>Who was Alexandre Dumas?</a:t>
            </a:r>
          </a:p>
        </p:txBody>
      </p:sp>
      <p:sp>
        <p:nvSpPr>
          <p:cNvPr id="3" name="Content Placeholder 2"/>
          <p:cNvSpPr>
            <a:spLocks noGrp="1"/>
          </p:cNvSpPr>
          <p:nvPr>
            <p:ph sz="half" idx="1"/>
          </p:nvPr>
        </p:nvSpPr>
        <p:spPr>
          <a:xfrm>
            <a:off x="457200" y="1600200"/>
            <a:ext cx="6096000" cy="4525963"/>
          </a:xfrm>
        </p:spPr>
        <p:txBody>
          <a:bodyPr>
            <a:normAutofit fontScale="25000" lnSpcReduction="20000"/>
          </a:bodyPr>
          <a:lstStyle/>
          <a:p>
            <a:r>
              <a:rPr lang="en-US" sz="6000" dirty="0">
                <a:solidFill>
                  <a:schemeClr val="bg1"/>
                </a:solidFill>
              </a:rPr>
              <a:t>Alexandre Dumas (July 24</a:t>
            </a:r>
            <a:r>
              <a:rPr lang="en-US" sz="6000" baseline="30000" dirty="0">
                <a:solidFill>
                  <a:schemeClr val="bg1"/>
                </a:solidFill>
              </a:rPr>
              <a:t>th</a:t>
            </a:r>
            <a:r>
              <a:rPr lang="en-US" sz="6000" dirty="0">
                <a:solidFill>
                  <a:schemeClr val="bg1"/>
                </a:solidFill>
              </a:rPr>
              <a:t>, 1802 – December 5</a:t>
            </a:r>
            <a:r>
              <a:rPr lang="en-US" sz="6000" baseline="30000" dirty="0">
                <a:solidFill>
                  <a:schemeClr val="bg1"/>
                </a:solidFill>
              </a:rPr>
              <a:t>th</a:t>
            </a:r>
            <a:r>
              <a:rPr lang="en-US" sz="6000" dirty="0">
                <a:solidFill>
                  <a:schemeClr val="bg1"/>
                </a:solidFill>
              </a:rPr>
              <a:t>, 1870) was a French writer. </a:t>
            </a:r>
          </a:p>
          <a:p>
            <a:r>
              <a:rPr lang="en-US" sz="6000" dirty="0">
                <a:solidFill>
                  <a:schemeClr val="bg1"/>
                </a:solidFill>
              </a:rPr>
              <a:t>His works have been translated into nearly 100 languages, and he is one of the most widely read French authors. </a:t>
            </a:r>
          </a:p>
          <a:p>
            <a:r>
              <a:rPr lang="en-US" sz="6000" dirty="0">
                <a:solidFill>
                  <a:schemeClr val="bg1"/>
                </a:solidFill>
              </a:rPr>
              <a:t>Many of his historical novels of high adventure were originally published as serials, including </a:t>
            </a:r>
            <a:r>
              <a:rPr lang="en-US" sz="6000" i="1" dirty="0">
                <a:solidFill>
                  <a:schemeClr val="bg1"/>
                </a:solidFill>
              </a:rPr>
              <a:t>The Count of Monte Cristo, The Three Musketeers, Twenty Years After</a:t>
            </a:r>
            <a:r>
              <a:rPr lang="en-US" sz="6000" dirty="0">
                <a:solidFill>
                  <a:schemeClr val="bg1"/>
                </a:solidFill>
              </a:rPr>
              <a:t>, and </a:t>
            </a:r>
            <a:r>
              <a:rPr lang="en-US" sz="6000" i="1" dirty="0">
                <a:solidFill>
                  <a:schemeClr val="bg1"/>
                </a:solidFill>
              </a:rPr>
              <a:t>The </a:t>
            </a:r>
            <a:r>
              <a:rPr lang="en-US" sz="6000" i="1" dirty="0" err="1">
                <a:solidFill>
                  <a:schemeClr val="bg1"/>
                </a:solidFill>
              </a:rPr>
              <a:t>Vicomte</a:t>
            </a:r>
            <a:r>
              <a:rPr lang="en-US" sz="6000" i="1" dirty="0">
                <a:solidFill>
                  <a:schemeClr val="bg1"/>
                </a:solidFill>
              </a:rPr>
              <a:t> de </a:t>
            </a:r>
            <a:r>
              <a:rPr lang="en-US" sz="6000" i="1" dirty="0" err="1">
                <a:solidFill>
                  <a:schemeClr val="bg1"/>
                </a:solidFill>
              </a:rPr>
              <a:t>Bragelonne</a:t>
            </a:r>
            <a:r>
              <a:rPr lang="en-US" sz="6000" i="1" dirty="0">
                <a:solidFill>
                  <a:schemeClr val="bg1"/>
                </a:solidFill>
              </a:rPr>
              <a:t>: Ten Years Later</a:t>
            </a:r>
            <a:r>
              <a:rPr lang="en-US" sz="6000" dirty="0">
                <a:solidFill>
                  <a:schemeClr val="bg1"/>
                </a:solidFill>
              </a:rPr>
              <a:t>. </a:t>
            </a:r>
          </a:p>
          <a:p>
            <a:r>
              <a:rPr lang="en-US" sz="6000" dirty="0">
                <a:solidFill>
                  <a:schemeClr val="bg1"/>
                </a:solidFill>
              </a:rPr>
              <a:t>His novels have been adapted since the early twentieth century for nearly 200 films. </a:t>
            </a:r>
          </a:p>
          <a:p>
            <a:r>
              <a:rPr lang="en-US" sz="6000" dirty="0">
                <a:solidFill>
                  <a:schemeClr val="bg1"/>
                </a:solidFill>
              </a:rPr>
              <a:t>Dumas' last novel, </a:t>
            </a:r>
            <a:r>
              <a:rPr lang="en-US" sz="6000" i="1" dirty="0">
                <a:solidFill>
                  <a:schemeClr val="bg1"/>
                </a:solidFill>
              </a:rPr>
              <a:t>The Knight of Sainte-Hermine</a:t>
            </a:r>
            <a:r>
              <a:rPr lang="en-US" sz="6000" dirty="0">
                <a:solidFill>
                  <a:schemeClr val="bg1"/>
                </a:solidFill>
              </a:rPr>
              <a:t>, unfinished at his death, was completed by scholar Claude </a:t>
            </a:r>
            <a:r>
              <a:rPr lang="en-US" sz="6000" dirty="0" err="1">
                <a:solidFill>
                  <a:schemeClr val="bg1"/>
                </a:solidFill>
              </a:rPr>
              <a:t>Schopp</a:t>
            </a:r>
            <a:r>
              <a:rPr lang="en-US" sz="6000" dirty="0">
                <a:solidFill>
                  <a:schemeClr val="bg1"/>
                </a:solidFill>
              </a:rPr>
              <a:t> and published in 2005. It was published in English in 2008 as </a:t>
            </a:r>
            <a:r>
              <a:rPr lang="en-US" sz="6000" i="1" dirty="0">
                <a:solidFill>
                  <a:schemeClr val="bg1"/>
                </a:solidFill>
              </a:rPr>
              <a:t>The Last Cavalier</a:t>
            </a:r>
            <a:r>
              <a:rPr lang="en-US" sz="6000" dirty="0">
                <a:solidFill>
                  <a:schemeClr val="bg1"/>
                </a:solidFill>
              </a:rPr>
              <a:t>.</a:t>
            </a:r>
          </a:p>
          <a:p>
            <a:r>
              <a:rPr lang="en-US" sz="6000" dirty="0">
                <a:solidFill>
                  <a:schemeClr val="bg1"/>
                </a:solidFill>
              </a:rPr>
              <a:t>Prolific in several genres, Dumas began his career by writing plays, which were successfully produced from the first. </a:t>
            </a:r>
          </a:p>
          <a:p>
            <a:r>
              <a:rPr lang="en-US" sz="6000" dirty="0">
                <a:solidFill>
                  <a:schemeClr val="bg1"/>
                </a:solidFill>
              </a:rPr>
              <a:t>He also wrote numerous magazine articles and travel books; his published works totaled 100,000 pages.</a:t>
            </a:r>
          </a:p>
          <a:p>
            <a:r>
              <a:rPr lang="en-US" sz="6000" dirty="0">
                <a:solidFill>
                  <a:schemeClr val="bg1"/>
                </a:solidFill>
              </a:rPr>
              <a:t>In the 1840s, Dumas founded the </a:t>
            </a:r>
            <a:r>
              <a:rPr lang="en-US" sz="6000" dirty="0" err="1">
                <a:solidFill>
                  <a:schemeClr val="bg1"/>
                </a:solidFill>
              </a:rPr>
              <a:t>Théâtre</a:t>
            </a:r>
            <a:r>
              <a:rPr lang="en-US" sz="6000" dirty="0">
                <a:solidFill>
                  <a:schemeClr val="bg1"/>
                </a:solidFill>
              </a:rPr>
              <a:t> </a:t>
            </a:r>
            <a:r>
              <a:rPr lang="en-US" sz="6000" dirty="0" err="1">
                <a:solidFill>
                  <a:schemeClr val="bg1"/>
                </a:solidFill>
              </a:rPr>
              <a:t>Historique</a:t>
            </a:r>
            <a:r>
              <a:rPr lang="en-US" sz="6000" dirty="0">
                <a:solidFill>
                  <a:schemeClr val="bg1"/>
                </a:solidFill>
              </a:rPr>
              <a:t> in Paris.</a:t>
            </a:r>
          </a:p>
          <a:p>
            <a:r>
              <a:rPr lang="en-US" sz="6000" dirty="0">
                <a:solidFill>
                  <a:schemeClr val="bg1"/>
                </a:solidFill>
              </a:rPr>
              <a:t>The English playwright Watts Phillips, who knew Dumas in his later life, described him as "the most generous, large-hearted being in the world. He also was the most delightfully amusing and egotistical creature on the face of the earth. His tongue was like a windmill – once set in motion, you never knew when he would stop, especially if the theme was himself."</a:t>
            </a:r>
          </a:p>
          <a:p>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5600" y="1524000"/>
            <a:ext cx="1981200" cy="4800600"/>
          </a:xfrm>
          <a:prstGeom prst="rect">
            <a:avLst/>
          </a:prstGeom>
          <a:ln>
            <a:noFill/>
          </a:ln>
          <a:effectLst>
            <a:softEdge rad="112500"/>
          </a:effectLst>
        </p:spPr>
      </p:pic>
    </p:spTree>
    <p:extLst>
      <p:ext uri="{BB962C8B-B14F-4D97-AF65-F5344CB8AC3E}">
        <p14:creationId xmlns:p14="http://schemas.microsoft.com/office/powerpoint/2010/main" val="215786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ln w="13462">
                  <a:solidFill>
                    <a:schemeClr val="bg1"/>
                  </a:solidFill>
                  <a:prstDash val="solid"/>
                </a:ln>
                <a:solidFill>
                  <a:srgbClr val="FFC000"/>
                </a:solidFill>
                <a:effectLst>
                  <a:outerShdw dist="38100" dir="2700000" algn="bl" rotWithShape="0">
                    <a:schemeClr val="accent5"/>
                  </a:outerShdw>
                </a:effectLst>
                <a:latin typeface="FangSong" panose="02010609060101010101" pitchFamily="49" charset="-122"/>
                <a:ea typeface="FangSong" panose="02010609060101010101" pitchFamily="49" charset="-122"/>
              </a:rPr>
              <a:t>Who was </a:t>
            </a:r>
            <a:r>
              <a:rPr lang="en-US" sz="5400" b="1" dirty="0" err="1">
                <a:ln w="13462">
                  <a:solidFill>
                    <a:schemeClr val="bg1"/>
                  </a:solidFill>
                  <a:prstDash val="solid"/>
                </a:ln>
                <a:solidFill>
                  <a:srgbClr val="FFC000"/>
                </a:solidFill>
                <a:effectLst>
                  <a:outerShdw dist="38100" dir="2700000" algn="bl" rotWithShape="0">
                    <a:schemeClr val="accent5"/>
                  </a:outerShdw>
                </a:effectLst>
                <a:latin typeface="FangSong" panose="02010609060101010101" pitchFamily="49" charset="-122"/>
                <a:ea typeface="FangSong" panose="02010609060101010101" pitchFamily="49" charset="-122"/>
              </a:rPr>
              <a:t>Émile</a:t>
            </a:r>
            <a:r>
              <a:rPr lang="en-US" sz="5400" b="1" dirty="0">
                <a:ln w="13462">
                  <a:solidFill>
                    <a:schemeClr val="bg1"/>
                  </a:solidFill>
                  <a:prstDash val="solid"/>
                </a:ln>
                <a:solidFill>
                  <a:srgbClr val="FFC000"/>
                </a:solidFill>
                <a:effectLst>
                  <a:outerShdw dist="38100" dir="2700000" algn="bl" rotWithShape="0">
                    <a:schemeClr val="accent5"/>
                  </a:outerShdw>
                </a:effectLst>
                <a:latin typeface="FangSong" panose="02010609060101010101" pitchFamily="49" charset="-122"/>
                <a:ea typeface="FangSong" panose="02010609060101010101" pitchFamily="49" charset="-122"/>
              </a:rPr>
              <a:t> Augier?</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7800"/>
            <a:ext cx="20574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5"/>
          <p:cNvSpPr>
            <a:spLocks noGrp="1"/>
          </p:cNvSpPr>
          <p:nvPr>
            <p:ph sz="half" idx="2"/>
          </p:nvPr>
        </p:nvSpPr>
        <p:spPr>
          <a:xfrm>
            <a:off x="2590800" y="1600200"/>
            <a:ext cx="6096000" cy="4525963"/>
          </a:xfrm>
        </p:spPr>
        <p:txBody>
          <a:bodyPr>
            <a:normAutofit fontScale="55000" lnSpcReduction="20000"/>
          </a:bodyPr>
          <a:lstStyle/>
          <a:p>
            <a:pPr marL="0" indent="0">
              <a:buNone/>
            </a:pPr>
            <a:r>
              <a:rPr lang="en-US" dirty="0">
                <a:solidFill>
                  <a:schemeClr val="bg1"/>
                </a:solidFill>
              </a:rPr>
              <a:t>According to Britannica.com:</a:t>
            </a:r>
          </a:p>
          <a:p>
            <a:r>
              <a:rPr lang="en-US" dirty="0" err="1">
                <a:solidFill>
                  <a:schemeClr val="bg1"/>
                </a:solidFill>
              </a:rPr>
              <a:t>Émile</a:t>
            </a:r>
            <a:r>
              <a:rPr lang="en-US" dirty="0">
                <a:solidFill>
                  <a:schemeClr val="bg1"/>
                </a:solidFill>
              </a:rPr>
              <a:t> Augier, in full Guillaume-victor-</a:t>
            </a:r>
            <a:r>
              <a:rPr lang="en-US" dirty="0" err="1">
                <a:solidFill>
                  <a:schemeClr val="bg1"/>
                </a:solidFill>
              </a:rPr>
              <a:t>émile</a:t>
            </a:r>
            <a:r>
              <a:rPr lang="en-US" dirty="0">
                <a:solidFill>
                  <a:schemeClr val="bg1"/>
                </a:solidFill>
              </a:rPr>
              <a:t> Augier  (born Sept. 17, 1820, Valence, France—died  Oct. 25, 1889)</a:t>
            </a:r>
          </a:p>
          <a:p>
            <a:r>
              <a:rPr lang="en-US" dirty="0">
                <a:solidFill>
                  <a:schemeClr val="bg1"/>
                </a:solidFill>
              </a:rPr>
              <a:t>He was a popular dramatist who wrote comedies praising the virtues of middle-class life and who, with Alexandre Dumas </a:t>
            </a:r>
            <a:r>
              <a:rPr lang="en-US" dirty="0" err="1">
                <a:solidFill>
                  <a:schemeClr val="bg1"/>
                </a:solidFill>
              </a:rPr>
              <a:t>fils</a:t>
            </a:r>
            <a:r>
              <a:rPr lang="en-US" dirty="0">
                <a:solidFill>
                  <a:schemeClr val="bg1"/>
                </a:solidFill>
              </a:rPr>
              <a:t> and </a:t>
            </a:r>
            <a:r>
              <a:rPr lang="en-US" dirty="0" err="1">
                <a:solidFill>
                  <a:schemeClr val="bg1"/>
                </a:solidFill>
              </a:rPr>
              <a:t>Victorien</a:t>
            </a:r>
            <a:r>
              <a:rPr lang="en-US" dirty="0">
                <a:solidFill>
                  <a:schemeClr val="bg1"/>
                </a:solidFill>
              </a:rPr>
              <a:t> Sardou, dominated the French stage during the Second Empire (1852–70).</a:t>
            </a:r>
          </a:p>
          <a:p>
            <a:r>
              <a:rPr lang="en-US" dirty="0">
                <a:solidFill>
                  <a:schemeClr val="bg1"/>
                </a:solidFill>
              </a:rPr>
              <a:t>Augier was an unbending moralist, and all of his plays are to some extent didactic in purpose. </a:t>
            </a:r>
          </a:p>
          <a:p>
            <a:r>
              <a:rPr lang="en-US" dirty="0">
                <a:solidFill>
                  <a:schemeClr val="bg1"/>
                </a:solidFill>
              </a:rPr>
              <a:t>His verse play </a:t>
            </a:r>
            <a:r>
              <a:rPr lang="en-US" i="1" dirty="0">
                <a:solidFill>
                  <a:schemeClr val="bg1"/>
                </a:solidFill>
              </a:rPr>
              <a:t>Gabrielle</a:t>
            </a:r>
            <a:r>
              <a:rPr lang="en-US" dirty="0">
                <a:solidFill>
                  <a:schemeClr val="bg1"/>
                </a:solidFill>
              </a:rPr>
              <a:t> (1849) attacks the Romantic belief in the divine right of passion, while his </a:t>
            </a:r>
            <a:r>
              <a:rPr lang="en-US" i="1" dirty="0">
                <a:solidFill>
                  <a:schemeClr val="bg1"/>
                </a:solidFill>
              </a:rPr>
              <a:t>Le </a:t>
            </a:r>
            <a:r>
              <a:rPr lang="en-US" i="1" dirty="0" err="1">
                <a:solidFill>
                  <a:schemeClr val="bg1"/>
                </a:solidFill>
              </a:rPr>
              <a:t>Mariage</a:t>
            </a:r>
            <a:r>
              <a:rPr lang="en-US" i="1" dirty="0">
                <a:solidFill>
                  <a:schemeClr val="bg1"/>
                </a:solidFill>
              </a:rPr>
              <a:t> </a:t>
            </a:r>
            <a:r>
              <a:rPr lang="en-US" i="1" dirty="0" err="1">
                <a:solidFill>
                  <a:schemeClr val="bg1"/>
                </a:solidFill>
              </a:rPr>
              <a:t>d’Olympe</a:t>
            </a:r>
            <a:r>
              <a:rPr lang="en-US" i="1" dirty="0">
                <a:solidFill>
                  <a:schemeClr val="bg1"/>
                </a:solidFill>
              </a:rPr>
              <a:t> </a:t>
            </a:r>
            <a:r>
              <a:rPr lang="en-US" dirty="0">
                <a:solidFill>
                  <a:schemeClr val="bg1"/>
                </a:solidFill>
              </a:rPr>
              <a:t>(1855; “The Marriage of Olympia”) opposes the idea of the rehabilitation of a prostitute by love, as expressed in Dumas’s </a:t>
            </a:r>
            <a:r>
              <a:rPr lang="en-US" i="1" dirty="0">
                <a:solidFill>
                  <a:schemeClr val="bg1"/>
                </a:solidFill>
              </a:rPr>
              <a:t>La Dame aux </a:t>
            </a:r>
            <a:r>
              <a:rPr lang="en-US" i="1" dirty="0" err="1">
                <a:solidFill>
                  <a:schemeClr val="bg1"/>
                </a:solidFill>
              </a:rPr>
              <a:t>Camélias</a:t>
            </a:r>
            <a:r>
              <a:rPr lang="en-US" i="1" dirty="0">
                <a:solidFill>
                  <a:schemeClr val="bg1"/>
                </a:solidFill>
              </a:rPr>
              <a:t> </a:t>
            </a:r>
            <a:r>
              <a:rPr lang="en-US" dirty="0">
                <a:solidFill>
                  <a:schemeClr val="bg1"/>
                </a:solidFill>
              </a:rPr>
              <a:t>(“The Lady of the Camellias”). </a:t>
            </a:r>
          </a:p>
          <a:p>
            <a:r>
              <a:rPr lang="en-US" dirty="0">
                <a:solidFill>
                  <a:schemeClr val="bg1"/>
                </a:solidFill>
              </a:rPr>
              <a:t>A champion of the institution of marriage, Augier satirized adultery in </a:t>
            </a:r>
            <a:r>
              <a:rPr lang="en-US" i="1" dirty="0">
                <a:solidFill>
                  <a:schemeClr val="bg1"/>
                </a:solidFill>
              </a:rPr>
              <a:t>Les </a:t>
            </a:r>
            <a:r>
              <a:rPr lang="en-US" i="1" dirty="0" err="1">
                <a:solidFill>
                  <a:schemeClr val="bg1"/>
                </a:solidFill>
              </a:rPr>
              <a:t>Lionnes</a:t>
            </a:r>
            <a:r>
              <a:rPr lang="en-US" i="1" dirty="0">
                <a:solidFill>
                  <a:schemeClr val="bg1"/>
                </a:solidFill>
              </a:rPr>
              <a:t> </a:t>
            </a:r>
            <a:r>
              <a:rPr lang="en-US" i="1" dirty="0" err="1">
                <a:solidFill>
                  <a:schemeClr val="bg1"/>
                </a:solidFill>
              </a:rPr>
              <a:t>pauvres</a:t>
            </a:r>
            <a:r>
              <a:rPr lang="en-US" i="1" dirty="0">
                <a:solidFill>
                  <a:schemeClr val="bg1"/>
                </a:solidFill>
              </a:rPr>
              <a:t> </a:t>
            </a:r>
            <a:r>
              <a:rPr lang="en-US" dirty="0">
                <a:solidFill>
                  <a:schemeClr val="bg1"/>
                </a:solidFill>
              </a:rPr>
              <a:t>(1858; “The Poor Lionesses”) and saw in greed, and money itself, the root of evil. </a:t>
            </a:r>
          </a:p>
          <a:p>
            <a:r>
              <a:rPr lang="en-US" dirty="0">
                <a:solidFill>
                  <a:schemeClr val="bg1"/>
                </a:solidFill>
              </a:rPr>
              <a:t>His best-known play, </a:t>
            </a:r>
            <a:r>
              <a:rPr lang="en-US" i="1" dirty="0">
                <a:solidFill>
                  <a:schemeClr val="bg1"/>
                </a:solidFill>
              </a:rPr>
              <a:t>Le </a:t>
            </a:r>
            <a:r>
              <a:rPr lang="en-US" i="1" dirty="0" err="1">
                <a:solidFill>
                  <a:schemeClr val="bg1"/>
                </a:solidFill>
              </a:rPr>
              <a:t>Gendre</a:t>
            </a:r>
            <a:r>
              <a:rPr lang="en-US" i="1" dirty="0">
                <a:solidFill>
                  <a:schemeClr val="bg1"/>
                </a:solidFill>
              </a:rPr>
              <a:t> de Monsieur Poirier </a:t>
            </a:r>
            <a:r>
              <a:rPr lang="en-US" dirty="0">
                <a:solidFill>
                  <a:schemeClr val="bg1"/>
                </a:solidFill>
              </a:rPr>
              <a:t>(1854; “Monsieur Poirier’s Son-in-Law”), written in collaboration with Jules </a:t>
            </a:r>
            <a:r>
              <a:rPr lang="en-US" dirty="0" err="1">
                <a:solidFill>
                  <a:schemeClr val="bg1"/>
                </a:solidFill>
              </a:rPr>
              <a:t>Sandeau</a:t>
            </a:r>
            <a:r>
              <a:rPr lang="en-US" dirty="0">
                <a:solidFill>
                  <a:schemeClr val="bg1"/>
                </a:solidFill>
              </a:rPr>
              <a:t>, advocated the fusion of the new prosperous middle class with the dispossessed nobility.</a:t>
            </a:r>
          </a:p>
          <a:p>
            <a:endParaRPr lang="en-US" dirty="0">
              <a:solidFill>
                <a:schemeClr val="bg1"/>
              </a:solidFill>
            </a:endParaRPr>
          </a:p>
        </p:txBody>
      </p:sp>
    </p:spTree>
    <p:extLst>
      <p:ext uri="{BB962C8B-B14F-4D97-AF65-F5344CB8AC3E}">
        <p14:creationId xmlns:p14="http://schemas.microsoft.com/office/powerpoint/2010/main" val="26731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chemeClr val="bg2">
                    <a:lumMod val="50000"/>
                  </a:schemeClr>
                </a:solidFill>
                <a:effectLst>
                  <a:reflection blurRad="6350" stA="60000" endA="900" endPos="60000" dist="29997" dir="5400000" sy="-100000" algn="bl" rotWithShape="0"/>
                </a:effectLst>
                <a:latin typeface="Colonna MT" panose="04020805060202030203" pitchFamily="82" charset="0"/>
              </a:rPr>
              <a:t>Who is Henrik Ibsen? [Review]</a:t>
            </a:r>
          </a:p>
        </p:txBody>
      </p:sp>
      <p:sp>
        <p:nvSpPr>
          <p:cNvPr id="4" name="Content Placeholder 3"/>
          <p:cNvSpPr>
            <a:spLocks noGrp="1"/>
          </p:cNvSpPr>
          <p:nvPr>
            <p:ph sz="half" idx="1"/>
          </p:nvPr>
        </p:nvSpPr>
        <p:spPr/>
        <p:txBody>
          <a:bodyPr>
            <a:noAutofit/>
          </a:bodyPr>
          <a:lstStyle/>
          <a:p>
            <a:r>
              <a:rPr lang="en-US" sz="1400" dirty="0">
                <a:solidFill>
                  <a:schemeClr val="bg1"/>
                </a:solidFill>
              </a:rPr>
              <a:t>Henrik Ibsen was born March 20th, 1828, in </a:t>
            </a:r>
            <a:r>
              <a:rPr lang="en-US" sz="1400" dirty="0" err="1">
                <a:solidFill>
                  <a:schemeClr val="bg1"/>
                </a:solidFill>
              </a:rPr>
              <a:t>Skien</a:t>
            </a:r>
            <a:r>
              <a:rPr lang="en-US" sz="1400" dirty="0">
                <a:solidFill>
                  <a:schemeClr val="bg1"/>
                </a:solidFill>
              </a:rPr>
              <a:t>, Norway.</a:t>
            </a:r>
          </a:p>
          <a:p>
            <a:r>
              <a:rPr lang="en-US" sz="1400" dirty="0">
                <a:solidFill>
                  <a:schemeClr val="bg1"/>
                </a:solidFill>
              </a:rPr>
              <a:t>His great importance lies in the fact that he took the "well-made" play where the French had left it and brought it to a state of perfection which no one has as yet improved upon.</a:t>
            </a:r>
          </a:p>
          <a:p>
            <a:pPr lvl="1"/>
            <a:r>
              <a:rPr lang="en-US" sz="1200" dirty="0">
                <a:solidFill>
                  <a:schemeClr val="bg1"/>
                </a:solidFill>
              </a:rPr>
              <a:t>A “well-made” play is a play constructed according to a predetermined pattern and aiming at neatness of plot and theatrical effectiveness but often being mechanical and stereotyped.</a:t>
            </a:r>
          </a:p>
          <a:p>
            <a:r>
              <a:rPr lang="en-US" sz="1400" dirty="0">
                <a:solidFill>
                  <a:schemeClr val="bg1"/>
                </a:solidFill>
              </a:rPr>
              <a:t>Above all, Ibsen believed in the individual, in his right to live his life in accordance with his personal creed, in spite of all obstacles; he says time and again that a man in order to realize the best that is in him must have the courage, the will, to be himself. </a:t>
            </a:r>
          </a:p>
          <a:p>
            <a:r>
              <a:rPr lang="en-US" sz="1400" dirty="0">
                <a:solidFill>
                  <a:schemeClr val="bg1"/>
                </a:solidFill>
              </a:rPr>
              <a:t>He believes that Nora must "live her life"; she is forced, in order to do this, to leave her home and family.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038600" cy="40219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8239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00CC99"/>
                </a:solidFill>
                <a:effectLst>
                  <a:reflection blurRad="6350" stA="55000" endA="50" endPos="85000" dir="5400000" sy="-100000" algn="bl" rotWithShape="0"/>
                </a:effectLst>
                <a:latin typeface="Brush Script MT" panose="03060802040406070304" pitchFamily="66" charset="0"/>
              </a:rPr>
              <a:t>Other Writers of Realism:</a:t>
            </a:r>
          </a:p>
        </p:txBody>
      </p:sp>
      <p:sp>
        <p:nvSpPr>
          <p:cNvPr id="3" name="Content Placeholder 2"/>
          <p:cNvSpPr>
            <a:spLocks noGrp="1"/>
          </p:cNvSpPr>
          <p:nvPr>
            <p:ph idx="1"/>
          </p:nvPr>
        </p:nvSpPr>
        <p:spPr/>
        <p:txBody>
          <a:bodyPr>
            <a:normAutofit fontScale="40000" lnSpcReduction="20000"/>
          </a:bodyPr>
          <a:lstStyle/>
          <a:p>
            <a:r>
              <a:rPr lang="en-US" sz="3500" dirty="0">
                <a:solidFill>
                  <a:schemeClr val="bg1"/>
                </a:solidFill>
              </a:rPr>
              <a:t>George Bernard Shaw (1856-1950) – in England</a:t>
            </a:r>
          </a:p>
          <a:p>
            <a:pPr lvl="1"/>
            <a:r>
              <a:rPr lang="en-US" sz="3000" dirty="0">
                <a:solidFill>
                  <a:schemeClr val="bg1"/>
                </a:solidFill>
              </a:rPr>
              <a:t>Uncommon for his witty humor</a:t>
            </a:r>
          </a:p>
          <a:p>
            <a:pPr lvl="1"/>
            <a:r>
              <a:rPr lang="en-US" sz="3000" dirty="0">
                <a:solidFill>
                  <a:schemeClr val="bg1"/>
                </a:solidFill>
              </a:rPr>
              <a:t>Made fun of societies notion using for the purpose of educating and changing. </a:t>
            </a:r>
          </a:p>
          <a:p>
            <a:pPr lvl="1"/>
            <a:r>
              <a:rPr lang="en-US" sz="3000" dirty="0">
                <a:solidFill>
                  <a:schemeClr val="bg1"/>
                </a:solidFill>
              </a:rPr>
              <a:t>His plays tended to show the accepted attitude, then demolished that attitude while showing his own solutions.</a:t>
            </a:r>
          </a:p>
          <a:p>
            <a:pPr lvl="1"/>
            <a:r>
              <a:rPr lang="en-US" sz="3000" i="1" dirty="0">
                <a:solidFill>
                  <a:schemeClr val="bg1"/>
                </a:solidFill>
              </a:rPr>
              <a:t>Arms and the Man </a:t>
            </a:r>
            <a:r>
              <a:rPr lang="en-US" sz="3000" dirty="0">
                <a:solidFill>
                  <a:schemeClr val="bg1"/>
                </a:solidFill>
              </a:rPr>
              <a:t>(1894) – about love and war and honor.</a:t>
            </a:r>
          </a:p>
          <a:p>
            <a:pPr lvl="1"/>
            <a:r>
              <a:rPr lang="en-US" sz="3000" i="1" dirty="0">
                <a:solidFill>
                  <a:schemeClr val="bg1"/>
                </a:solidFill>
              </a:rPr>
              <a:t>Mrs. Warren’s Profession</a:t>
            </a:r>
            <a:r>
              <a:rPr lang="en-US" sz="3000" dirty="0">
                <a:solidFill>
                  <a:schemeClr val="bg1"/>
                </a:solidFill>
              </a:rPr>
              <a:t> – prostitution.</a:t>
            </a:r>
          </a:p>
          <a:p>
            <a:pPr lvl="1"/>
            <a:r>
              <a:rPr lang="en-US" sz="3000" i="1" dirty="0">
                <a:solidFill>
                  <a:schemeClr val="bg1"/>
                </a:solidFill>
              </a:rPr>
              <a:t>Major Barbara </a:t>
            </a:r>
            <a:r>
              <a:rPr lang="en-US" sz="3000" dirty="0">
                <a:solidFill>
                  <a:schemeClr val="bg1"/>
                </a:solidFill>
              </a:rPr>
              <a:t>(1905) – a munitions manufacturer gives more to the world (jobs, etc.) while the Salvation Army only prolongs of the status quo.</a:t>
            </a:r>
          </a:p>
          <a:p>
            <a:pPr lvl="1"/>
            <a:r>
              <a:rPr lang="en-US" sz="3000" i="1" dirty="0">
                <a:solidFill>
                  <a:schemeClr val="bg1"/>
                </a:solidFill>
              </a:rPr>
              <a:t>Pygmalion</a:t>
            </a:r>
            <a:r>
              <a:rPr lang="en-US" sz="3000" dirty="0">
                <a:solidFill>
                  <a:schemeClr val="bg1"/>
                </a:solidFill>
              </a:rPr>
              <a:t> (1913) – shows the transforming of a flower girl into a society woman, and exposes the phoniness of society. </a:t>
            </a:r>
          </a:p>
          <a:p>
            <a:pPr lvl="2"/>
            <a:r>
              <a:rPr lang="en-US" sz="2800" dirty="0">
                <a:solidFill>
                  <a:schemeClr val="bg1"/>
                </a:solidFill>
              </a:rPr>
              <a:t>The musical </a:t>
            </a:r>
            <a:r>
              <a:rPr lang="en-US" sz="2800" i="1" dirty="0">
                <a:solidFill>
                  <a:schemeClr val="bg1"/>
                </a:solidFill>
              </a:rPr>
              <a:t>My Fair Lady </a:t>
            </a:r>
            <a:r>
              <a:rPr lang="en-US" sz="2800" dirty="0">
                <a:solidFill>
                  <a:schemeClr val="bg1"/>
                </a:solidFill>
              </a:rPr>
              <a:t>was based on this play.</a:t>
            </a:r>
          </a:p>
          <a:p>
            <a:pPr marL="0" indent="0">
              <a:buNone/>
            </a:pPr>
            <a:endParaRPr lang="en-US" sz="3500" dirty="0">
              <a:solidFill>
                <a:schemeClr val="bg1"/>
              </a:solidFill>
            </a:endParaRPr>
          </a:p>
          <a:p>
            <a:r>
              <a:rPr lang="en-US" sz="3500" dirty="0">
                <a:solidFill>
                  <a:srgbClr val="FFFF99"/>
                </a:solidFill>
              </a:rPr>
              <a:t>Anton Chekhov </a:t>
            </a:r>
            <a:r>
              <a:rPr lang="en-US" sz="3500" dirty="0">
                <a:solidFill>
                  <a:schemeClr val="bg1"/>
                </a:solidFill>
              </a:rPr>
              <a:t>(1860-1904) – in Russia</a:t>
            </a:r>
          </a:p>
          <a:p>
            <a:pPr lvl="1"/>
            <a:r>
              <a:rPr lang="en-US" sz="3000" dirty="0">
                <a:solidFill>
                  <a:schemeClr val="bg1"/>
                </a:solidFill>
              </a:rPr>
              <a:t>Chekhov is known more for poetic expiration and symbolism, compelling psychological reality, people trapped in social situations, hope in hopeless situations. </a:t>
            </a:r>
          </a:p>
          <a:p>
            <a:pPr lvl="1"/>
            <a:r>
              <a:rPr lang="en-US" sz="3000" dirty="0">
                <a:solidFill>
                  <a:schemeClr val="bg1"/>
                </a:solidFill>
              </a:rPr>
              <a:t>He claimed that he wrote comedies; others think they are sad and tragic. </a:t>
            </a:r>
          </a:p>
          <a:p>
            <a:pPr lvl="1"/>
            <a:r>
              <a:rPr lang="en-US" sz="3000" dirty="0">
                <a:solidFill>
                  <a:schemeClr val="bg1"/>
                </a:solidFill>
              </a:rPr>
              <a:t>Characters in Chekhov’s plays seem to have a fate that is a direct result of what they are. </a:t>
            </a:r>
          </a:p>
          <a:p>
            <a:pPr lvl="1"/>
            <a:r>
              <a:rPr lang="en-US" sz="3000" dirty="0">
                <a:solidFill>
                  <a:srgbClr val="FFFF99"/>
                </a:solidFill>
              </a:rPr>
              <a:t>His plays have an illusion of </a:t>
            </a:r>
            <a:r>
              <a:rPr lang="en-US" sz="3000" dirty="0" err="1">
                <a:solidFill>
                  <a:srgbClr val="FFFF99"/>
                </a:solidFill>
              </a:rPr>
              <a:t>plotlessness</a:t>
            </a:r>
            <a:r>
              <a:rPr lang="en-US" sz="3000" dirty="0">
                <a:solidFill>
                  <a:srgbClr val="FFFF99"/>
                </a:solidFill>
              </a:rPr>
              <a:t>. </a:t>
            </a:r>
          </a:p>
          <a:p>
            <a:pPr lvl="1"/>
            <a:r>
              <a:rPr lang="en-US" sz="3000" i="1" dirty="0">
                <a:solidFill>
                  <a:schemeClr val="bg1"/>
                </a:solidFill>
              </a:rPr>
              <a:t>The Seagull </a:t>
            </a:r>
            <a:r>
              <a:rPr lang="en-US" sz="3000" dirty="0">
                <a:solidFill>
                  <a:schemeClr val="bg1"/>
                </a:solidFill>
              </a:rPr>
              <a:t>(1898)</a:t>
            </a:r>
          </a:p>
          <a:p>
            <a:pPr lvl="1"/>
            <a:r>
              <a:rPr lang="en-US" sz="3000" i="1" dirty="0">
                <a:solidFill>
                  <a:schemeClr val="bg1"/>
                </a:solidFill>
              </a:rPr>
              <a:t>Three Sisters </a:t>
            </a:r>
            <a:r>
              <a:rPr lang="en-US" sz="3000" dirty="0">
                <a:solidFill>
                  <a:schemeClr val="bg1"/>
                </a:solidFill>
              </a:rPr>
              <a:t>(1900) – we did the show here last year; about three sisters who want to move to Moscow but never do.</a:t>
            </a:r>
          </a:p>
          <a:p>
            <a:pPr lvl="1"/>
            <a:r>
              <a:rPr lang="en-US" sz="3000" i="1" dirty="0">
                <a:solidFill>
                  <a:schemeClr val="bg1"/>
                </a:solidFill>
              </a:rPr>
              <a:t>The Cherry Orchard </a:t>
            </a:r>
            <a:r>
              <a:rPr lang="en-US" sz="3000" dirty="0">
                <a:solidFill>
                  <a:schemeClr val="bg1"/>
                </a:solidFill>
              </a:rPr>
              <a:t>(1902)</a:t>
            </a:r>
          </a:p>
          <a:p>
            <a:pPr lvl="1"/>
            <a:r>
              <a:rPr lang="en-US" sz="3000" dirty="0">
                <a:solidFill>
                  <a:schemeClr val="bg1"/>
                </a:solidFill>
              </a:rPr>
              <a:t>Again, his realism has affected other Playwrights, as did his symbolic meanings in the texts of his plays and in the titles of his plays.</a:t>
            </a:r>
          </a:p>
          <a:p>
            <a:endParaRPr lang="en-US" dirty="0">
              <a:solidFill>
                <a:schemeClr val="bg1"/>
              </a:solidFill>
            </a:endParaRPr>
          </a:p>
        </p:txBody>
      </p:sp>
    </p:spTree>
    <p:extLst>
      <p:ext uri="{BB962C8B-B14F-4D97-AF65-F5344CB8AC3E}">
        <p14:creationId xmlns:p14="http://schemas.microsoft.com/office/powerpoint/2010/main" val="75772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82550" h="38100" prst="coolSlant"/>
            </a:sp3d>
          </a:bodyPr>
          <a:lstStyle/>
          <a:p>
            <a:r>
              <a:rPr lang="en-US" sz="6000" dirty="0">
                <a:solidFill>
                  <a:srgbClr val="FF66CC"/>
                </a:solidFill>
                <a:effectLst>
                  <a:reflection blurRad="6350" stA="60000" endA="900" endPos="58000" dir="5400000" sy="-100000" algn="bl" rotWithShape="0"/>
                </a:effectLst>
                <a:latin typeface="Chiller" panose="04020404031007020602" pitchFamily="82" charset="0"/>
              </a:rPr>
              <a:t>Who was George Bernard Shaw?</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600200"/>
            <a:ext cx="2057400" cy="44196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2590800" y="1600200"/>
            <a:ext cx="6096000" cy="4525963"/>
          </a:xfrm>
        </p:spPr>
        <p:txBody>
          <a:bodyPr>
            <a:normAutofit fontScale="40000" lnSpcReduction="20000"/>
          </a:bodyPr>
          <a:lstStyle/>
          <a:p>
            <a:r>
              <a:rPr lang="en-US" sz="3000" dirty="0">
                <a:solidFill>
                  <a:schemeClr val="bg1"/>
                </a:solidFill>
              </a:rPr>
              <a:t>George Bernard Shaw (born July 26</a:t>
            </a:r>
            <a:r>
              <a:rPr lang="en-US" sz="3000" baseline="30000" dirty="0">
                <a:solidFill>
                  <a:schemeClr val="bg1"/>
                </a:solidFill>
              </a:rPr>
              <a:t>th</a:t>
            </a:r>
            <a:r>
              <a:rPr lang="en-US" sz="3000" dirty="0">
                <a:solidFill>
                  <a:schemeClr val="bg1"/>
                </a:solidFill>
              </a:rPr>
              <a:t>, 1856 – died November 2</a:t>
            </a:r>
            <a:r>
              <a:rPr lang="en-US" sz="3000" baseline="30000" dirty="0">
                <a:solidFill>
                  <a:schemeClr val="bg1"/>
                </a:solidFill>
              </a:rPr>
              <a:t>nd</a:t>
            </a:r>
            <a:r>
              <a:rPr lang="en-US" sz="3000" dirty="0">
                <a:solidFill>
                  <a:schemeClr val="bg1"/>
                </a:solidFill>
              </a:rPr>
              <a:t>, 1950)</a:t>
            </a:r>
          </a:p>
          <a:p>
            <a:r>
              <a:rPr lang="en-US" sz="3000" dirty="0">
                <a:solidFill>
                  <a:schemeClr val="bg1"/>
                </a:solidFill>
              </a:rPr>
              <a:t>He was known at his insistence simply as Bernard Shaw</a:t>
            </a:r>
          </a:p>
          <a:p>
            <a:r>
              <a:rPr lang="en-US" sz="3000" dirty="0">
                <a:solidFill>
                  <a:schemeClr val="bg1"/>
                </a:solidFill>
              </a:rPr>
              <a:t>He was an Irish playwright, critic and polemicist whose influence on Western theatre, culture and politics extended from the 1880s to his death and beyond. </a:t>
            </a:r>
          </a:p>
          <a:p>
            <a:r>
              <a:rPr lang="en-US" sz="3000" dirty="0">
                <a:solidFill>
                  <a:schemeClr val="bg1"/>
                </a:solidFill>
              </a:rPr>
              <a:t>He wrote more than sixty plays, including major works such as </a:t>
            </a:r>
            <a:r>
              <a:rPr lang="en-US" sz="3000" i="1" dirty="0">
                <a:solidFill>
                  <a:schemeClr val="bg1"/>
                </a:solidFill>
              </a:rPr>
              <a:t>Man and Superman </a:t>
            </a:r>
            <a:r>
              <a:rPr lang="en-US" sz="3000" dirty="0">
                <a:solidFill>
                  <a:schemeClr val="bg1"/>
                </a:solidFill>
              </a:rPr>
              <a:t>(1902), </a:t>
            </a:r>
            <a:r>
              <a:rPr lang="en-US" sz="3000" i="1" dirty="0">
                <a:solidFill>
                  <a:schemeClr val="bg1"/>
                </a:solidFill>
              </a:rPr>
              <a:t>Pygmalion </a:t>
            </a:r>
            <a:r>
              <a:rPr lang="en-US" sz="3000" dirty="0">
                <a:solidFill>
                  <a:schemeClr val="bg1"/>
                </a:solidFill>
              </a:rPr>
              <a:t>(1912) and </a:t>
            </a:r>
            <a:r>
              <a:rPr lang="en-US" sz="3000" i="1" dirty="0">
                <a:solidFill>
                  <a:schemeClr val="bg1"/>
                </a:solidFill>
              </a:rPr>
              <a:t>Saint Joan </a:t>
            </a:r>
            <a:r>
              <a:rPr lang="en-US" sz="3000" dirty="0">
                <a:solidFill>
                  <a:schemeClr val="bg1"/>
                </a:solidFill>
              </a:rPr>
              <a:t>(1923). </a:t>
            </a:r>
          </a:p>
          <a:p>
            <a:r>
              <a:rPr lang="en-US" sz="3000" dirty="0">
                <a:solidFill>
                  <a:schemeClr val="bg1"/>
                </a:solidFill>
              </a:rPr>
              <a:t>With a range incorporating both contemporary satire and historical allegory, Shaw became the leading dramatist of his generation, and in 1925 was awarded the Nobel Prize in Literature.</a:t>
            </a:r>
          </a:p>
          <a:p>
            <a:r>
              <a:rPr lang="en-US" sz="3000" dirty="0">
                <a:solidFill>
                  <a:schemeClr val="bg1"/>
                </a:solidFill>
              </a:rPr>
              <a:t>Born in Dublin, Shaw moved to London in 1876, where he struggled to establish himself as a writer and novelist, and embarked on a rigorous process of self-education. </a:t>
            </a:r>
          </a:p>
          <a:p>
            <a:r>
              <a:rPr lang="en-US" sz="3000" dirty="0">
                <a:solidFill>
                  <a:schemeClr val="bg1"/>
                </a:solidFill>
              </a:rPr>
              <a:t>By the mid-1880s he had become a respected theatre and music critic. </a:t>
            </a:r>
          </a:p>
          <a:p>
            <a:r>
              <a:rPr lang="en-US" sz="3000" dirty="0">
                <a:solidFill>
                  <a:schemeClr val="bg1"/>
                </a:solidFill>
              </a:rPr>
              <a:t>Following a political awakening, he joined the gradualist Fabian Society and became its most prominent pamphleteer. </a:t>
            </a:r>
          </a:p>
          <a:p>
            <a:r>
              <a:rPr lang="en-US" sz="3000" dirty="0">
                <a:solidFill>
                  <a:schemeClr val="bg1"/>
                </a:solidFill>
              </a:rPr>
              <a:t>Shaw had been writing plays for years before his first public success, </a:t>
            </a:r>
            <a:r>
              <a:rPr lang="en-US" sz="3000" i="1" dirty="0">
                <a:solidFill>
                  <a:schemeClr val="bg1"/>
                </a:solidFill>
              </a:rPr>
              <a:t>Arms and the Man </a:t>
            </a:r>
            <a:r>
              <a:rPr lang="en-US" sz="3000" dirty="0">
                <a:solidFill>
                  <a:schemeClr val="bg1"/>
                </a:solidFill>
              </a:rPr>
              <a:t>in 1894. </a:t>
            </a:r>
          </a:p>
          <a:p>
            <a:r>
              <a:rPr lang="en-US" sz="3000" dirty="0">
                <a:solidFill>
                  <a:schemeClr val="bg1"/>
                </a:solidFill>
              </a:rPr>
              <a:t>Influenced by Henrik Ibsen, he sought to introduce a new realism into English-language drama, using his plays as vehicles to disseminate his political, social and religious ideas. </a:t>
            </a:r>
          </a:p>
          <a:p>
            <a:r>
              <a:rPr lang="en-US" sz="3000" dirty="0">
                <a:solidFill>
                  <a:schemeClr val="bg1"/>
                </a:solidFill>
              </a:rPr>
              <a:t>By the early twentieth century his reputation as a dramatist was secured with a series of critical and popular successes that included </a:t>
            </a:r>
            <a:r>
              <a:rPr lang="en-US" sz="3000" i="1" dirty="0">
                <a:solidFill>
                  <a:schemeClr val="bg1"/>
                </a:solidFill>
              </a:rPr>
              <a:t>Major Barbara</a:t>
            </a:r>
            <a:r>
              <a:rPr lang="en-US" sz="3000" dirty="0">
                <a:solidFill>
                  <a:schemeClr val="bg1"/>
                </a:solidFill>
              </a:rPr>
              <a:t>, </a:t>
            </a:r>
            <a:r>
              <a:rPr lang="en-US" sz="3000" i="1" dirty="0">
                <a:solidFill>
                  <a:schemeClr val="bg1"/>
                </a:solidFill>
              </a:rPr>
              <a:t>The Doctor's Dilemma </a:t>
            </a:r>
            <a:r>
              <a:rPr lang="en-US" sz="3000" dirty="0">
                <a:solidFill>
                  <a:schemeClr val="bg1"/>
                </a:solidFill>
              </a:rPr>
              <a:t>and </a:t>
            </a:r>
            <a:r>
              <a:rPr lang="en-US" sz="3000" i="1" dirty="0">
                <a:solidFill>
                  <a:schemeClr val="bg1"/>
                </a:solidFill>
              </a:rPr>
              <a:t>Caesar and Cleopatra.</a:t>
            </a:r>
            <a:endParaRPr lang="en-US" sz="3000" dirty="0">
              <a:solidFill>
                <a:schemeClr val="bg1"/>
              </a:solidFill>
            </a:endParaRPr>
          </a:p>
          <a:p>
            <a:r>
              <a:rPr lang="en-US" sz="3000" dirty="0">
                <a:solidFill>
                  <a:schemeClr val="bg1"/>
                </a:solidFill>
              </a:rPr>
              <a:t>Since Shaw's death scholarly and critical opinion has varied about his works, but he has regularly been rated as second only to Shakespeare among British dramatists; analysts recognize his extensive influence on generations of English-language playwrights. </a:t>
            </a:r>
          </a:p>
          <a:p>
            <a:r>
              <a:rPr lang="en-US" sz="3000" dirty="0">
                <a:solidFill>
                  <a:schemeClr val="bg1"/>
                </a:solidFill>
              </a:rPr>
              <a:t>The word "Shavian" has entered the language as encapsulating Shaw's ideas and his means of expressing them.</a:t>
            </a:r>
          </a:p>
          <a:p>
            <a:endParaRPr lang="en-US" dirty="0">
              <a:solidFill>
                <a:schemeClr val="bg1"/>
              </a:solidFill>
            </a:endParaRPr>
          </a:p>
        </p:txBody>
      </p:sp>
    </p:spTree>
    <p:extLst>
      <p:ext uri="{BB962C8B-B14F-4D97-AF65-F5344CB8AC3E}">
        <p14:creationId xmlns:p14="http://schemas.microsoft.com/office/powerpoint/2010/main" val="165382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C6600"/>
                </a:solidFill>
                <a:effectLst>
                  <a:glow rad="228600">
                    <a:schemeClr val="accent6">
                      <a:satMod val="175000"/>
                      <a:alpha val="40000"/>
                    </a:schemeClr>
                  </a:glow>
                </a:effectLst>
                <a:latin typeface="Engravers MT" panose="02090707080505020304" pitchFamily="18" charset="0"/>
              </a:rPr>
              <a:t>Who was Anton Chekhov?</a:t>
            </a:r>
          </a:p>
        </p:txBody>
      </p:sp>
      <p:sp>
        <p:nvSpPr>
          <p:cNvPr id="3" name="Content Placeholder 2"/>
          <p:cNvSpPr>
            <a:spLocks noGrp="1"/>
          </p:cNvSpPr>
          <p:nvPr>
            <p:ph sz="half" idx="1"/>
          </p:nvPr>
        </p:nvSpPr>
        <p:spPr>
          <a:xfrm>
            <a:off x="457200" y="1600200"/>
            <a:ext cx="6019800" cy="4525963"/>
          </a:xfrm>
        </p:spPr>
        <p:txBody>
          <a:bodyPr>
            <a:normAutofit fontScale="62500" lnSpcReduction="20000"/>
          </a:bodyPr>
          <a:lstStyle/>
          <a:p>
            <a:pPr marL="0" indent="0">
              <a:buNone/>
            </a:pPr>
            <a:r>
              <a:rPr lang="en-US" dirty="0">
                <a:solidFill>
                  <a:schemeClr val="bg1"/>
                </a:solidFill>
              </a:rPr>
              <a:t>According to Britannica.com:</a:t>
            </a:r>
          </a:p>
          <a:p>
            <a:r>
              <a:rPr lang="en-US" dirty="0">
                <a:solidFill>
                  <a:schemeClr val="bg1"/>
                </a:solidFill>
              </a:rPr>
              <a:t>Anton Chekhov, in full Anton Pavlovich Chekhov (born January 29, 1860, Taganrog, Russia—died July 14/15, 1904, </a:t>
            </a:r>
            <a:r>
              <a:rPr lang="en-US" dirty="0" err="1">
                <a:solidFill>
                  <a:schemeClr val="bg1"/>
                </a:solidFill>
              </a:rPr>
              <a:t>Badenweiler</a:t>
            </a:r>
            <a:r>
              <a:rPr lang="en-US" dirty="0">
                <a:solidFill>
                  <a:schemeClr val="bg1"/>
                </a:solidFill>
              </a:rPr>
              <a:t>, Germany)</a:t>
            </a:r>
          </a:p>
          <a:p>
            <a:r>
              <a:rPr lang="en-US" dirty="0">
                <a:solidFill>
                  <a:schemeClr val="bg1"/>
                </a:solidFill>
              </a:rPr>
              <a:t>He was a Russian playwright and master of the modern short story. </a:t>
            </a:r>
          </a:p>
          <a:p>
            <a:r>
              <a:rPr lang="en-US" dirty="0">
                <a:solidFill>
                  <a:schemeClr val="bg1"/>
                </a:solidFill>
              </a:rPr>
              <a:t>He was a literary artist of short precision who probed below the surface of life, laying bare the secret motives of his characters. </a:t>
            </a:r>
          </a:p>
          <a:p>
            <a:r>
              <a:rPr lang="en-US" dirty="0">
                <a:solidFill>
                  <a:srgbClr val="FFFF99"/>
                </a:solidFill>
              </a:rPr>
              <a:t>Chekhov’s best plays and short stories lack complex plots and neat solutions. </a:t>
            </a:r>
          </a:p>
          <a:p>
            <a:r>
              <a:rPr lang="en-US" dirty="0">
                <a:solidFill>
                  <a:schemeClr val="bg1"/>
                </a:solidFill>
              </a:rPr>
              <a:t>Concentrating on apparent trivialities, they create a special kind of atmosphere, sometimes termed haunting or lyrical. </a:t>
            </a:r>
          </a:p>
          <a:p>
            <a:r>
              <a:rPr lang="en-US" dirty="0">
                <a:solidFill>
                  <a:schemeClr val="bg1"/>
                </a:solidFill>
              </a:rPr>
              <a:t>Chekhov described the Russian life of his time using a deceptively simple technique devoid of obtrusive literary devices, and he is regarded as the outstanding representative of the late 19th-century Russian realist school.</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828800"/>
            <a:ext cx="205740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34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82550" h="38100" prst="coolSlant"/>
            </a:sp3d>
          </a:bodyPr>
          <a:lstStyle/>
          <a:p>
            <a:r>
              <a:rPr lang="en-US" sz="7200" dirty="0">
                <a:solidFill>
                  <a:srgbClr val="CCFF66"/>
                </a:solidFill>
                <a:effectLst>
                  <a:glow rad="228600">
                    <a:schemeClr val="accent3">
                      <a:satMod val="175000"/>
                      <a:alpha val="40000"/>
                    </a:schemeClr>
                  </a:glow>
                </a:effectLst>
                <a:latin typeface="Harlow Solid Italic" panose="04030604020F02020D02" pitchFamily="82" charset="0"/>
              </a:rPr>
              <a:t>Naturalism</a:t>
            </a:r>
          </a:p>
        </p:txBody>
      </p:sp>
      <p:sp>
        <p:nvSpPr>
          <p:cNvPr id="3" name="Content Placeholder 2"/>
          <p:cNvSpPr>
            <a:spLocks noGrp="1"/>
          </p:cNvSpPr>
          <p:nvPr>
            <p:ph idx="1"/>
          </p:nvPr>
        </p:nvSpPr>
        <p:spPr/>
        <p:txBody>
          <a:bodyPr>
            <a:noAutofit/>
          </a:bodyPr>
          <a:lstStyle/>
          <a:p>
            <a:r>
              <a:rPr lang="en-US" sz="1400" dirty="0">
                <a:solidFill>
                  <a:schemeClr val="bg1"/>
                </a:solidFill>
              </a:rPr>
              <a:t>While Ibsen was perfecting realism, </a:t>
            </a:r>
            <a:r>
              <a:rPr lang="en-US" sz="1400" dirty="0">
                <a:solidFill>
                  <a:srgbClr val="FFFF99"/>
                </a:solidFill>
              </a:rPr>
              <a:t>France was demanding a new drama based on Darwinism</a:t>
            </a:r>
            <a:r>
              <a:rPr lang="en-US" sz="1400" dirty="0">
                <a:solidFill>
                  <a:schemeClr val="bg1"/>
                </a:solidFill>
              </a:rPr>
              <a:t>:</a:t>
            </a:r>
          </a:p>
          <a:p>
            <a:pPr lvl="1"/>
            <a:r>
              <a:rPr lang="en-US" sz="1200" dirty="0">
                <a:solidFill>
                  <a:schemeClr val="bg1"/>
                </a:solidFill>
              </a:rPr>
              <a:t>1. All forms of life developed gradually from common ancestry</a:t>
            </a:r>
          </a:p>
          <a:p>
            <a:pPr lvl="1"/>
            <a:r>
              <a:rPr lang="en-US" sz="1200" dirty="0">
                <a:solidFill>
                  <a:schemeClr val="bg1"/>
                </a:solidFill>
              </a:rPr>
              <a:t>2. Evolution of species is explained by survival of the fittest</a:t>
            </a:r>
          </a:p>
          <a:p>
            <a:pPr marL="457200" lvl="1" indent="0">
              <a:buNone/>
            </a:pPr>
            <a:endParaRPr lang="en-US" sz="1200" dirty="0">
              <a:solidFill>
                <a:schemeClr val="bg1"/>
              </a:solidFill>
            </a:endParaRPr>
          </a:p>
          <a:p>
            <a:r>
              <a:rPr lang="en-US" sz="1400" dirty="0">
                <a:solidFill>
                  <a:schemeClr val="bg1"/>
                </a:solidFill>
              </a:rPr>
              <a:t>The implications of Darwin’s ideas seemed to be that: </a:t>
            </a:r>
          </a:p>
          <a:p>
            <a:pPr lvl="1"/>
            <a:r>
              <a:rPr lang="en-US" sz="1200" dirty="0">
                <a:solidFill>
                  <a:schemeClr val="bg1"/>
                </a:solidFill>
              </a:rPr>
              <a:t>1) Heredity and environment control people</a:t>
            </a:r>
          </a:p>
          <a:p>
            <a:pPr lvl="1"/>
            <a:r>
              <a:rPr lang="en-US" sz="1200" dirty="0">
                <a:solidFill>
                  <a:schemeClr val="bg1"/>
                </a:solidFill>
              </a:rPr>
              <a:t>2) No person is responsible, since forces are beyond control</a:t>
            </a:r>
          </a:p>
          <a:p>
            <a:pPr lvl="1"/>
            <a:r>
              <a:rPr lang="en-US" sz="1200" dirty="0">
                <a:solidFill>
                  <a:schemeClr val="bg1"/>
                </a:solidFill>
              </a:rPr>
              <a:t>3) The must go to society</a:t>
            </a:r>
          </a:p>
          <a:p>
            <a:pPr lvl="1"/>
            <a:r>
              <a:rPr lang="en-US" sz="1200" dirty="0">
                <a:solidFill>
                  <a:schemeClr val="bg1"/>
                </a:solidFill>
              </a:rPr>
              <a:t>4) Progress is the same as improvement/evolution; it is inevitable and can be hastened by the application of the scientific method</a:t>
            </a:r>
          </a:p>
          <a:p>
            <a:pPr lvl="1"/>
            <a:r>
              <a:rPr lang="en-US" sz="1200" dirty="0">
                <a:solidFill>
                  <a:schemeClr val="bg1"/>
                </a:solidFill>
              </a:rPr>
              <a:t>5) Man is reduced to a natural object</a:t>
            </a:r>
          </a:p>
          <a:p>
            <a:pPr marL="457200" lvl="1" indent="0">
              <a:buNone/>
            </a:pPr>
            <a:endParaRPr lang="en-US" sz="1200" dirty="0">
              <a:solidFill>
                <a:schemeClr val="bg1"/>
              </a:solidFill>
            </a:endParaRPr>
          </a:p>
          <a:p>
            <a:r>
              <a:rPr lang="en-US" sz="1400" dirty="0">
                <a:solidFill>
                  <a:schemeClr val="bg1"/>
                </a:solidFill>
              </a:rPr>
              <a:t>France had been defeated in the Franco-Prussian war of 1870-71, ending Napoleon III’s empire, and making France a Republic. </a:t>
            </a:r>
          </a:p>
          <a:p>
            <a:r>
              <a:rPr lang="en-US" sz="1400" dirty="0">
                <a:solidFill>
                  <a:schemeClr val="bg1"/>
                </a:solidFill>
              </a:rPr>
              <a:t>Attitudes shifted: the working man had few privileges, it appeared, and socialism gained support. </a:t>
            </a:r>
          </a:p>
          <a:p>
            <a:r>
              <a:rPr lang="en-US" sz="1400" dirty="0">
                <a:solidFill>
                  <a:schemeClr val="bg1"/>
                </a:solidFill>
              </a:rPr>
              <a:t>By 1900, every major country in Europe had a Constitution (except Russia); there was therefore a strong interest in the plight of the working class. </a:t>
            </a:r>
          </a:p>
          <a:p>
            <a:r>
              <a:rPr lang="en-US" sz="1400" dirty="0">
                <a:solidFill>
                  <a:schemeClr val="bg1"/>
                </a:solidFill>
              </a:rPr>
              <a:t>Science and technology became major tools for dealing with contemporary problems.</a:t>
            </a:r>
          </a:p>
          <a:p>
            <a:r>
              <a:rPr lang="en-US" sz="1400" dirty="0">
                <a:solidFill>
                  <a:schemeClr val="bg1"/>
                </a:solidFill>
              </a:rPr>
              <a:t>Naturalism became a conscious movement in France in the 1870’s</a:t>
            </a:r>
          </a:p>
        </p:txBody>
      </p:sp>
    </p:spTree>
    <p:extLst>
      <p:ext uri="{BB962C8B-B14F-4D97-AF65-F5344CB8AC3E}">
        <p14:creationId xmlns:p14="http://schemas.microsoft.com/office/powerpoint/2010/main" val="344553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latin typeface="David" panose="020E0502060401010101" pitchFamily="34" charset="-79"/>
                <a:cs typeface="David" panose="020E0502060401010101" pitchFamily="34" charset="-79"/>
              </a:rPr>
              <a:t>Realism</a:t>
            </a:r>
          </a:p>
        </p:txBody>
      </p:sp>
      <p:sp>
        <p:nvSpPr>
          <p:cNvPr id="3" name="Content Placeholder 2"/>
          <p:cNvSpPr>
            <a:spLocks noGrp="1"/>
          </p:cNvSpPr>
          <p:nvPr>
            <p:ph idx="1"/>
          </p:nvPr>
        </p:nvSpPr>
        <p:spPr/>
        <p:txBody>
          <a:bodyPr>
            <a:normAutofit fontScale="40000" lnSpcReduction="20000"/>
          </a:bodyPr>
          <a:lstStyle/>
          <a:p>
            <a:r>
              <a:rPr lang="en-US" sz="4000" dirty="0">
                <a:solidFill>
                  <a:schemeClr val="bg1"/>
                </a:solidFill>
              </a:rPr>
              <a:t>Realism in the last half of the 19th-century began as an experiment to make theater more useful to society. </a:t>
            </a:r>
          </a:p>
          <a:p>
            <a:r>
              <a:rPr lang="en-US" sz="4000" dirty="0">
                <a:solidFill>
                  <a:schemeClr val="bg1"/>
                </a:solidFill>
              </a:rPr>
              <a:t>The mainstream theatre from 1859 to 1900 was still bound up in melodramas, spectacle plays (disasters, etc.), comic operas, and vaudevilles.</a:t>
            </a:r>
          </a:p>
          <a:p>
            <a:r>
              <a:rPr lang="en-US" sz="4000" dirty="0">
                <a:solidFill>
                  <a:schemeClr val="bg1"/>
                </a:solidFill>
              </a:rPr>
              <a:t>But political events—including attempts to reform some political systems—led to some different ways of thinking. </a:t>
            </a:r>
          </a:p>
          <a:p>
            <a:r>
              <a:rPr lang="en-US" sz="4000" dirty="0">
                <a:solidFill>
                  <a:schemeClr val="bg1"/>
                </a:solidFill>
              </a:rPr>
              <a:t>Revolutions in Europe in 1848 showed that there was a desire for political, social, and economic reform.</a:t>
            </a:r>
          </a:p>
          <a:p>
            <a:r>
              <a:rPr lang="en-US" sz="4000" dirty="0">
                <a:solidFill>
                  <a:schemeClr val="bg1"/>
                </a:solidFill>
              </a:rPr>
              <a:t>The many governments were frightened into promising change, but most didn’t implement changes after the violence ended.</a:t>
            </a:r>
          </a:p>
          <a:p>
            <a:r>
              <a:rPr lang="en-US" sz="4000" dirty="0">
                <a:solidFill>
                  <a:schemeClr val="bg1"/>
                </a:solidFill>
              </a:rPr>
              <a:t>Technological advances were also encouraged by industry and trade, leading to an increased belief that science could solve human problems. </a:t>
            </a:r>
          </a:p>
          <a:p>
            <a:r>
              <a:rPr lang="en-US" sz="4000" dirty="0">
                <a:solidFill>
                  <a:schemeClr val="bg1"/>
                </a:solidFill>
              </a:rPr>
              <a:t>But the working classes still had to fight for every increase in rights: unionization and strikes became the principal weapons workers would use after the 1860s—but success came only from costly work stoppages and violence. </a:t>
            </a:r>
          </a:p>
          <a:p>
            <a:r>
              <a:rPr lang="en-US" sz="4000" dirty="0">
                <a:solidFill>
                  <a:schemeClr val="bg1"/>
                </a:solidFill>
              </a:rPr>
              <a:t>In other words there seems to be rejection of Romantic idealism; pragmatism reigned instead. </a:t>
            </a:r>
          </a:p>
          <a:p>
            <a:r>
              <a:rPr lang="en-US" sz="4000" dirty="0">
                <a:solidFill>
                  <a:schemeClr val="bg1"/>
                </a:solidFill>
              </a:rPr>
              <a:t>The common man seemed to feel that he needed to be recognized, and people asserted themselves through action.</a:t>
            </a:r>
          </a:p>
          <a:p>
            <a:endParaRPr lang="en-US" dirty="0">
              <a:solidFill>
                <a:schemeClr val="bg1"/>
              </a:solidFill>
            </a:endParaRPr>
          </a:p>
        </p:txBody>
      </p:sp>
    </p:spTree>
    <p:extLst>
      <p:ext uri="{BB962C8B-B14F-4D97-AF65-F5344CB8AC3E}">
        <p14:creationId xmlns:p14="http://schemas.microsoft.com/office/powerpoint/2010/main" val="145574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82550" h="38100" prst="coolSlant"/>
            </a:sp3d>
          </a:bodyPr>
          <a:lstStyle/>
          <a:p>
            <a:r>
              <a:rPr lang="en-US" sz="7200" dirty="0">
                <a:solidFill>
                  <a:srgbClr val="CCFF66"/>
                </a:solidFill>
                <a:effectLst>
                  <a:glow rad="228600">
                    <a:schemeClr val="accent3">
                      <a:satMod val="175000"/>
                      <a:alpha val="40000"/>
                    </a:schemeClr>
                  </a:glow>
                </a:effectLst>
                <a:latin typeface="Harlow Solid Italic" panose="04030604020F02020D02" pitchFamily="82" charset="0"/>
              </a:rPr>
              <a:t>Naturalism</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Emile Zola (1849-1902) </a:t>
            </a:r>
          </a:p>
          <a:p>
            <a:pPr lvl="1"/>
            <a:r>
              <a:rPr lang="en-US" dirty="0">
                <a:solidFill>
                  <a:schemeClr val="bg1"/>
                </a:solidFill>
              </a:rPr>
              <a:t>Was an admirer of Comte and an advocate of the scientific method. </a:t>
            </a:r>
          </a:p>
          <a:p>
            <a:pPr lvl="1"/>
            <a:r>
              <a:rPr lang="en-US" dirty="0">
                <a:solidFill>
                  <a:schemeClr val="bg1"/>
                </a:solidFill>
              </a:rPr>
              <a:t>Literature, he felt, must become scientific or perish; it should illustrate the inevitable laws of heredity and environment or record case studies. </a:t>
            </a:r>
          </a:p>
          <a:p>
            <a:pPr lvl="1"/>
            <a:r>
              <a:rPr lang="en-US" dirty="0">
                <a:solidFill>
                  <a:schemeClr val="bg1"/>
                </a:solidFill>
              </a:rPr>
              <a:t>To experiment with the same detachment as a scientist, the writer could become like a doctor (seeking the cause of disease to cure it, bringing the disease in the open to be examined), aiming to cure social ills.</a:t>
            </a:r>
          </a:p>
          <a:p>
            <a:pPr lvl="1"/>
            <a:r>
              <a:rPr lang="en-US" dirty="0">
                <a:solidFill>
                  <a:schemeClr val="bg1"/>
                </a:solidFill>
              </a:rPr>
              <a:t>Zola’s first major statement came in a novel, </a:t>
            </a:r>
            <a:r>
              <a:rPr lang="en-US" i="1" dirty="0" err="1">
                <a:solidFill>
                  <a:schemeClr val="bg1"/>
                </a:solidFill>
              </a:rPr>
              <a:t>Thèrése</a:t>
            </a:r>
            <a:r>
              <a:rPr lang="en-US" i="1" dirty="0">
                <a:solidFill>
                  <a:schemeClr val="bg1"/>
                </a:solidFill>
              </a:rPr>
              <a:t> </a:t>
            </a:r>
            <a:r>
              <a:rPr lang="en-US" i="1" dirty="0" err="1">
                <a:solidFill>
                  <a:schemeClr val="bg1"/>
                </a:solidFill>
              </a:rPr>
              <a:t>Raquin</a:t>
            </a:r>
            <a:r>
              <a:rPr lang="en-US" dirty="0">
                <a:solidFill>
                  <a:schemeClr val="bg1"/>
                </a:solidFill>
              </a:rPr>
              <a:t>, which was dramatized in 1873; his preface states his views. He also wrote a few essays about naturalism in the theatre and in the novel: he wanted art to detect "a scrap of an existence."</a:t>
            </a:r>
          </a:p>
          <a:p>
            <a:pPr lvl="1"/>
            <a:r>
              <a:rPr lang="en-US" dirty="0">
                <a:solidFill>
                  <a:schemeClr val="bg1"/>
                </a:solidFill>
              </a:rPr>
              <a:t>Even though </a:t>
            </a:r>
            <a:r>
              <a:rPr lang="en-US" i="1" dirty="0" err="1">
                <a:solidFill>
                  <a:schemeClr val="bg1"/>
                </a:solidFill>
              </a:rPr>
              <a:t>Thèrése</a:t>
            </a:r>
            <a:r>
              <a:rPr lang="en-US" i="1" dirty="0">
                <a:solidFill>
                  <a:schemeClr val="bg1"/>
                </a:solidFill>
              </a:rPr>
              <a:t> </a:t>
            </a:r>
            <a:r>
              <a:rPr lang="en-US" i="1" dirty="0" err="1">
                <a:solidFill>
                  <a:schemeClr val="bg1"/>
                </a:solidFill>
              </a:rPr>
              <a:t>Raquin</a:t>
            </a:r>
            <a:r>
              <a:rPr lang="en-US" i="1" dirty="0">
                <a:solidFill>
                  <a:schemeClr val="bg1"/>
                </a:solidFill>
              </a:rPr>
              <a:t> </a:t>
            </a:r>
            <a:r>
              <a:rPr lang="en-US" dirty="0">
                <a:solidFill>
                  <a:schemeClr val="bg1"/>
                </a:solidFill>
              </a:rPr>
              <a:t>failed to adhere to most of the principles of naturalism, except in the setting (it was mostly a melodrama about murder and retribution), his followers were even more zealous. The most famous phrase we hear about naturalism is that it should be "a slice of life." We often tend to forget what a later French writer stated should be included with that phrase: "… put on the stage with art.“</a:t>
            </a:r>
          </a:p>
          <a:p>
            <a:pPr marL="457200" lvl="1" indent="0">
              <a:buNone/>
            </a:pPr>
            <a:endParaRPr lang="en-US" dirty="0">
              <a:solidFill>
                <a:schemeClr val="bg1"/>
              </a:solidFill>
            </a:endParaRPr>
          </a:p>
          <a:p>
            <a:r>
              <a:rPr lang="en-US" dirty="0">
                <a:solidFill>
                  <a:schemeClr val="bg1"/>
                </a:solidFill>
              </a:rPr>
              <a:t>Naturalism, as it was interpreted, almost obliterated the distinction between life and art. </a:t>
            </a:r>
          </a:p>
          <a:p>
            <a:r>
              <a:rPr lang="en-US" dirty="0">
                <a:solidFill>
                  <a:schemeClr val="bg1"/>
                </a:solidFill>
              </a:rPr>
              <a:t>As you can imagine, there is a serious lack of good naturalistic plays and embodying its principles, has it is virtually impossible to do. </a:t>
            </a:r>
          </a:p>
          <a:p>
            <a:r>
              <a:rPr lang="en-US" dirty="0">
                <a:solidFill>
                  <a:schemeClr val="bg1"/>
                </a:solidFill>
              </a:rPr>
              <a:t>Henri </a:t>
            </a:r>
            <a:r>
              <a:rPr lang="en-US" dirty="0" err="1">
                <a:solidFill>
                  <a:schemeClr val="bg1"/>
                </a:solidFill>
              </a:rPr>
              <a:t>Becque</a:t>
            </a:r>
            <a:r>
              <a:rPr lang="en-US" dirty="0">
                <a:solidFill>
                  <a:schemeClr val="bg1"/>
                </a:solidFill>
              </a:rPr>
              <a:t> (1837-1899) </a:t>
            </a:r>
          </a:p>
          <a:p>
            <a:pPr lvl="1"/>
            <a:r>
              <a:rPr lang="en-US" dirty="0">
                <a:solidFill>
                  <a:schemeClr val="bg1"/>
                </a:solidFill>
              </a:rPr>
              <a:t>Most nearly captured the essence of naturalism in two of his plays, The Vultures (1882) and La </a:t>
            </a:r>
            <a:r>
              <a:rPr lang="en-US" dirty="0" err="1">
                <a:solidFill>
                  <a:schemeClr val="bg1"/>
                </a:solidFill>
              </a:rPr>
              <a:t>Parisienne</a:t>
            </a:r>
            <a:r>
              <a:rPr lang="en-US" dirty="0">
                <a:solidFill>
                  <a:schemeClr val="bg1"/>
                </a:solidFill>
              </a:rPr>
              <a:t> (1885), both of which it dealt with sordid subjects, were pessimistic and cynical, had no obvious climaxes, had no sympathetic characters, and progressed slowly to the end. </a:t>
            </a:r>
          </a:p>
          <a:p>
            <a:pPr lvl="1"/>
            <a:r>
              <a:rPr lang="en-US" dirty="0">
                <a:solidFill>
                  <a:schemeClr val="bg1"/>
                </a:solidFill>
              </a:rPr>
              <a:t>However, </a:t>
            </a:r>
            <a:r>
              <a:rPr lang="en-US" dirty="0" err="1">
                <a:solidFill>
                  <a:schemeClr val="bg1"/>
                </a:solidFill>
              </a:rPr>
              <a:t>Becque</a:t>
            </a:r>
            <a:r>
              <a:rPr lang="en-US" dirty="0">
                <a:solidFill>
                  <a:schemeClr val="bg1"/>
                </a:solidFill>
              </a:rPr>
              <a:t> refused to comply with suggested changes when the show was first produced in a conservative theatre, so naturalism was still not really accepted.</a:t>
            </a:r>
          </a:p>
          <a:p>
            <a:endParaRPr lang="en-US" dirty="0">
              <a:solidFill>
                <a:schemeClr val="bg1"/>
              </a:solidFill>
            </a:endParaRPr>
          </a:p>
        </p:txBody>
      </p:sp>
    </p:spTree>
    <p:extLst>
      <p:ext uri="{BB962C8B-B14F-4D97-AF65-F5344CB8AC3E}">
        <p14:creationId xmlns:p14="http://schemas.microsoft.com/office/powerpoint/2010/main" val="63602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99FF"/>
                </a:solidFill>
                <a:effectLst>
                  <a:glow rad="228600">
                    <a:schemeClr val="accent5">
                      <a:satMod val="175000"/>
                      <a:alpha val="40000"/>
                    </a:schemeClr>
                  </a:glow>
                </a:effectLst>
                <a:latin typeface="Freestyle Script" panose="030804020302050B0404" pitchFamily="66" charset="0"/>
              </a:rPr>
              <a:t>Who was Henry François </a:t>
            </a:r>
            <a:r>
              <a:rPr lang="en-US" sz="5400" dirty="0" err="1">
                <a:solidFill>
                  <a:srgbClr val="0099FF"/>
                </a:solidFill>
                <a:effectLst>
                  <a:glow rad="228600">
                    <a:schemeClr val="accent5">
                      <a:satMod val="175000"/>
                      <a:alpha val="40000"/>
                    </a:schemeClr>
                  </a:glow>
                </a:effectLst>
                <a:latin typeface="Freestyle Script" panose="030804020302050B0404" pitchFamily="66" charset="0"/>
              </a:rPr>
              <a:t>Becque</a:t>
            </a:r>
            <a:r>
              <a:rPr lang="en-US" sz="5400" dirty="0">
                <a:solidFill>
                  <a:srgbClr val="0099FF"/>
                </a:solidFill>
                <a:effectLst>
                  <a:glow rad="228600">
                    <a:schemeClr val="accent5">
                      <a:satMod val="175000"/>
                      <a:alpha val="40000"/>
                    </a:schemeClr>
                  </a:glow>
                </a:effectLst>
                <a:latin typeface="Freestyle Script" panose="030804020302050B0404" pitchFamily="66" charset="0"/>
              </a:rPr>
              <a:t>?</a:t>
            </a:r>
          </a:p>
        </p:txBody>
      </p:sp>
      <p:sp>
        <p:nvSpPr>
          <p:cNvPr id="3" name="Content Placeholder 2"/>
          <p:cNvSpPr>
            <a:spLocks noGrp="1"/>
          </p:cNvSpPr>
          <p:nvPr>
            <p:ph sz="half" idx="1"/>
          </p:nvPr>
        </p:nvSpPr>
        <p:spPr>
          <a:xfrm>
            <a:off x="457200" y="1600200"/>
            <a:ext cx="6096000" cy="4525963"/>
          </a:xfrm>
        </p:spPr>
        <p:txBody>
          <a:bodyPr>
            <a:normAutofit fontScale="70000" lnSpcReduction="20000"/>
          </a:bodyPr>
          <a:lstStyle/>
          <a:p>
            <a:r>
              <a:rPr lang="en-US" dirty="0">
                <a:solidFill>
                  <a:schemeClr val="bg1"/>
                </a:solidFill>
              </a:rPr>
              <a:t>Henry François </a:t>
            </a:r>
            <a:r>
              <a:rPr lang="en-US" dirty="0" err="1">
                <a:solidFill>
                  <a:schemeClr val="bg1"/>
                </a:solidFill>
              </a:rPr>
              <a:t>Becque</a:t>
            </a:r>
            <a:r>
              <a:rPr lang="en-US" dirty="0">
                <a:solidFill>
                  <a:schemeClr val="bg1"/>
                </a:solidFill>
              </a:rPr>
              <a:t> (April 9</a:t>
            </a:r>
            <a:r>
              <a:rPr lang="en-US" baseline="30000" dirty="0">
                <a:solidFill>
                  <a:schemeClr val="bg1"/>
                </a:solidFill>
              </a:rPr>
              <a:t>th</a:t>
            </a:r>
            <a:r>
              <a:rPr lang="en-US" dirty="0">
                <a:solidFill>
                  <a:schemeClr val="bg1"/>
                </a:solidFill>
              </a:rPr>
              <a:t>, 1837 – May 12</a:t>
            </a:r>
            <a:r>
              <a:rPr lang="en-US" baseline="30000" dirty="0">
                <a:solidFill>
                  <a:schemeClr val="bg1"/>
                </a:solidFill>
              </a:rPr>
              <a:t>th</a:t>
            </a:r>
            <a:r>
              <a:rPr lang="en-US" dirty="0">
                <a:solidFill>
                  <a:schemeClr val="bg1"/>
                </a:solidFill>
              </a:rPr>
              <a:t>, 1899) </a:t>
            </a:r>
          </a:p>
          <a:p>
            <a:r>
              <a:rPr lang="en-US" dirty="0">
                <a:solidFill>
                  <a:schemeClr val="bg1"/>
                </a:solidFill>
              </a:rPr>
              <a:t>He was a French dramatist. </a:t>
            </a:r>
          </a:p>
          <a:p>
            <a:r>
              <a:rPr lang="en-US" dirty="0">
                <a:solidFill>
                  <a:schemeClr val="bg1"/>
                </a:solidFill>
              </a:rPr>
              <a:t>He was born in Paris.</a:t>
            </a:r>
          </a:p>
          <a:p>
            <a:r>
              <a:rPr lang="en-US" dirty="0">
                <a:solidFill>
                  <a:schemeClr val="bg1"/>
                </a:solidFill>
              </a:rPr>
              <a:t>In 1867, he wrote, in imitation of Lord Byron, the libretto for </a:t>
            </a:r>
            <a:r>
              <a:rPr lang="en-US" dirty="0" err="1">
                <a:solidFill>
                  <a:schemeClr val="bg1"/>
                </a:solidFill>
              </a:rPr>
              <a:t>Victorin</a:t>
            </a:r>
            <a:r>
              <a:rPr lang="en-US" dirty="0">
                <a:solidFill>
                  <a:schemeClr val="bg1"/>
                </a:solidFill>
              </a:rPr>
              <a:t> de </a:t>
            </a:r>
            <a:r>
              <a:rPr lang="en-US" dirty="0" err="1">
                <a:solidFill>
                  <a:schemeClr val="bg1"/>
                </a:solidFill>
              </a:rPr>
              <a:t>Joncières's</a:t>
            </a:r>
            <a:r>
              <a:rPr lang="en-US" dirty="0">
                <a:solidFill>
                  <a:schemeClr val="bg1"/>
                </a:solidFill>
              </a:rPr>
              <a:t> opera </a:t>
            </a:r>
            <a:r>
              <a:rPr lang="en-US" i="1" dirty="0" err="1">
                <a:solidFill>
                  <a:schemeClr val="bg1"/>
                </a:solidFill>
              </a:rPr>
              <a:t>Sardanapale</a:t>
            </a:r>
            <a:r>
              <a:rPr lang="en-US" dirty="0">
                <a:solidFill>
                  <a:schemeClr val="bg1"/>
                </a:solidFill>
              </a:rPr>
              <a:t>, but his first important work, </a:t>
            </a:r>
            <a:r>
              <a:rPr lang="en-US" i="1" dirty="0">
                <a:solidFill>
                  <a:schemeClr val="bg1"/>
                </a:solidFill>
              </a:rPr>
              <a:t>Michel Pauper</a:t>
            </a:r>
            <a:r>
              <a:rPr lang="en-US" dirty="0">
                <a:solidFill>
                  <a:schemeClr val="bg1"/>
                </a:solidFill>
              </a:rPr>
              <a:t>, appeared in 1870. The importance of this </a:t>
            </a:r>
            <a:r>
              <a:rPr lang="en-US" dirty="0" err="1">
                <a:solidFill>
                  <a:schemeClr val="bg1"/>
                </a:solidFill>
              </a:rPr>
              <a:t>sombre</a:t>
            </a:r>
            <a:r>
              <a:rPr lang="en-US" dirty="0">
                <a:solidFill>
                  <a:schemeClr val="bg1"/>
                </a:solidFill>
              </a:rPr>
              <a:t> drama was first realized when it was revived at the </a:t>
            </a:r>
            <a:r>
              <a:rPr lang="en-US" dirty="0" err="1">
                <a:solidFill>
                  <a:schemeClr val="bg1"/>
                </a:solidFill>
              </a:rPr>
              <a:t>Odéon</a:t>
            </a:r>
            <a:r>
              <a:rPr lang="en-US" dirty="0">
                <a:solidFill>
                  <a:schemeClr val="bg1"/>
                </a:solidFill>
              </a:rPr>
              <a:t> in 1886. </a:t>
            </a:r>
          </a:p>
          <a:p>
            <a:r>
              <a:rPr lang="en-US" i="1" dirty="0">
                <a:solidFill>
                  <a:schemeClr val="bg1"/>
                </a:solidFill>
              </a:rPr>
              <a:t>Les </a:t>
            </a:r>
            <a:r>
              <a:rPr lang="en-US" i="1" dirty="0" err="1">
                <a:solidFill>
                  <a:schemeClr val="bg1"/>
                </a:solidFill>
              </a:rPr>
              <a:t>Corbeaux</a:t>
            </a:r>
            <a:r>
              <a:rPr lang="en-US" i="1" dirty="0">
                <a:solidFill>
                  <a:schemeClr val="bg1"/>
                </a:solidFill>
              </a:rPr>
              <a:t> </a:t>
            </a:r>
            <a:r>
              <a:rPr lang="en-US" dirty="0">
                <a:solidFill>
                  <a:schemeClr val="bg1"/>
                </a:solidFill>
              </a:rPr>
              <a:t>(1882) established </a:t>
            </a:r>
            <a:r>
              <a:rPr lang="en-US" dirty="0" err="1">
                <a:solidFill>
                  <a:schemeClr val="bg1"/>
                </a:solidFill>
              </a:rPr>
              <a:t>Becque's</a:t>
            </a:r>
            <a:r>
              <a:rPr lang="en-US" dirty="0">
                <a:solidFill>
                  <a:schemeClr val="bg1"/>
                </a:solidFill>
              </a:rPr>
              <a:t> position as an innovator, and in 1885 he produced his most successful play, </a:t>
            </a:r>
            <a:r>
              <a:rPr lang="en-US" i="1" dirty="0">
                <a:solidFill>
                  <a:schemeClr val="bg1"/>
                </a:solidFill>
              </a:rPr>
              <a:t>La </a:t>
            </a:r>
            <a:r>
              <a:rPr lang="en-US" i="1" dirty="0" err="1">
                <a:solidFill>
                  <a:schemeClr val="bg1"/>
                </a:solidFill>
              </a:rPr>
              <a:t>Parisienne</a:t>
            </a:r>
            <a:r>
              <a:rPr lang="en-US" dirty="0">
                <a:solidFill>
                  <a:schemeClr val="bg1"/>
                </a:solidFill>
              </a:rPr>
              <a:t>. </a:t>
            </a:r>
          </a:p>
          <a:p>
            <a:r>
              <a:rPr lang="en-US" dirty="0" err="1">
                <a:solidFill>
                  <a:schemeClr val="bg1"/>
                </a:solidFill>
              </a:rPr>
              <a:t>Becque</a:t>
            </a:r>
            <a:r>
              <a:rPr lang="en-US" dirty="0">
                <a:solidFill>
                  <a:schemeClr val="bg1"/>
                </a:solidFill>
              </a:rPr>
              <a:t> produced little during the last years of his life, but his disciples carried on the tradition he had created.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495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577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Who was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Émile</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 Zola?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76400"/>
            <a:ext cx="2057400"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p:cNvSpPr>
            <a:spLocks noGrp="1"/>
          </p:cNvSpPr>
          <p:nvPr>
            <p:ph sz="half" idx="2"/>
          </p:nvPr>
        </p:nvSpPr>
        <p:spPr>
          <a:xfrm>
            <a:off x="2667000" y="1524000"/>
            <a:ext cx="6019800" cy="4525963"/>
          </a:xfrm>
        </p:spPr>
        <p:txBody>
          <a:bodyPr>
            <a:noAutofit/>
          </a:bodyPr>
          <a:lstStyle/>
          <a:p>
            <a:pPr marL="0" indent="0">
              <a:buNone/>
            </a:pPr>
            <a:r>
              <a:rPr lang="en-US" sz="1600" dirty="0">
                <a:solidFill>
                  <a:schemeClr val="bg1"/>
                </a:solidFill>
              </a:rPr>
              <a:t>According to Britannica.com:</a:t>
            </a:r>
          </a:p>
          <a:p>
            <a:r>
              <a:rPr lang="en-US" sz="1600" dirty="0" err="1">
                <a:solidFill>
                  <a:schemeClr val="bg1"/>
                </a:solidFill>
              </a:rPr>
              <a:t>Émile</a:t>
            </a:r>
            <a:r>
              <a:rPr lang="en-US" sz="1600" dirty="0">
                <a:solidFill>
                  <a:schemeClr val="bg1"/>
                </a:solidFill>
              </a:rPr>
              <a:t> Zola, in full </a:t>
            </a:r>
            <a:r>
              <a:rPr lang="en-US" sz="1600" dirty="0" err="1">
                <a:solidFill>
                  <a:schemeClr val="bg1"/>
                </a:solidFill>
              </a:rPr>
              <a:t>Émile</a:t>
            </a:r>
            <a:r>
              <a:rPr lang="en-US" sz="1600" dirty="0">
                <a:solidFill>
                  <a:schemeClr val="bg1"/>
                </a:solidFill>
              </a:rPr>
              <a:t>-</a:t>
            </a:r>
            <a:r>
              <a:rPr lang="en-US" sz="1600" dirty="0" err="1">
                <a:solidFill>
                  <a:schemeClr val="bg1"/>
                </a:solidFill>
              </a:rPr>
              <a:t>Édouard</a:t>
            </a:r>
            <a:r>
              <a:rPr lang="en-US" sz="1600" dirty="0">
                <a:solidFill>
                  <a:schemeClr val="bg1"/>
                </a:solidFill>
              </a:rPr>
              <a:t>-Charles-Antoine Zola (born April 2, 1840, Paris, France—died September 28, 1902, Paris) </a:t>
            </a:r>
          </a:p>
          <a:p>
            <a:r>
              <a:rPr lang="en-US" sz="1600" dirty="0">
                <a:solidFill>
                  <a:schemeClr val="bg1"/>
                </a:solidFill>
              </a:rPr>
              <a:t>He was a French novelist, critic, and political activist who was the most prominent French novelist of the late 19th century. </a:t>
            </a:r>
          </a:p>
          <a:p>
            <a:r>
              <a:rPr lang="en-US" sz="1600" dirty="0">
                <a:solidFill>
                  <a:schemeClr val="bg1"/>
                </a:solidFill>
              </a:rPr>
              <a:t>He was noted for his theories of naturalism.</a:t>
            </a:r>
          </a:p>
          <a:p>
            <a:r>
              <a:rPr lang="en-US" sz="1600" dirty="0">
                <a:solidFill>
                  <a:schemeClr val="bg1"/>
                </a:solidFill>
              </a:rPr>
              <a:t>Zola’s novels had an immense impact on Western literature of the 20th century, from the existentialist novel and the New Novel in France to the works of the muckrakers in the United States. </a:t>
            </a:r>
          </a:p>
          <a:p>
            <a:r>
              <a:rPr lang="en-US" sz="1600" dirty="0">
                <a:solidFill>
                  <a:schemeClr val="bg1"/>
                </a:solidFill>
              </a:rPr>
              <a:t>In their striking combination of visuality and movement, Zola’s novels can even be said to foreshadow the motion picture, for which they have proved admirably suited for adaptation; the pioneering version of </a:t>
            </a:r>
            <a:r>
              <a:rPr lang="en-US" sz="1600" i="1" dirty="0">
                <a:solidFill>
                  <a:schemeClr val="bg1"/>
                </a:solidFill>
              </a:rPr>
              <a:t>La Bête </a:t>
            </a:r>
            <a:r>
              <a:rPr lang="en-US" sz="1600" i="1" dirty="0" err="1">
                <a:solidFill>
                  <a:schemeClr val="bg1"/>
                </a:solidFill>
              </a:rPr>
              <a:t>humaine</a:t>
            </a:r>
            <a:r>
              <a:rPr lang="en-US" sz="1600" i="1" dirty="0">
                <a:solidFill>
                  <a:schemeClr val="bg1"/>
                </a:solidFill>
              </a:rPr>
              <a:t> </a:t>
            </a:r>
            <a:r>
              <a:rPr lang="en-US" sz="1600" dirty="0">
                <a:solidFill>
                  <a:schemeClr val="bg1"/>
                </a:solidFill>
              </a:rPr>
              <a:t>by Jean Renoir in 1938 and a big-budget rendition of </a:t>
            </a:r>
            <a:r>
              <a:rPr lang="en-US" sz="1600" i="1" dirty="0">
                <a:solidFill>
                  <a:schemeClr val="bg1"/>
                </a:solidFill>
              </a:rPr>
              <a:t>Germinal</a:t>
            </a:r>
            <a:r>
              <a:rPr lang="en-US" sz="1600" dirty="0">
                <a:solidFill>
                  <a:schemeClr val="bg1"/>
                </a:solidFill>
              </a:rPr>
              <a:t> by Claude Berri in 1993 are two examples. </a:t>
            </a:r>
          </a:p>
        </p:txBody>
      </p:sp>
    </p:spTree>
    <p:extLst>
      <p:ext uri="{BB962C8B-B14F-4D97-AF65-F5344CB8AC3E}">
        <p14:creationId xmlns:p14="http://schemas.microsoft.com/office/powerpoint/2010/main" val="420351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Who was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Émile</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 Zola?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76400"/>
            <a:ext cx="2057400"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p:cNvSpPr>
            <a:spLocks noGrp="1"/>
          </p:cNvSpPr>
          <p:nvPr>
            <p:ph sz="half" idx="2"/>
          </p:nvPr>
        </p:nvSpPr>
        <p:spPr>
          <a:xfrm>
            <a:off x="2667000" y="1524000"/>
            <a:ext cx="6019800" cy="4525963"/>
          </a:xfrm>
        </p:spPr>
        <p:txBody>
          <a:bodyPr>
            <a:noAutofit/>
          </a:bodyPr>
          <a:lstStyle/>
          <a:p>
            <a:pPr marL="0" indent="0">
              <a:buNone/>
            </a:pPr>
            <a:r>
              <a:rPr lang="en-US" sz="1600" dirty="0">
                <a:solidFill>
                  <a:schemeClr val="bg1"/>
                </a:solidFill>
              </a:rPr>
              <a:t>According to Britannica.com:</a:t>
            </a:r>
          </a:p>
          <a:p>
            <a:r>
              <a:rPr lang="en-US" sz="1600" dirty="0">
                <a:solidFill>
                  <a:schemeClr val="bg1"/>
                </a:solidFill>
              </a:rPr>
              <a:t>Above all, Zola’s writings endure on account of his forthright portrayal of social injustice, his staunch defense of the downtrodden, and his unwavering belief in the betterment of the human condition through individual and collective action.</a:t>
            </a:r>
          </a:p>
          <a:p>
            <a:r>
              <a:rPr lang="en-US" sz="1600" dirty="0">
                <a:solidFill>
                  <a:schemeClr val="bg1"/>
                </a:solidFill>
              </a:rPr>
              <a:t>At the time of his death, Zola was recognized not only as one of the greatest novelists in Europe but also as a man of action—a defender of truth and justice, a champion of the poor and the persecuted. </a:t>
            </a:r>
          </a:p>
          <a:p>
            <a:r>
              <a:rPr lang="en-US" sz="1600" dirty="0">
                <a:solidFill>
                  <a:schemeClr val="bg1"/>
                </a:solidFill>
              </a:rPr>
              <a:t>At his funeral he was eulogized by Anatole France as having been not just a great man, but “a moment in the human conscience,” and crowds of mourners, prominent and poor alike, lined the streets to salute the passing casket. </a:t>
            </a:r>
          </a:p>
          <a:p>
            <a:r>
              <a:rPr lang="en-US" sz="1600" dirty="0">
                <a:solidFill>
                  <a:schemeClr val="bg1"/>
                </a:solidFill>
              </a:rPr>
              <a:t>In 1908 Zola’s remains were transferred to the </a:t>
            </a:r>
            <a:r>
              <a:rPr lang="en-US" sz="1600" dirty="0" err="1">
                <a:solidFill>
                  <a:schemeClr val="bg1"/>
                </a:solidFill>
              </a:rPr>
              <a:t>Panthéon</a:t>
            </a:r>
            <a:r>
              <a:rPr lang="en-US" sz="1600" dirty="0">
                <a:solidFill>
                  <a:schemeClr val="bg1"/>
                </a:solidFill>
              </a:rPr>
              <a:t> and placed alongside those of Voltaire, Jean-Jacques Rousseau, and Victor Hugo, other French authors whose works and deeds, like those of Zola, had changed the course of French history.</a:t>
            </a:r>
          </a:p>
        </p:txBody>
      </p:sp>
    </p:spTree>
    <p:extLst>
      <p:ext uri="{BB962C8B-B14F-4D97-AF65-F5344CB8AC3E}">
        <p14:creationId xmlns:p14="http://schemas.microsoft.com/office/powerpoint/2010/main" val="185475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66"/>
                </a:solidFill>
                <a:effectLst>
                  <a:reflection blurRad="6350" stA="60000" endA="900" endPos="58000" dir="5400000" sy="-100000" algn="bl" rotWithShape="0"/>
                </a:effectLst>
                <a:latin typeface="Forte" panose="03060902040502070203" pitchFamily="66" charset="0"/>
              </a:rPr>
              <a:t>The Independent Theatre Movement</a:t>
            </a:r>
          </a:p>
        </p:txBody>
      </p:sp>
      <p:sp>
        <p:nvSpPr>
          <p:cNvPr id="3" name="Content Placeholder 2"/>
          <p:cNvSpPr>
            <a:spLocks noGrp="1"/>
          </p:cNvSpPr>
          <p:nvPr>
            <p:ph idx="1"/>
          </p:nvPr>
        </p:nvSpPr>
        <p:spPr/>
        <p:txBody>
          <a:bodyPr>
            <a:noAutofit/>
          </a:bodyPr>
          <a:lstStyle/>
          <a:p>
            <a:r>
              <a:rPr lang="en-US" sz="1800" dirty="0">
                <a:solidFill>
                  <a:schemeClr val="bg1"/>
                </a:solidFill>
              </a:rPr>
              <a:t>It would take André Antoine and the </a:t>
            </a:r>
            <a:r>
              <a:rPr lang="en-US" sz="1800" dirty="0" err="1">
                <a:solidFill>
                  <a:schemeClr val="bg1"/>
                </a:solidFill>
              </a:rPr>
              <a:t>Théâtre</a:t>
            </a:r>
            <a:r>
              <a:rPr lang="en-US" sz="1800" dirty="0">
                <a:solidFill>
                  <a:schemeClr val="bg1"/>
                </a:solidFill>
              </a:rPr>
              <a:t> </a:t>
            </a:r>
            <a:r>
              <a:rPr lang="en-US" sz="1800" dirty="0" err="1">
                <a:solidFill>
                  <a:schemeClr val="bg1"/>
                </a:solidFill>
              </a:rPr>
              <a:t>Libre</a:t>
            </a:r>
            <a:r>
              <a:rPr lang="en-US" sz="1800" dirty="0">
                <a:solidFill>
                  <a:schemeClr val="bg1"/>
                </a:solidFill>
              </a:rPr>
              <a:t> – the beginnings of the Independent Theatre Movement – to make naturalism and realism more acceptable.</a:t>
            </a:r>
          </a:p>
          <a:p>
            <a:r>
              <a:rPr lang="en-US" sz="1800" dirty="0">
                <a:solidFill>
                  <a:schemeClr val="bg1"/>
                </a:solidFill>
              </a:rPr>
              <a:t>Andre Antoine (1858-1943) </a:t>
            </a:r>
          </a:p>
          <a:p>
            <a:pPr lvl="1"/>
            <a:r>
              <a:rPr lang="en-US" sz="1400" dirty="0">
                <a:solidFill>
                  <a:schemeClr val="bg1"/>
                </a:solidFill>
              </a:rPr>
              <a:t>Has become known as the father of naturalistic staging. </a:t>
            </a:r>
          </a:p>
          <a:p>
            <a:pPr lvl="1"/>
            <a:r>
              <a:rPr lang="en-US" sz="1400" dirty="0">
                <a:solidFill>
                  <a:schemeClr val="bg1"/>
                </a:solidFill>
              </a:rPr>
              <a:t>He had little acting or theatre Experience—he was a clerk in a gas Co. and work in an Archer theatre—and when he wanted to produce a dramatization of a Zola novel, the amateur groups refused.</a:t>
            </a:r>
          </a:p>
          <a:p>
            <a:pPr lvl="1"/>
            <a:r>
              <a:rPr lang="en-US" sz="1400" dirty="0">
                <a:solidFill>
                  <a:schemeClr val="bg1"/>
                </a:solidFill>
              </a:rPr>
              <a:t>So he founded the </a:t>
            </a:r>
            <a:r>
              <a:rPr lang="en-US" sz="1400" dirty="0" err="1">
                <a:solidFill>
                  <a:schemeClr val="bg1"/>
                </a:solidFill>
              </a:rPr>
              <a:t>Théâtre</a:t>
            </a:r>
            <a:r>
              <a:rPr lang="en-US" sz="1400" dirty="0">
                <a:solidFill>
                  <a:schemeClr val="bg1"/>
                </a:solidFill>
              </a:rPr>
              <a:t> </a:t>
            </a:r>
            <a:r>
              <a:rPr lang="en-US" sz="1400" dirty="0" err="1">
                <a:solidFill>
                  <a:schemeClr val="bg1"/>
                </a:solidFill>
              </a:rPr>
              <a:t>Libre</a:t>
            </a:r>
            <a:r>
              <a:rPr lang="en-US" sz="1400" dirty="0">
                <a:solidFill>
                  <a:schemeClr val="bg1"/>
                </a:solidFill>
              </a:rPr>
              <a:t> (Free Theatre), first program was a success and by the end of 1887 he was famous, and worked in the theatre till 1914. </a:t>
            </a:r>
          </a:p>
          <a:p>
            <a:pPr lvl="1"/>
            <a:r>
              <a:rPr lang="en-US" sz="1400" dirty="0">
                <a:solidFill>
                  <a:schemeClr val="bg1"/>
                </a:solidFill>
              </a:rPr>
              <a:t>The </a:t>
            </a:r>
            <a:r>
              <a:rPr lang="en-US" sz="1400" dirty="0" err="1">
                <a:solidFill>
                  <a:schemeClr val="bg1"/>
                </a:solidFill>
              </a:rPr>
              <a:t>Théâtre</a:t>
            </a:r>
            <a:r>
              <a:rPr lang="en-US" sz="1400" dirty="0">
                <a:solidFill>
                  <a:schemeClr val="bg1"/>
                </a:solidFill>
              </a:rPr>
              <a:t> </a:t>
            </a:r>
            <a:r>
              <a:rPr lang="en-US" sz="1400" dirty="0" err="1">
                <a:solidFill>
                  <a:schemeClr val="bg1"/>
                </a:solidFill>
              </a:rPr>
              <a:t>Libre</a:t>
            </a:r>
            <a:r>
              <a:rPr lang="en-US" sz="1400" dirty="0">
                <a:solidFill>
                  <a:schemeClr val="bg1"/>
                </a:solidFill>
              </a:rPr>
              <a:t> used a subscription basis—productions were open only two members—so his theatre was exempt from censorship. </a:t>
            </a:r>
          </a:p>
          <a:p>
            <a:pPr lvl="1"/>
            <a:r>
              <a:rPr lang="en-US" sz="1400" dirty="0">
                <a:solidFill>
                  <a:schemeClr val="bg1"/>
                </a:solidFill>
              </a:rPr>
              <a:t>His theatre did many plays that had been refused licenses other places (for instance, </a:t>
            </a:r>
            <a:r>
              <a:rPr lang="en-US" sz="1400" i="1" dirty="0">
                <a:solidFill>
                  <a:schemeClr val="bg1"/>
                </a:solidFill>
              </a:rPr>
              <a:t>Ghosts</a:t>
            </a:r>
            <a:r>
              <a:rPr lang="en-US" sz="1400" dirty="0">
                <a:solidFill>
                  <a:schemeClr val="bg1"/>
                </a:solidFill>
              </a:rPr>
              <a:t> had been banned in much of Europe). </a:t>
            </a:r>
          </a:p>
          <a:p>
            <a:pPr lvl="1"/>
            <a:r>
              <a:rPr lang="en-US" sz="1400" dirty="0">
                <a:solidFill>
                  <a:schemeClr val="bg1"/>
                </a:solidFill>
              </a:rPr>
              <a:t>While some of the plays tended to reverse morality—repelling many and helping to lead to the idea that naturalism was depraved—key paved the way for greater freedom in established theatres. </a:t>
            </a:r>
          </a:p>
          <a:p>
            <a:pPr lvl="1"/>
            <a:r>
              <a:rPr lang="en-US" sz="1400" dirty="0">
                <a:solidFill>
                  <a:schemeClr val="bg1"/>
                </a:solidFill>
              </a:rPr>
              <a:t>The </a:t>
            </a:r>
            <a:r>
              <a:rPr lang="en-US" sz="1400" dirty="0" err="1">
                <a:solidFill>
                  <a:schemeClr val="bg1"/>
                </a:solidFill>
              </a:rPr>
              <a:t>Théâtre</a:t>
            </a:r>
            <a:r>
              <a:rPr lang="en-US" sz="1400" dirty="0">
                <a:solidFill>
                  <a:schemeClr val="bg1"/>
                </a:solidFill>
              </a:rPr>
              <a:t> </a:t>
            </a:r>
            <a:r>
              <a:rPr lang="en-US" sz="1400" dirty="0" err="1">
                <a:solidFill>
                  <a:schemeClr val="bg1"/>
                </a:solidFill>
              </a:rPr>
              <a:t>Libre</a:t>
            </a:r>
            <a:r>
              <a:rPr lang="en-US" sz="1400" dirty="0">
                <a:solidFill>
                  <a:schemeClr val="bg1"/>
                </a:solidFill>
              </a:rPr>
              <a:t> also began producing at least one foreign work per year, introducing a world theatre to France.</a:t>
            </a:r>
          </a:p>
          <a:p>
            <a:pPr lvl="1"/>
            <a:r>
              <a:rPr lang="en-US" sz="1400" dirty="0">
                <a:solidFill>
                  <a:schemeClr val="bg1"/>
                </a:solidFill>
              </a:rPr>
              <a:t>Antoine’s production techniques were innovative. </a:t>
            </a:r>
          </a:p>
        </p:txBody>
      </p:sp>
    </p:spTree>
    <p:extLst>
      <p:ext uri="{BB962C8B-B14F-4D97-AF65-F5344CB8AC3E}">
        <p14:creationId xmlns:p14="http://schemas.microsoft.com/office/powerpoint/2010/main" val="342357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66"/>
                </a:solidFill>
                <a:effectLst>
                  <a:reflection blurRad="6350" stA="60000" endA="900" endPos="58000" dir="5400000" sy="-100000" algn="bl" rotWithShape="0"/>
                </a:effectLst>
                <a:latin typeface="Forte" panose="03060902040502070203" pitchFamily="66" charset="0"/>
              </a:rPr>
              <a:t>The Independent Theatre Movement</a:t>
            </a:r>
          </a:p>
        </p:txBody>
      </p:sp>
      <p:sp>
        <p:nvSpPr>
          <p:cNvPr id="3" name="Content Placeholder 2"/>
          <p:cNvSpPr>
            <a:spLocks noGrp="1"/>
          </p:cNvSpPr>
          <p:nvPr>
            <p:ph idx="1"/>
          </p:nvPr>
        </p:nvSpPr>
        <p:spPr/>
        <p:txBody>
          <a:bodyPr>
            <a:noAutofit/>
          </a:bodyPr>
          <a:lstStyle/>
          <a:p>
            <a:r>
              <a:rPr lang="en-US" sz="1800" dirty="0">
                <a:solidFill>
                  <a:schemeClr val="bg1"/>
                </a:solidFill>
              </a:rPr>
              <a:t>Andre Antoine (1858-1943) </a:t>
            </a:r>
          </a:p>
          <a:p>
            <a:pPr lvl="1"/>
            <a:r>
              <a:rPr lang="en-US" sz="1400" dirty="0">
                <a:solidFill>
                  <a:schemeClr val="bg1"/>
                </a:solidFill>
              </a:rPr>
              <a:t>He had seen the </a:t>
            </a:r>
            <a:r>
              <a:rPr lang="en-US" sz="1400" dirty="0" err="1">
                <a:solidFill>
                  <a:schemeClr val="bg1"/>
                </a:solidFill>
              </a:rPr>
              <a:t>Meiningen</a:t>
            </a:r>
            <a:r>
              <a:rPr lang="en-US" sz="1400" dirty="0">
                <a:solidFill>
                  <a:schemeClr val="bg1"/>
                </a:solidFill>
              </a:rPr>
              <a:t> troupe and was influenced to produce authenticity: </a:t>
            </a:r>
          </a:p>
          <a:p>
            <a:pPr lvl="2"/>
            <a:r>
              <a:rPr lang="en-US" sz="1200" dirty="0">
                <a:solidFill>
                  <a:schemeClr val="bg1"/>
                </a:solidFill>
              </a:rPr>
              <a:t>Real beef carcasses hanging on stage</a:t>
            </a:r>
          </a:p>
          <a:p>
            <a:pPr lvl="2"/>
            <a:r>
              <a:rPr lang="en-US" sz="1200" dirty="0">
                <a:solidFill>
                  <a:schemeClr val="bg1"/>
                </a:solidFill>
              </a:rPr>
              <a:t>The "box set" was used so that "the fourth wall" was adhered to constantly (he popularize the terms and the ideas—legend has it that he arranged rooms as they would be, and then later decided what wall to "remove")</a:t>
            </a:r>
          </a:p>
          <a:p>
            <a:pPr lvl="2"/>
            <a:r>
              <a:rPr lang="en-US" sz="1200" dirty="0">
                <a:solidFill>
                  <a:schemeClr val="bg1"/>
                </a:solidFill>
              </a:rPr>
              <a:t>He discouraged declamation in favor of more natural acting</a:t>
            </a:r>
          </a:p>
          <a:p>
            <a:pPr lvl="2"/>
            <a:r>
              <a:rPr lang="en-US" sz="1200" dirty="0">
                <a:solidFill>
                  <a:schemeClr val="bg1"/>
                </a:solidFill>
              </a:rPr>
              <a:t>Replaced footlights with more natural lighting</a:t>
            </a:r>
          </a:p>
          <a:p>
            <a:pPr lvl="2"/>
            <a:r>
              <a:rPr lang="en-US" sz="1200" dirty="0">
                <a:solidFill>
                  <a:schemeClr val="bg1"/>
                </a:solidFill>
              </a:rPr>
              <a:t>Emphasized ensemble acting</a:t>
            </a:r>
          </a:p>
          <a:p>
            <a:pPr lvl="2"/>
            <a:r>
              <a:rPr lang="en-US" sz="1200" dirty="0">
                <a:solidFill>
                  <a:schemeClr val="bg1"/>
                </a:solidFill>
              </a:rPr>
              <a:t>Adhered to his belief that each play had its own environment</a:t>
            </a:r>
          </a:p>
          <a:p>
            <a:pPr lvl="1"/>
            <a:r>
              <a:rPr lang="en-US" sz="1400" dirty="0">
                <a:solidFill>
                  <a:schemeClr val="bg1"/>
                </a:solidFill>
              </a:rPr>
              <a:t>Antoine had many problems: </a:t>
            </a:r>
          </a:p>
          <a:p>
            <a:pPr lvl="2"/>
            <a:r>
              <a:rPr lang="en-US" sz="1200" dirty="0">
                <a:solidFill>
                  <a:schemeClr val="bg1"/>
                </a:solidFill>
              </a:rPr>
              <a:t>As actors became well-known, they left the company</a:t>
            </a:r>
          </a:p>
          <a:p>
            <a:pPr lvl="2"/>
            <a:r>
              <a:rPr lang="en-US" sz="1200" dirty="0">
                <a:solidFill>
                  <a:schemeClr val="bg1"/>
                </a:solidFill>
              </a:rPr>
              <a:t>His high standards left him always in debt</a:t>
            </a:r>
          </a:p>
          <a:p>
            <a:pPr lvl="2"/>
            <a:r>
              <a:rPr lang="en-US" sz="1200" dirty="0">
                <a:solidFill>
                  <a:schemeClr val="bg1"/>
                </a:solidFill>
              </a:rPr>
              <a:t>His theatre did only three performances of any production</a:t>
            </a:r>
          </a:p>
          <a:p>
            <a:pPr lvl="2"/>
            <a:r>
              <a:rPr lang="en-US" sz="1200" dirty="0">
                <a:solidFill>
                  <a:schemeClr val="bg1"/>
                </a:solidFill>
              </a:rPr>
              <a:t>By 1894, he left the </a:t>
            </a:r>
            <a:r>
              <a:rPr lang="en-US" sz="1200" dirty="0" err="1">
                <a:solidFill>
                  <a:schemeClr val="bg1"/>
                </a:solidFill>
              </a:rPr>
              <a:t>Théâtre</a:t>
            </a:r>
            <a:r>
              <a:rPr lang="en-US" sz="1200" dirty="0">
                <a:solidFill>
                  <a:schemeClr val="bg1"/>
                </a:solidFill>
              </a:rPr>
              <a:t> </a:t>
            </a:r>
            <a:r>
              <a:rPr lang="en-US" sz="1200" dirty="0" err="1">
                <a:solidFill>
                  <a:schemeClr val="bg1"/>
                </a:solidFill>
              </a:rPr>
              <a:t>Libre</a:t>
            </a:r>
            <a:endParaRPr lang="en-US" sz="1200" dirty="0">
              <a:solidFill>
                <a:schemeClr val="bg1"/>
              </a:solidFill>
            </a:endParaRPr>
          </a:p>
          <a:p>
            <a:pPr lvl="1"/>
            <a:r>
              <a:rPr lang="en-US" sz="1400" dirty="0">
                <a:solidFill>
                  <a:schemeClr val="bg1"/>
                </a:solidFill>
              </a:rPr>
              <a:t>Eventually, he opened the </a:t>
            </a:r>
            <a:r>
              <a:rPr lang="en-US" sz="1400" dirty="0" err="1">
                <a:solidFill>
                  <a:schemeClr val="bg1"/>
                </a:solidFill>
              </a:rPr>
              <a:t>Théâtre</a:t>
            </a:r>
            <a:r>
              <a:rPr lang="en-US" sz="1400" dirty="0">
                <a:solidFill>
                  <a:schemeClr val="bg1"/>
                </a:solidFill>
              </a:rPr>
              <a:t> Antoine in Paris in 1897, all fully professional company, and then later became the director of all fully-modernized state-subsidized theatre. </a:t>
            </a:r>
          </a:p>
          <a:p>
            <a:pPr lvl="1"/>
            <a:r>
              <a:rPr lang="en-US" sz="1400" dirty="0">
                <a:solidFill>
                  <a:schemeClr val="bg1"/>
                </a:solidFill>
              </a:rPr>
              <a:t>His influence was undeniable in helping the acceptance of realism/naturalism and in the development of the independent theatre movement.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895600"/>
            <a:ext cx="2971800" cy="1819275"/>
          </a:xfrm>
          <a:prstGeom prst="rect">
            <a:avLst/>
          </a:prstGeom>
          <a:ln>
            <a:noFill/>
          </a:ln>
          <a:effectLst>
            <a:softEdge rad="112500"/>
          </a:effectLst>
        </p:spPr>
      </p:pic>
    </p:spTree>
    <p:extLst>
      <p:ext uri="{BB962C8B-B14F-4D97-AF65-F5344CB8AC3E}">
        <p14:creationId xmlns:p14="http://schemas.microsoft.com/office/powerpoint/2010/main" val="357835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66"/>
                </a:solidFill>
                <a:effectLst>
                  <a:reflection blurRad="6350" stA="60000" endA="900" endPos="58000" dir="5400000" sy="-100000" algn="bl" rotWithShape="0"/>
                </a:effectLst>
                <a:latin typeface="Forte" panose="03060902040502070203" pitchFamily="66" charset="0"/>
              </a:rPr>
              <a:t>The Independent Theatre Movement</a:t>
            </a:r>
          </a:p>
        </p:txBody>
      </p:sp>
      <p:sp>
        <p:nvSpPr>
          <p:cNvPr id="3" name="Content Placeholder 2"/>
          <p:cNvSpPr>
            <a:spLocks noGrp="1"/>
          </p:cNvSpPr>
          <p:nvPr>
            <p:ph idx="1"/>
          </p:nvPr>
        </p:nvSpPr>
        <p:spPr/>
        <p:txBody>
          <a:bodyPr>
            <a:normAutofit fontScale="40000" lnSpcReduction="20000"/>
          </a:bodyPr>
          <a:lstStyle/>
          <a:p>
            <a:r>
              <a:rPr lang="en-US" sz="3500" dirty="0">
                <a:solidFill>
                  <a:schemeClr val="bg1"/>
                </a:solidFill>
              </a:rPr>
              <a:t>The Independent Theatre Movement developed in other countries as well. </a:t>
            </a:r>
          </a:p>
          <a:p>
            <a:r>
              <a:rPr lang="en-US" sz="3500" dirty="0">
                <a:solidFill>
                  <a:schemeClr val="bg1"/>
                </a:solidFill>
              </a:rPr>
              <a:t>For instance, in Germany, many small theatres had opened up buying 1890 in Berlin, but were severely limited by censorship in their choice of plays. </a:t>
            </a:r>
          </a:p>
          <a:p>
            <a:r>
              <a:rPr lang="en-US" sz="3500" dirty="0">
                <a:solidFill>
                  <a:schemeClr val="bg1"/>
                </a:solidFill>
              </a:rPr>
              <a:t>Most had been influenced by the </a:t>
            </a:r>
            <a:r>
              <a:rPr lang="en-US" sz="3500" dirty="0" err="1">
                <a:solidFill>
                  <a:schemeClr val="bg1"/>
                </a:solidFill>
              </a:rPr>
              <a:t>Meiningen</a:t>
            </a:r>
            <a:r>
              <a:rPr lang="en-US" sz="3500" dirty="0">
                <a:solidFill>
                  <a:schemeClr val="bg1"/>
                </a:solidFill>
              </a:rPr>
              <a:t> troupe—some advocated realism, while others advocated severe naturalism. </a:t>
            </a:r>
          </a:p>
          <a:p>
            <a:r>
              <a:rPr lang="en-US" sz="3500" dirty="0">
                <a:solidFill>
                  <a:schemeClr val="bg1"/>
                </a:solidFill>
              </a:rPr>
              <a:t>But these theatres lacked focus until the development of the Independent Theatre Movement.</a:t>
            </a:r>
          </a:p>
          <a:p>
            <a:r>
              <a:rPr lang="en-US" sz="3500" dirty="0">
                <a:solidFill>
                  <a:schemeClr val="bg1"/>
                </a:solidFill>
              </a:rPr>
              <a:t>The </a:t>
            </a:r>
            <a:r>
              <a:rPr lang="en-US" sz="3500" dirty="0" err="1">
                <a:solidFill>
                  <a:schemeClr val="bg1"/>
                </a:solidFill>
              </a:rPr>
              <a:t>Freie</a:t>
            </a:r>
            <a:r>
              <a:rPr lang="en-US" sz="3500" dirty="0">
                <a:solidFill>
                  <a:schemeClr val="bg1"/>
                </a:solidFill>
              </a:rPr>
              <a:t> </a:t>
            </a:r>
            <a:r>
              <a:rPr lang="en-US" sz="3500" dirty="0" err="1">
                <a:solidFill>
                  <a:schemeClr val="bg1"/>
                </a:solidFill>
              </a:rPr>
              <a:t>Bühne</a:t>
            </a:r>
            <a:r>
              <a:rPr lang="en-US" sz="3500" dirty="0">
                <a:solidFill>
                  <a:schemeClr val="bg1"/>
                </a:solidFill>
              </a:rPr>
              <a:t> (Free Stage) was founded in Berlin and 1889. </a:t>
            </a:r>
          </a:p>
          <a:p>
            <a:r>
              <a:rPr lang="en-US" sz="3500" dirty="0">
                <a:solidFill>
                  <a:schemeClr val="bg1"/>
                </a:solidFill>
              </a:rPr>
              <a:t>Unlike Antoine’s theatre, the </a:t>
            </a:r>
            <a:r>
              <a:rPr lang="en-US" sz="3500" dirty="0" err="1">
                <a:solidFill>
                  <a:schemeClr val="bg1"/>
                </a:solidFill>
              </a:rPr>
              <a:t>Freie</a:t>
            </a:r>
            <a:r>
              <a:rPr lang="en-US" sz="3500" dirty="0">
                <a:solidFill>
                  <a:schemeClr val="bg1"/>
                </a:solidFill>
              </a:rPr>
              <a:t> </a:t>
            </a:r>
            <a:r>
              <a:rPr lang="en-US" sz="3500" dirty="0" err="1">
                <a:solidFill>
                  <a:schemeClr val="bg1"/>
                </a:solidFill>
              </a:rPr>
              <a:t>Bühne</a:t>
            </a:r>
            <a:r>
              <a:rPr lang="en-US" sz="3500" dirty="0">
                <a:solidFill>
                  <a:schemeClr val="bg1"/>
                </a:solidFill>
              </a:rPr>
              <a:t> was democratically organized, with officers and a governing council. </a:t>
            </a:r>
          </a:p>
          <a:p>
            <a:r>
              <a:rPr lang="en-US" sz="3500" dirty="0">
                <a:solidFill>
                  <a:schemeClr val="bg1"/>
                </a:solidFill>
              </a:rPr>
              <a:t>Otto </a:t>
            </a:r>
            <a:r>
              <a:rPr lang="en-US" sz="3500" dirty="0" err="1">
                <a:solidFill>
                  <a:schemeClr val="bg1"/>
                </a:solidFill>
              </a:rPr>
              <a:t>Brahm</a:t>
            </a:r>
            <a:r>
              <a:rPr lang="en-US" sz="3500" dirty="0">
                <a:solidFill>
                  <a:schemeClr val="bg1"/>
                </a:solidFill>
              </a:rPr>
              <a:t> (1856-1912)</a:t>
            </a:r>
          </a:p>
          <a:p>
            <a:pPr lvl="1"/>
            <a:r>
              <a:rPr lang="en-US" sz="3000" dirty="0">
                <a:solidFill>
                  <a:schemeClr val="bg1"/>
                </a:solidFill>
              </a:rPr>
              <a:t>A drama critic, became president and guided the group. </a:t>
            </a:r>
          </a:p>
          <a:p>
            <a:pPr lvl="1"/>
            <a:r>
              <a:rPr lang="en-US" sz="3000" dirty="0">
                <a:solidFill>
                  <a:schemeClr val="bg1"/>
                </a:solidFill>
              </a:rPr>
              <a:t>They gave performances on Sunday afternoons (so that professional actors could be in them), had different performers in each production, and exercised much less control over the theatrical productions. </a:t>
            </a:r>
          </a:p>
          <a:p>
            <a:pPr lvl="1"/>
            <a:r>
              <a:rPr lang="en-US" sz="3000" dirty="0">
                <a:solidFill>
                  <a:schemeClr val="bg1"/>
                </a:solidFill>
              </a:rPr>
              <a:t>Its major contribution was performing censored plays. </a:t>
            </a:r>
          </a:p>
          <a:p>
            <a:pPr lvl="1"/>
            <a:r>
              <a:rPr lang="en-US" sz="3000" dirty="0">
                <a:solidFill>
                  <a:schemeClr val="bg1"/>
                </a:solidFill>
              </a:rPr>
              <a:t>The theatre dissolved in 1894, and </a:t>
            </a:r>
            <a:r>
              <a:rPr lang="en-US" sz="3000" dirty="0" err="1">
                <a:solidFill>
                  <a:schemeClr val="bg1"/>
                </a:solidFill>
              </a:rPr>
              <a:t>Brahm</a:t>
            </a:r>
            <a:r>
              <a:rPr lang="en-US" sz="3000" dirty="0">
                <a:solidFill>
                  <a:schemeClr val="bg1"/>
                </a:solidFill>
              </a:rPr>
              <a:t> was named head of the </a:t>
            </a:r>
            <a:r>
              <a:rPr lang="en-US" sz="3000" dirty="0" err="1">
                <a:solidFill>
                  <a:schemeClr val="bg1"/>
                </a:solidFill>
              </a:rPr>
              <a:t>Deutches</a:t>
            </a:r>
            <a:r>
              <a:rPr lang="en-US" sz="3000" dirty="0">
                <a:solidFill>
                  <a:schemeClr val="bg1"/>
                </a:solidFill>
              </a:rPr>
              <a:t> theatre.</a:t>
            </a:r>
          </a:p>
          <a:p>
            <a:r>
              <a:rPr lang="en-US" sz="3500" dirty="0">
                <a:solidFill>
                  <a:schemeClr val="bg1"/>
                </a:solidFill>
              </a:rPr>
              <a:t>The </a:t>
            </a:r>
            <a:r>
              <a:rPr lang="en-US" sz="3500" dirty="0" err="1">
                <a:solidFill>
                  <a:schemeClr val="bg1"/>
                </a:solidFill>
              </a:rPr>
              <a:t>Freie</a:t>
            </a:r>
            <a:r>
              <a:rPr lang="en-US" sz="3500" dirty="0">
                <a:solidFill>
                  <a:schemeClr val="bg1"/>
                </a:solidFill>
              </a:rPr>
              <a:t> </a:t>
            </a:r>
            <a:r>
              <a:rPr lang="en-US" sz="3500" dirty="0" err="1">
                <a:solidFill>
                  <a:schemeClr val="bg1"/>
                </a:solidFill>
              </a:rPr>
              <a:t>Volksbüehne</a:t>
            </a:r>
            <a:r>
              <a:rPr lang="en-US" sz="3500" dirty="0">
                <a:solidFill>
                  <a:schemeClr val="bg1"/>
                </a:solidFill>
              </a:rPr>
              <a:t> (People’s Theatre) was organized by socialist workers in 1890 after a ban on such organizations had been lifted. </a:t>
            </a:r>
          </a:p>
          <a:p>
            <a:r>
              <a:rPr lang="en-US" sz="3500" dirty="0">
                <a:solidFill>
                  <a:schemeClr val="bg1"/>
                </a:solidFill>
              </a:rPr>
              <a:t>Using the </a:t>
            </a:r>
            <a:r>
              <a:rPr lang="en-US" sz="3500" dirty="0" err="1">
                <a:solidFill>
                  <a:schemeClr val="bg1"/>
                </a:solidFill>
              </a:rPr>
              <a:t>Freie</a:t>
            </a:r>
            <a:r>
              <a:rPr lang="en-US" sz="3500" dirty="0">
                <a:solidFill>
                  <a:schemeClr val="bg1"/>
                </a:solidFill>
              </a:rPr>
              <a:t> </a:t>
            </a:r>
            <a:r>
              <a:rPr lang="en-US" sz="3500" dirty="0" err="1">
                <a:solidFill>
                  <a:schemeClr val="bg1"/>
                </a:solidFill>
              </a:rPr>
              <a:t>Bühne</a:t>
            </a:r>
            <a:r>
              <a:rPr lang="en-US" sz="3500" dirty="0">
                <a:solidFill>
                  <a:schemeClr val="bg1"/>
                </a:solidFill>
              </a:rPr>
              <a:t> as it its model it produced plays on Sunday afternoons and sold its tickets keep.</a:t>
            </a:r>
          </a:p>
          <a:p>
            <a:r>
              <a:rPr lang="en-US" sz="3500" dirty="0">
                <a:solidFill>
                  <a:schemeClr val="bg1"/>
                </a:solidFill>
              </a:rPr>
              <a:t>Shortly after that, another similar theatre was formed; both groups merged before World War I, and had a combined membership of 70,000. </a:t>
            </a:r>
          </a:p>
          <a:p>
            <a:r>
              <a:rPr lang="en-US" sz="3500" dirty="0">
                <a:solidFill>
                  <a:schemeClr val="bg1"/>
                </a:solidFill>
              </a:rPr>
              <a:t>The Workers Theatre Movement flourished in Germany and Austria, and built a broad-based theatre audience.</a:t>
            </a:r>
          </a:p>
          <a:p>
            <a:endParaRPr lang="en-US" dirty="0">
              <a:solidFill>
                <a:schemeClr val="bg1"/>
              </a:solidFill>
            </a:endParaRPr>
          </a:p>
        </p:txBody>
      </p:sp>
    </p:spTree>
    <p:extLst>
      <p:ext uri="{BB962C8B-B14F-4D97-AF65-F5344CB8AC3E}">
        <p14:creationId xmlns:p14="http://schemas.microsoft.com/office/powerpoint/2010/main" val="322811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effectLst>
                  <a:reflection blurRad="6350" stA="60000" endA="900" endPos="60000" dist="60007" dir="5400000" sy="-100000" algn="bl" rotWithShape="0"/>
                </a:effectLst>
                <a:latin typeface="French Script MT" panose="03020402040607040605" pitchFamily="66" charset="0"/>
              </a:rPr>
              <a:t>Who is André Antoine? [Review]</a:t>
            </a:r>
          </a:p>
        </p:txBody>
      </p:sp>
      <p:sp>
        <p:nvSpPr>
          <p:cNvPr id="3" name="Content Placeholder 2"/>
          <p:cNvSpPr>
            <a:spLocks noGrp="1"/>
          </p:cNvSpPr>
          <p:nvPr>
            <p:ph sz="half" idx="1"/>
          </p:nvPr>
        </p:nvSpPr>
        <p:spPr>
          <a:xfrm>
            <a:off x="457200" y="1600200"/>
            <a:ext cx="5486400" cy="4525963"/>
          </a:xfrm>
        </p:spPr>
        <p:txBody>
          <a:bodyPr>
            <a:normAutofit fontScale="47500" lnSpcReduction="20000"/>
          </a:bodyPr>
          <a:lstStyle/>
          <a:p>
            <a:r>
              <a:rPr lang="en-US" sz="2900" dirty="0">
                <a:solidFill>
                  <a:srgbClr val="FFFF99"/>
                </a:solidFill>
              </a:rPr>
              <a:t>André Antoine was an actor, theatrical manager, critic, and film director, a pioneer of naturalistic drama who founded the </a:t>
            </a:r>
            <a:r>
              <a:rPr lang="en-US" sz="2900" dirty="0" err="1">
                <a:solidFill>
                  <a:srgbClr val="FFFF99"/>
                </a:solidFill>
              </a:rPr>
              <a:t>Théâtre-Libre</a:t>
            </a:r>
            <a:r>
              <a:rPr lang="en-US" sz="2900" dirty="0">
                <a:solidFill>
                  <a:srgbClr val="FFFF99"/>
                </a:solidFill>
              </a:rPr>
              <a:t> (Free Theatre) in Paris in 1886.</a:t>
            </a:r>
          </a:p>
          <a:p>
            <a:r>
              <a:rPr lang="en-US" sz="2900" dirty="0">
                <a:solidFill>
                  <a:schemeClr val="bg1"/>
                </a:solidFill>
              </a:rPr>
              <a:t>He founded the </a:t>
            </a:r>
            <a:r>
              <a:rPr lang="en-US" sz="2900" dirty="0" err="1">
                <a:solidFill>
                  <a:schemeClr val="bg1"/>
                </a:solidFill>
              </a:rPr>
              <a:t>Théâtre-Libre</a:t>
            </a:r>
            <a:r>
              <a:rPr lang="en-US" sz="2900" dirty="0">
                <a:solidFill>
                  <a:schemeClr val="bg1"/>
                </a:solidFill>
              </a:rPr>
              <a:t> as a showcase for the work of contemporary naturalistic playwrights.</a:t>
            </a:r>
          </a:p>
          <a:p>
            <a:r>
              <a:rPr lang="en-US" sz="2900" dirty="0">
                <a:solidFill>
                  <a:schemeClr val="bg1"/>
                </a:solidFill>
              </a:rPr>
              <a:t>In its heyday (1887–93), the </a:t>
            </a:r>
            <a:r>
              <a:rPr lang="en-US" sz="2900" dirty="0" err="1">
                <a:solidFill>
                  <a:schemeClr val="bg1"/>
                </a:solidFill>
              </a:rPr>
              <a:t>Théâtre-Libre</a:t>
            </a:r>
            <a:r>
              <a:rPr lang="en-US" sz="2900" dirty="0">
                <a:solidFill>
                  <a:schemeClr val="bg1"/>
                </a:solidFill>
              </a:rPr>
              <a:t> introduced to French audiences the work of Ibsen, Hauptmann, Strindberg, and others. It greatly influenced the modern French theatre and spawned a host of imitators around the world, among them the </a:t>
            </a:r>
            <a:r>
              <a:rPr lang="en-US" sz="2900" dirty="0" err="1">
                <a:solidFill>
                  <a:schemeClr val="bg1"/>
                </a:solidFill>
              </a:rPr>
              <a:t>Freie</a:t>
            </a:r>
            <a:r>
              <a:rPr lang="en-US" sz="2900" dirty="0">
                <a:solidFill>
                  <a:schemeClr val="bg1"/>
                </a:solidFill>
              </a:rPr>
              <a:t> </a:t>
            </a:r>
            <a:r>
              <a:rPr lang="en-US" sz="2900" dirty="0" err="1">
                <a:solidFill>
                  <a:schemeClr val="bg1"/>
                </a:solidFill>
              </a:rPr>
              <a:t>Bühne</a:t>
            </a:r>
            <a:r>
              <a:rPr lang="en-US" sz="2900" dirty="0">
                <a:solidFill>
                  <a:schemeClr val="bg1"/>
                </a:solidFill>
              </a:rPr>
              <a:t> in Berlin and the Independent Theatre in London. </a:t>
            </a:r>
          </a:p>
          <a:p>
            <a:r>
              <a:rPr lang="en-US" sz="2900" dirty="0">
                <a:solidFill>
                  <a:schemeClr val="bg1"/>
                </a:solidFill>
              </a:rPr>
              <a:t>In 1896 financial losses forced him to close the theatre, but a year later, after serving briefly as co-director of the </a:t>
            </a:r>
            <a:r>
              <a:rPr lang="en-US" sz="2900" dirty="0" err="1">
                <a:solidFill>
                  <a:schemeClr val="bg1"/>
                </a:solidFill>
              </a:rPr>
              <a:t>Théâtre</a:t>
            </a:r>
            <a:r>
              <a:rPr lang="en-US" sz="2900" dirty="0">
                <a:solidFill>
                  <a:schemeClr val="bg1"/>
                </a:solidFill>
              </a:rPr>
              <a:t> de </a:t>
            </a:r>
            <a:r>
              <a:rPr lang="en-US" sz="2900" dirty="0" err="1">
                <a:solidFill>
                  <a:schemeClr val="bg1"/>
                </a:solidFill>
              </a:rPr>
              <a:t>l’Odéon</a:t>
            </a:r>
            <a:r>
              <a:rPr lang="en-US" sz="2900" dirty="0">
                <a:solidFill>
                  <a:schemeClr val="bg1"/>
                </a:solidFill>
              </a:rPr>
              <a:t>, he founded the </a:t>
            </a:r>
            <a:r>
              <a:rPr lang="en-US" sz="2900" dirty="0" err="1">
                <a:solidFill>
                  <a:schemeClr val="bg1"/>
                </a:solidFill>
              </a:rPr>
              <a:t>Théâtre</a:t>
            </a:r>
            <a:r>
              <a:rPr lang="en-US" sz="2900" dirty="0">
                <a:solidFill>
                  <a:schemeClr val="bg1"/>
                </a:solidFill>
              </a:rPr>
              <a:t>-Antoine, offering productions similar to those of his original company. </a:t>
            </a:r>
          </a:p>
          <a:p>
            <a:r>
              <a:rPr lang="en-US" sz="2900" dirty="0">
                <a:solidFill>
                  <a:schemeClr val="bg1"/>
                </a:solidFill>
              </a:rPr>
              <a:t>In 1906 he was appointed sole director of the </a:t>
            </a:r>
            <a:r>
              <a:rPr lang="en-US" sz="2900" dirty="0" err="1">
                <a:solidFill>
                  <a:schemeClr val="bg1"/>
                </a:solidFill>
              </a:rPr>
              <a:t>Odéon</a:t>
            </a:r>
            <a:r>
              <a:rPr lang="en-US" sz="2900" dirty="0">
                <a:solidFill>
                  <a:schemeClr val="bg1"/>
                </a:solidFill>
              </a:rPr>
              <a:t>; he resigned after eight years to become a drama critic and an extremely innovative film director (1914–24). He directed such films as </a:t>
            </a:r>
            <a:r>
              <a:rPr lang="en-US" sz="2900" i="1" dirty="0">
                <a:solidFill>
                  <a:schemeClr val="bg1"/>
                </a:solidFill>
              </a:rPr>
              <a:t>Les Frères </a:t>
            </a:r>
            <a:r>
              <a:rPr lang="en-US" sz="2900" i="1" dirty="0" err="1">
                <a:solidFill>
                  <a:schemeClr val="bg1"/>
                </a:solidFill>
              </a:rPr>
              <a:t>corses</a:t>
            </a:r>
            <a:r>
              <a:rPr lang="en-US" sz="2900" i="1" dirty="0">
                <a:solidFill>
                  <a:schemeClr val="bg1"/>
                </a:solidFill>
              </a:rPr>
              <a:t> </a:t>
            </a:r>
            <a:r>
              <a:rPr lang="en-US" sz="2900" dirty="0">
                <a:solidFill>
                  <a:schemeClr val="bg1"/>
                </a:solidFill>
              </a:rPr>
              <a:t>(1915), </a:t>
            </a:r>
            <a:r>
              <a:rPr lang="en-US" sz="2900" i="1" dirty="0">
                <a:solidFill>
                  <a:schemeClr val="bg1"/>
                </a:solidFill>
              </a:rPr>
              <a:t>Mademoiselle de la </a:t>
            </a:r>
            <a:r>
              <a:rPr lang="en-US" sz="2900" i="1" dirty="0" err="1">
                <a:solidFill>
                  <a:schemeClr val="bg1"/>
                </a:solidFill>
              </a:rPr>
              <a:t>Seiglière</a:t>
            </a:r>
            <a:r>
              <a:rPr lang="en-US" sz="2900" i="1" dirty="0">
                <a:solidFill>
                  <a:schemeClr val="bg1"/>
                </a:solidFill>
              </a:rPr>
              <a:t> </a:t>
            </a:r>
            <a:r>
              <a:rPr lang="en-US" sz="2900" dirty="0">
                <a:solidFill>
                  <a:schemeClr val="bg1"/>
                </a:solidFill>
              </a:rPr>
              <a:t>(1920), and </a:t>
            </a:r>
            <a:r>
              <a:rPr lang="en-US" sz="2900" i="1" dirty="0" err="1">
                <a:solidFill>
                  <a:schemeClr val="bg1"/>
                </a:solidFill>
              </a:rPr>
              <a:t>L’Arlésienne</a:t>
            </a:r>
            <a:r>
              <a:rPr lang="en-US" sz="2900" dirty="0">
                <a:solidFill>
                  <a:schemeClr val="bg1"/>
                </a:solidFill>
              </a:rPr>
              <a:t> (1921).</a:t>
            </a:r>
          </a:p>
          <a:p>
            <a:r>
              <a:rPr lang="en-US" sz="2900" dirty="0">
                <a:solidFill>
                  <a:schemeClr val="bg1"/>
                </a:solidFill>
              </a:rPr>
              <a:t>His contributions to the development of realism in modern films was only beginning to gain appreciation in the second half of the 20th century.</a:t>
            </a:r>
          </a:p>
          <a:p>
            <a:r>
              <a:rPr lang="en-US" sz="2900" dirty="0">
                <a:solidFill>
                  <a:schemeClr val="bg1"/>
                </a:solidFill>
              </a:rPr>
              <a:t>Fourth-wall realism</a:t>
            </a:r>
          </a:p>
          <a:p>
            <a:pPr lvl="1"/>
            <a:r>
              <a:rPr lang="en-US" sz="2500" dirty="0">
                <a:solidFill>
                  <a:schemeClr val="bg1"/>
                </a:solidFill>
              </a:rPr>
              <a:t>Used real beef onstage for a slaughterhouse scene.</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676400"/>
            <a:ext cx="2181225"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121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82550" h="38100" prst="coolSlant"/>
            </a:sp3d>
          </a:bodyPr>
          <a:lstStyle/>
          <a:p>
            <a:r>
              <a:rPr lang="en-US" dirty="0">
                <a:solidFill>
                  <a:srgbClr val="CC66FF"/>
                </a:solidFill>
                <a:effectLst>
                  <a:glow rad="228600">
                    <a:schemeClr val="accent4">
                      <a:satMod val="175000"/>
                      <a:alpha val="40000"/>
                    </a:schemeClr>
                  </a:glow>
                </a:effectLst>
                <a:latin typeface="Informal Roman" panose="030604020304060B0204" pitchFamily="66" charset="0"/>
              </a:rPr>
              <a:t>Who is Otto </a:t>
            </a:r>
            <a:r>
              <a:rPr lang="en-US" dirty="0" err="1">
                <a:solidFill>
                  <a:srgbClr val="CC66FF"/>
                </a:solidFill>
                <a:effectLst>
                  <a:glow rad="228600">
                    <a:schemeClr val="accent4">
                      <a:satMod val="175000"/>
                      <a:alpha val="40000"/>
                    </a:schemeClr>
                  </a:glow>
                </a:effectLst>
                <a:latin typeface="Informal Roman" panose="030604020304060B0204" pitchFamily="66" charset="0"/>
              </a:rPr>
              <a:t>Brahm</a:t>
            </a:r>
            <a:r>
              <a:rPr lang="en-US" dirty="0">
                <a:solidFill>
                  <a:srgbClr val="CC66FF"/>
                </a:solidFill>
                <a:effectLst>
                  <a:glow rad="228600">
                    <a:schemeClr val="accent4">
                      <a:satMod val="175000"/>
                      <a:alpha val="40000"/>
                    </a:schemeClr>
                  </a:glow>
                </a:effectLst>
                <a:latin typeface="Informal Roman" panose="030604020304060B0204" pitchFamily="66" charset="0"/>
              </a:rPr>
              <a:t>? [Review]</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457200" y="1600200"/>
            <a:ext cx="2743200" cy="47243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ontent Placeholder 3"/>
          <p:cNvSpPr>
            <a:spLocks noGrp="1"/>
          </p:cNvSpPr>
          <p:nvPr>
            <p:ph sz="half" idx="2"/>
          </p:nvPr>
        </p:nvSpPr>
        <p:spPr>
          <a:xfrm>
            <a:off x="3581400" y="1600200"/>
            <a:ext cx="5105400" cy="4525963"/>
          </a:xfrm>
        </p:spPr>
        <p:txBody>
          <a:bodyPr>
            <a:normAutofit fontScale="47500" lnSpcReduction="20000"/>
          </a:bodyPr>
          <a:lstStyle/>
          <a:p>
            <a:r>
              <a:rPr lang="en-US" dirty="0">
                <a:solidFill>
                  <a:schemeClr val="bg1"/>
                </a:solidFill>
              </a:rPr>
              <a:t>Otto </a:t>
            </a:r>
            <a:r>
              <a:rPr lang="en-US" dirty="0" err="1">
                <a:solidFill>
                  <a:schemeClr val="bg1"/>
                </a:solidFill>
              </a:rPr>
              <a:t>Brahm</a:t>
            </a:r>
            <a:r>
              <a:rPr lang="en-US" dirty="0">
                <a:solidFill>
                  <a:schemeClr val="bg1"/>
                </a:solidFill>
              </a:rPr>
              <a:t> (1856-1912)</a:t>
            </a:r>
          </a:p>
          <a:p>
            <a:r>
              <a:rPr lang="en-US" dirty="0">
                <a:solidFill>
                  <a:schemeClr val="bg1"/>
                </a:solidFill>
              </a:rPr>
              <a:t>German literary critic and man of the theatre whose realistic staging exerted considerable influence on 20th-century theatre.</a:t>
            </a:r>
          </a:p>
          <a:p>
            <a:r>
              <a:rPr lang="en-US" dirty="0">
                <a:solidFill>
                  <a:schemeClr val="bg1"/>
                </a:solidFill>
              </a:rPr>
              <a:t>In 1889 </a:t>
            </a:r>
            <a:r>
              <a:rPr lang="en-US" dirty="0" err="1">
                <a:solidFill>
                  <a:schemeClr val="bg1"/>
                </a:solidFill>
              </a:rPr>
              <a:t>Brahm</a:t>
            </a:r>
            <a:r>
              <a:rPr lang="en-US" dirty="0">
                <a:solidFill>
                  <a:schemeClr val="bg1"/>
                </a:solidFill>
              </a:rPr>
              <a:t> helped establish and then directed the theatre company </a:t>
            </a:r>
            <a:r>
              <a:rPr lang="en-US" dirty="0" err="1">
                <a:solidFill>
                  <a:schemeClr val="bg1"/>
                </a:solidFill>
              </a:rPr>
              <a:t>Freie</a:t>
            </a:r>
            <a:r>
              <a:rPr lang="en-US" dirty="0">
                <a:solidFill>
                  <a:schemeClr val="bg1"/>
                </a:solidFill>
              </a:rPr>
              <a:t> </a:t>
            </a:r>
            <a:r>
              <a:rPr lang="en-US" dirty="0" err="1">
                <a:solidFill>
                  <a:schemeClr val="bg1"/>
                </a:solidFill>
              </a:rPr>
              <a:t>Bühne</a:t>
            </a:r>
            <a:r>
              <a:rPr lang="en-US" dirty="0">
                <a:solidFill>
                  <a:schemeClr val="bg1"/>
                </a:solidFill>
              </a:rPr>
              <a:t> (“Free Stage”) in Germany. </a:t>
            </a:r>
          </a:p>
          <a:p>
            <a:r>
              <a:rPr lang="en-US" dirty="0">
                <a:solidFill>
                  <a:schemeClr val="bg1"/>
                </a:solidFill>
              </a:rPr>
              <a:t>The </a:t>
            </a:r>
            <a:r>
              <a:rPr lang="en-US" dirty="0" err="1">
                <a:solidFill>
                  <a:schemeClr val="bg1"/>
                </a:solidFill>
              </a:rPr>
              <a:t>Freie</a:t>
            </a:r>
            <a:r>
              <a:rPr lang="en-US" dirty="0">
                <a:solidFill>
                  <a:schemeClr val="bg1"/>
                </a:solidFill>
              </a:rPr>
              <a:t> </a:t>
            </a:r>
            <a:r>
              <a:rPr lang="en-US" dirty="0" err="1">
                <a:solidFill>
                  <a:schemeClr val="bg1"/>
                </a:solidFill>
              </a:rPr>
              <a:t>Bühne</a:t>
            </a:r>
            <a:r>
              <a:rPr lang="en-US" dirty="0">
                <a:solidFill>
                  <a:schemeClr val="bg1"/>
                </a:solidFill>
              </a:rPr>
              <a:t> introduced the iconoclastic plays of Henrik Ibsen and Leo Tolstoy to Germany and staged the first performances of plays by the major German dramatist Gerhart Hauptmann. Despite its influence, it closed after two seasons, though it staged occasional productions for another three years whenever a play </a:t>
            </a:r>
            <a:r>
              <a:rPr lang="en-US" dirty="0" err="1">
                <a:solidFill>
                  <a:schemeClr val="bg1"/>
                </a:solidFill>
              </a:rPr>
              <a:t>Brahm</a:t>
            </a:r>
            <a:r>
              <a:rPr lang="en-US" dirty="0">
                <a:solidFill>
                  <a:schemeClr val="bg1"/>
                </a:solidFill>
              </a:rPr>
              <a:t> deemed worthy was denied a public license.</a:t>
            </a:r>
          </a:p>
          <a:p>
            <a:r>
              <a:rPr lang="en-US" dirty="0" err="1">
                <a:solidFill>
                  <a:schemeClr val="bg1"/>
                </a:solidFill>
              </a:rPr>
              <a:t>Brahm</a:t>
            </a:r>
            <a:r>
              <a:rPr lang="en-US" dirty="0">
                <a:solidFill>
                  <a:schemeClr val="bg1"/>
                </a:solidFill>
              </a:rPr>
              <a:t> was appointed director of the </a:t>
            </a:r>
            <a:r>
              <a:rPr lang="en-US" dirty="0" err="1">
                <a:solidFill>
                  <a:schemeClr val="bg1"/>
                </a:solidFill>
              </a:rPr>
              <a:t>Deutsches</a:t>
            </a:r>
            <a:r>
              <a:rPr lang="en-US" dirty="0">
                <a:solidFill>
                  <a:schemeClr val="bg1"/>
                </a:solidFill>
              </a:rPr>
              <a:t> Theater in Berlin a few years later. </a:t>
            </a:r>
          </a:p>
          <a:p>
            <a:r>
              <a:rPr lang="en-US" dirty="0">
                <a:solidFill>
                  <a:schemeClr val="bg1"/>
                </a:solidFill>
              </a:rPr>
              <a:t>His productions, which were obsessively concerned with the exact reproduction of reality, aimed at natural dialogue and the careful integration of character, incident, and environment. </a:t>
            </a:r>
          </a:p>
          <a:p>
            <a:r>
              <a:rPr lang="en-US" dirty="0" err="1">
                <a:solidFill>
                  <a:schemeClr val="bg1"/>
                </a:solidFill>
              </a:rPr>
              <a:t>Brahm</a:t>
            </a:r>
            <a:r>
              <a:rPr lang="en-US" dirty="0">
                <a:solidFill>
                  <a:schemeClr val="bg1"/>
                </a:solidFill>
              </a:rPr>
              <a:t> stimulated existing German realism to fresh efforts and encouraged writers to treat such topics as abnormalities of conduct, crime, disease, and the lives of the working class. </a:t>
            </a:r>
          </a:p>
          <a:p>
            <a:r>
              <a:rPr lang="en-US" dirty="0">
                <a:solidFill>
                  <a:schemeClr val="bg1"/>
                </a:solidFill>
              </a:rPr>
              <a:t>Under his guidance, the </a:t>
            </a:r>
            <a:r>
              <a:rPr lang="en-US" dirty="0" err="1">
                <a:solidFill>
                  <a:schemeClr val="bg1"/>
                </a:solidFill>
              </a:rPr>
              <a:t>Deutsches</a:t>
            </a:r>
            <a:r>
              <a:rPr lang="en-US" dirty="0">
                <a:solidFill>
                  <a:schemeClr val="bg1"/>
                </a:solidFill>
              </a:rPr>
              <a:t> Theater was a popular and critical success. </a:t>
            </a:r>
          </a:p>
          <a:p>
            <a:r>
              <a:rPr lang="en-US" dirty="0">
                <a:solidFill>
                  <a:schemeClr val="bg1"/>
                </a:solidFill>
              </a:rPr>
              <a:t>When he resigned his post in 1904 and turned leadership over to Max Reinhardt, </a:t>
            </a:r>
            <a:r>
              <a:rPr lang="en-US" dirty="0" err="1">
                <a:solidFill>
                  <a:schemeClr val="bg1"/>
                </a:solidFill>
              </a:rPr>
              <a:t>Brahm</a:t>
            </a:r>
            <a:r>
              <a:rPr lang="en-US" dirty="0">
                <a:solidFill>
                  <a:schemeClr val="bg1"/>
                </a:solidFill>
              </a:rPr>
              <a:t> was appointed director of the Lessing Theatre in Berlin, where he remained until his death.</a:t>
            </a:r>
          </a:p>
        </p:txBody>
      </p:sp>
    </p:spTree>
    <p:extLst>
      <p:ext uri="{BB962C8B-B14F-4D97-AF65-F5344CB8AC3E}">
        <p14:creationId xmlns:p14="http://schemas.microsoft.com/office/powerpoint/2010/main" val="245399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22225">
                  <a:solidFill>
                    <a:schemeClr val="accent2"/>
                  </a:solidFill>
                  <a:prstDash val="solid"/>
                </a:ln>
                <a:solidFill>
                  <a:schemeClr val="accent2">
                    <a:lumMod val="40000"/>
                    <a:lumOff val="60000"/>
                  </a:schemeClr>
                </a:solidFill>
                <a:latin typeface="Californian FB" panose="0207040306080B030204" pitchFamily="18" charset="0"/>
              </a:rPr>
              <a:t>Early Twentieth Century Theatre</a:t>
            </a:r>
          </a:p>
        </p:txBody>
      </p:sp>
      <p:sp>
        <p:nvSpPr>
          <p:cNvPr id="3" name="Content Placeholder 2"/>
          <p:cNvSpPr>
            <a:spLocks noGrp="1"/>
          </p:cNvSpPr>
          <p:nvPr>
            <p:ph idx="1"/>
          </p:nvPr>
        </p:nvSpPr>
        <p:spPr/>
        <p:txBody>
          <a:bodyPr>
            <a:normAutofit fontScale="32500" lnSpcReduction="20000"/>
          </a:bodyPr>
          <a:lstStyle/>
          <a:p>
            <a:r>
              <a:rPr lang="en-US" sz="4400" dirty="0">
                <a:solidFill>
                  <a:schemeClr val="bg1"/>
                </a:solidFill>
              </a:rPr>
              <a:t>For most of 20th-century theatre, realism has been the mainstream. </a:t>
            </a:r>
          </a:p>
          <a:p>
            <a:r>
              <a:rPr lang="en-US" sz="4400" dirty="0">
                <a:solidFill>
                  <a:schemeClr val="bg1"/>
                </a:solidFill>
              </a:rPr>
              <a:t>There have been some, however, who have turned their backs on realism. </a:t>
            </a:r>
          </a:p>
          <a:p>
            <a:r>
              <a:rPr lang="en-US" sz="4400" dirty="0">
                <a:solidFill>
                  <a:schemeClr val="bg1"/>
                </a:solidFill>
              </a:rPr>
              <a:t>Realism originally began as an experiment to make theatre more useful to society—a reaction against melodrama, highly romanticized plays—and realism has become the dominant form of theatre in the 20th-century. </a:t>
            </a:r>
          </a:p>
          <a:p>
            <a:r>
              <a:rPr lang="en-US" sz="4400" dirty="0">
                <a:solidFill>
                  <a:schemeClr val="bg1"/>
                </a:solidFill>
              </a:rPr>
              <a:t>There have been some experiments, though, which have allowed for more adventurous innovation in mainstream theatre.</a:t>
            </a:r>
          </a:p>
          <a:p>
            <a:r>
              <a:rPr lang="en-US" sz="4400" dirty="0">
                <a:solidFill>
                  <a:schemeClr val="bg1"/>
                </a:solidFill>
              </a:rPr>
              <a:t>In the 1920s, realism had become widespread in England, France, and the United States; in the U.S. theatre boomed— There were 200 to 275 new productions a year average. </a:t>
            </a:r>
          </a:p>
          <a:p>
            <a:r>
              <a:rPr lang="en-US" sz="4400" dirty="0">
                <a:solidFill>
                  <a:schemeClr val="bg1"/>
                </a:solidFill>
              </a:rPr>
              <a:t>One of the important groups that enhanced the theatrical presence in the U.S. was the Theatre Guild, founded in 1919 with the intention of bringing important foreign works to improve theatre in the U.S.  </a:t>
            </a:r>
          </a:p>
          <a:p>
            <a:r>
              <a:rPr lang="en-US" sz="4400" dirty="0">
                <a:solidFill>
                  <a:schemeClr val="bg1"/>
                </a:solidFill>
              </a:rPr>
              <a:t>By the mid 1920s, playwrights the United States were also competing to have their works produced by the Theatre Guild.</a:t>
            </a:r>
          </a:p>
          <a:p>
            <a:r>
              <a:rPr lang="en-US" sz="4400" dirty="0">
                <a:solidFill>
                  <a:schemeClr val="bg1"/>
                </a:solidFill>
              </a:rPr>
              <a:t>Perhaps the most significant American playwright to have plays produced by the Theatre Guild was Eugene O’Neill (1888-1953), with five of his plays appearing at one time in New York during the 1924-25 season. </a:t>
            </a:r>
          </a:p>
          <a:p>
            <a:r>
              <a:rPr lang="en-US" sz="4400" dirty="0">
                <a:solidFill>
                  <a:schemeClr val="bg1"/>
                </a:solidFill>
              </a:rPr>
              <a:t>O’Neill helped establish serious realistic Drama as the main Broadway form. </a:t>
            </a:r>
          </a:p>
          <a:p>
            <a:r>
              <a:rPr lang="en-US" sz="4400" i="1" dirty="0">
                <a:solidFill>
                  <a:schemeClr val="bg1"/>
                </a:solidFill>
              </a:rPr>
              <a:t>His Long Day’s Journey Into Night  </a:t>
            </a:r>
            <a:r>
              <a:rPr lang="en-US" sz="4400" dirty="0">
                <a:solidFill>
                  <a:schemeClr val="bg1"/>
                </a:solidFill>
              </a:rPr>
              <a:t>and </a:t>
            </a:r>
            <a:r>
              <a:rPr lang="en-US" sz="4400" i="1" dirty="0">
                <a:solidFill>
                  <a:schemeClr val="bg1"/>
                </a:solidFill>
              </a:rPr>
              <a:t>Desire Under The Elms  </a:t>
            </a:r>
            <a:r>
              <a:rPr lang="en-US" sz="4400" dirty="0">
                <a:solidFill>
                  <a:schemeClr val="bg1"/>
                </a:solidFill>
              </a:rPr>
              <a:t>are two of his great serious dramas.</a:t>
            </a:r>
          </a:p>
          <a:p>
            <a:r>
              <a:rPr lang="en-US" sz="4400" dirty="0">
                <a:solidFill>
                  <a:schemeClr val="bg1"/>
                </a:solidFill>
              </a:rPr>
              <a:t>Also in the 1920s, came something called "The New Stagecraft."  </a:t>
            </a:r>
          </a:p>
          <a:p>
            <a:r>
              <a:rPr lang="en-US" sz="4400" dirty="0">
                <a:solidFill>
                  <a:schemeClr val="bg1"/>
                </a:solidFill>
              </a:rPr>
              <a:t>The Theatrical Syndicate had pretty much controlled American theatre till around 1915. </a:t>
            </a:r>
          </a:p>
          <a:p>
            <a:r>
              <a:rPr lang="en-US" sz="4400" dirty="0">
                <a:solidFill>
                  <a:schemeClr val="bg1"/>
                </a:solidFill>
              </a:rPr>
              <a:t>But developing around 1910 was a loose-knit group of what came to be known as the "little theatres." </a:t>
            </a:r>
          </a:p>
        </p:txBody>
      </p:sp>
    </p:spTree>
    <p:extLst>
      <p:ext uri="{BB962C8B-B14F-4D97-AF65-F5344CB8AC3E}">
        <p14:creationId xmlns:p14="http://schemas.microsoft.com/office/powerpoint/2010/main" val="169582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82550" h="38100" prst="coolSlant"/>
            </a:sp3d>
          </a:bodyPr>
          <a:lstStyle/>
          <a:p>
            <a:r>
              <a:rPr lang="en-US" sz="4800" dirty="0">
                <a:solidFill>
                  <a:srgbClr val="FFFF00"/>
                </a:solidFill>
                <a:latin typeface="Bauhaus 93" panose="04030905020B02020C02" pitchFamily="82" charset="0"/>
              </a:rPr>
              <a:t>The Emergence of Realism</a:t>
            </a:r>
          </a:p>
        </p:txBody>
      </p:sp>
      <p:sp>
        <p:nvSpPr>
          <p:cNvPr id="3" name="Content Placeholder 2"/>
          <p:cNvSpPr>
            <a:spLocks noGrp="1"/>
          </p:cNvSpPr>
          <p:nvPr>
            <p:ph idx="1"/>
          </p:nvPr>
        </p:nvSpPr>
        <p:spPr/>
        <p:txBody>
          <a:bodyPr>
            <a:normAutofit fontScale="40000" lnSpcReduction="20000"/>
          </a:bodyPr>
          <a:lstStyle/>
          <a:p>
            <a:pPr marL="0" indent="0">
              <a:buNone/>
            </a:pPr>
            <a:r>
              <a:rPr lang="en-US" sz="5000" b="1" dirty="0">
                <a:solidFill>
                  <a:srgbClr val="FFFF00"/>
                </a:solidFill>
              </a:rPr>
              <a:t>3 major developments helped lead to the emergence of realism:</a:t>
            </a:r>
          </a:p>
          <a:p>
            <a:pPr marL="0" indent="0">
              <a:buNone/>
            </a:pPr>
            <a:endParaRPr lang="en-US" sz="4000" dirty="0">
              <a:solidFill>
                <a:schemeClr val="bg1"/>
              </a:solidFill>
            </a:endParaRPr>
          </a:p>
          <a:p>
            <a:r>
              <a:rPr lang="en-US" sz="4000" b="1" dirty="0">
                <a:solidFill>
                  <a:srgbClr val="FFFF99"/>
                </a:solidFill>
              </a:rPr>
              <a:t>1. August Comte (1798-1857)</a:t>
            </a:r>
          </a:p>
          <a:p>
            <a:pPr lvl="1"/>
            <a:r>
              <a:rPr lang="en-US" sz="3500" dirty="0">
                <a:solidFill>
                  <a:schemeClr val="bg1"/>
                </a:solidFill>
              </a:rPr>
              <a:t>Often considered to be the "father of Sociology," developed a theory known as Positivism. </a:t>
            </a:r>
          </a:p>
          <a:p>
            <a:pPr lvl="1"/>
            <a:r>
              <a:rPr lang="en-US" sz="3500" dirty="0">
                <a:solidFill>
                  <a:schemeClr val="bg1"/>
                </a:solidFill>
              </a:rPr>
              <a:t>Among the Comte’s ideas was an encouragement for understanding the cause and effect of nature through precise observation.</a:t>
            </a:r>
          </a:p>
          <a:p>
            <a:r>
              <a:rPr lang="en-US" sz="4000" b="1" dirty="0">
                <a:solidFill>
                  <a:srgbClr val="FFFF99"/>
                </a:solidFill>
              </a:rPr>
              <a:t>2. Charles Darwin (1809-1882) </a:t>
            </a:r>
          </a:p>
          <a:p>
            <a:pPr lvl="1"/>
            <a:r>
              <a:rPr lang="en-US" sz="3500" dirty="0">
                <a:solidFill>
                  <a:schemeClr val="bg1"/>
                </a:solidFill>
              </a:rPr>
              <a:t>Published </a:t>
            </a:r>
            <a:r>
              <a:rPr lang="en-US" sz="3500" i="1" dirty="0">
                <a:solidFill>
                  <a:schemeClr val="bg1"/>
                </a:solidFill>
              </a:rPr>
              <a:t>The Origin of Species  </a:t>
            </a:r>
            <a:r>
              <a:rPr lang="en-US" sz="3500" dirty="0">
                <a:solidFill>
                  <a:schemeClr val="bg1"/>
                </a:solidFill>
              </a:rPr>
              <a:t>in 1859, and creators a worldwide stir which exists to this day. </a:t>
            </a:r>
          </a:p>
          <a:p>
            <a:pPr lvl="1"/>
            <a:r>
              <a:rPr lang="en-US" sz="3500" dirty="0">
                <a:solidFill>
                  <a:schemeClr val="bg1"/>
                </a:solidFill>
              </a:rPr>
              <a:t>Darwin’s essential series suggested that life developed gradually from common ancestry and that life favored "survival of the fittest." </a:t>
            </a:r>
          </a:p>
          <a:p>
            <a:pPr lvl="1"/>
            <a:r>
              <a:rPr lang="en-US" sz="3500" dirty="0">
                <a:solidFill>
                  <a:schemeClr val="bg1"/>
                </a:solidFill>
              </a:rPr>
              <a:t>The implications of Darwin's Theories were threefold:</a:t>
            </a:r>
          </a:p>
          <a:p>
            <a:pPr lvl="2"/>
            <a:r>
              <a:rPr lang="en-US" sz="2800" dirty="0">
                <a:solidFill>
                  <a:schemeClr val="bg1"/>
                </a:solidFill>
              </a:rPr>
              <a:t>1. People were controlled by heredity and environment</a:t>
            </a:r>
          </a:p>
          <a:p>
            <a:pPr lvl="2"/>
            <a:r>
              <a:rPr lang="en-US" sz="2800" dirty="0">
                <a:solidFill>
                  <a:schemeClr val="bg1"/>
                </a:solidFill>
              </a:rPr>
              <a:t>2. Behaviors were beyond our control</a:t>
            </a:r>
          </a:p>
          <a:p>
            <a:pPr lvl="2"/>
            <a:r>
              <a:rPr lang="en-US" sz="2800" dirty="0">
                <a:solidFill>
                  <a:schemeClr val="bg1"/>
                </a:solidFill>
              </a:rPr>
              <a:t>3. Humanity is a natural object, rather than being above all else</a:t>
            </a:r>
          </a:p>
          <a:p>
            <a:r>
              <a:rPr lang="en-US" sz="4000" b="1" dirty="0">
                <a:solidFill>
                  <a:srgbClr val="FFFF99"/>
                </a:solidFill>
              </a:rPr>
              <a:t>3. Karl Marx (1818-1883) </a:t>
            </a:r>
          </a:p>
          <a:p>
            <a:pPr lvl="1"/>
            <a:r>
              <a:rPr lang="en-US" sz="3500" dirty="0">
                <a:solidFill>
                  <a:schemeClr val="bg1"/>
                </a:solidFill>
              </a:rPr>
              <a:t>In the late 1840’s advocated a political philosophy arguing against urbanization and in favor of a more equal distribution of wealth</a:t>
            </a:r>
          </a:p>
          <a:p>
            <a:pPr marL="0" indent="0">
              <a:buNone/>
            </a:pPr>
            <a:endParaRPr lang="en-US" sz="4000" dirty="0">
              <a:solidFill>
                <a:schemeClr val="bg1"/>
              </a:solidFill>
            </a:endParaRPr>
          </a:p>
          <a:p>
            <a:r>
              <a:rPr lang="en-US" sz="4000" dirty="0">
                <a:solidFill>
                  <a:schemeClr val="bg1"/>
                </a:solidFill>
              </a:rPr>
              <a:t>These three stated ideas that helped open the door for a type of theatre that would be different from any that had come before.</a:t>
            </a:r>
          </a:p>
          <a:p>
            <a:endParaRPr lang="en-US" dirty="0">
              <a:solidFill>
                <a:schemeClr val="bg1"/>
              </a:solidFill>
            </a:endParaRPr>
          </a:p>
        </p:txBody>
      </p:sp>
    </p:spTree>
    <p:extLst>
      <p:ext uri="{BB962C8B-B14F-4D97-AF65-F5344CB8AC3E}">
        <p14:creationId xmlns:p14="http://schemas.microsoft.com/office/powerpoint/2010/main" val="359465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22225">
                  <a:solidFill>
                    <a:schemeClr val="accent2"/>
                  </a:solidFill>
                  <a:prstDash val="solid"/>
                </a:ln>
                <a:solidFill>
                  <a:schemeClr val="accent2">
                    <a:lumMod val="40000"/>
                    <a:lumOff val="60000"/>
                  </a:schemeClr>
                </a:solidFill>
                <a:latin typeface="Californian FB" panose="0207040306080B030204" pitchFamily="18" charset="0"/>
              </a:rPr>
              <a:t>Early Twentieth Century Theatre</a:t>
            </a:r>
          </a:p>
        </p:txBody>
      </p:sp>
      <p:sp>
        <p:nvSpPr>
          <p:cNvPr id="3" name="Content Placeholder 2"/>
          <p:cNvSpPr>
            <a:spLocks noGrp="1"/>
          </p:cNvSpPr>
          <p:nvPr>
            <p:ph idx="1"/>
          </p:nvPr>
        </p:nvSpPr>
        <p:spPr/>
        <p:txBody>
          <a:bodyPr>
            <a:normAutofit fontScale="25000" lnSpcReduction="20000"/>
          </a:bodyPr>
          <a:lstStyle/>
          <a:p>
            <a:r>
              <a:rPr lang="en-US" sz="6400" dirty="0">
                <a:solidFill>
                  <a:schemeClr val="bg1"/>
                </a:solidFill>
              </a:rPr>
              <a:t>The Provincetown Players introduced the work of O’Neill, and the Washington Square Players, which later evolved into the Theatre Guild, encouraged the New Stagecraft. </a:t>
            </a:r>
          </a:p>
          <a:p>
            <a:r>
              <a:rPr lang="en-US" sz="6400" dirty="0">
                <a:solidFill>
                  <a:schemeClr val="bg1"/>
                </a:solidFill>
              </a:rPr>
              <a:t>Two major American designers who advocated this New Stagecraft were Robert Edmund Jones (1887-1954) and Lee Simonson (1888-1967). Both were major forces in American theatrical design in the first half of 20th-century, moving away from realism and towards suggestion and mood--perhaps a realism of mood and feeling would describe its "realist" origins.</a:t>
            </a:r>
          </a:p>
          <a:p>
            <a:r>
              <a:rPr lang="en-US" sz="6400" dirty="0">
                <a:solidFill>
                  <a:schemeClr val="bg1"/>
                </a:solidFill>
              </a:rPr>
              <a:t>But during the 1920s, as well, a period known as the roaring twenties--the American musical theatre began to develop more fully, with the Ziegfeld Follies offering variety acts and introducing songwriters and performers to theatre audiences.</a:t>
            </a:r>
          </a:p>
          <a:p>
            <a:r>
              <a:rPr lang="en-US" sz="6400" dirty="0">
                <a:solidFill>
                  <a:schemeClr val="bg1"/>
                </a:solidFill>
              </a:rPr>
              <a:t>During the decade of the twenties, there were also the beginnings of the Workers’ Theatre Movement. </a:t>
            </a:r>
          </a:p>
          <a:p>
            <a:r>
              <a:rPr lang="en-US" sz="6400" dirty="0">
                <a:solidFill>
                  <a:schemeClr val="bg1"/>
                </a:solidFill>
              </a:rPr>
              <a:t>In 1926, a small group of authors and theater directors formed the Workers’ Drama League, and the New Playwrights’ Theatre formed the next year.  </a:t>
            </a:r>
          </a:p>
          <a:p>
            <a:r>
              <a:rPr lang="en-US" sz="6400" dirty="0">
                <a:solidFill>
                  <a:schemeClr val="bg1"/>
                </a:solidFill>
              </a:rPr>
              <a:t>Both hoped to present drama that had some social significance and would deal with some of the problems of the day. </a:t>
            </a:r>
          </a:p>
          <a:p>
            <a:r>
              <a:rPr lang="en-US" sz="6400" dirty="0">
                <a:solidFill>
                  <a:schemeClr val="bg1"/>
                </a:solidFill>
              </a:rPr>
              <a:t>The workers’ theatre movement would not develop fully in the United States until after the stock market crash of October 1929.</a:t>
            </a:r>
          </a:p>
          <a:p>
            <a:endParaRPr lang="en-US" dirty="0">
              <a:solidFill>
                <a:schemeClr val="bg1"/>
              </a:solidFill>
            </a:endParaRPr>
          </a:p>
        </p:txBody>
      </p:sp>
    </p:spTree>
    <p:extLst>
      <p:ext uri="{BB962C8B-B14F-4D97-AF65-F5344CB8AC3E}">
        <p14:creationId xmlns:p14="http://schemas.microsoft.com/office/powerpoint/2010/main" val="1415308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effectLst>
                  <a:glow rad="228600">
                    <a:schemeClr val="accent4">
                      <a:satMod val="175000"/>
                      <a:alpha val="40000"/>
                    </a:schemeClr>
                  </a:glow>
                </a:effectLst>
                <a:latin typeface="Footlight MT Light" panose="0204060206030A020304" pitchFamily="18" charset="0"/>
              </a:rPr>
              <a:t>Who was Eugene O’Neill?</a:t>
            </a:r>
          </a:p>
        </p:txBody>
      </p:sp>
      <p:sp>
        <p:nvSpPr>
          <p:cNvPr id="3" name="Content Placeholder 2"/>
          <p:cNvSpPr>
            <a:spLocks noGrp="1"/>
          </p:cNvSpPr>
          <p:nvPr>
            <p:ph sz="half" idx="1"/>
          </p:nvPr>
        </p:nvSpPr>
        <p:spPr>
          <a:xfrm>
            <a:off x="457200" y="1600200"/>
            <a:ext cx="6019800" cy="4525963"/>
          </a:xfrm>
        </p:spPr>
        <p:txBody>
          <a:bodyPr>
            <a:normAutofit fontScale="77500" lnSpcReduction="20000"/>
          </a:bodyPr>
          <a:lstStyle/>
          <a:p>
            <a:pPr marL="0" indent="0">
              <a:buNone/>
            </a:pPr>
            <a:r>
              <a:rPr lang="en-US" dirty="0">
                <a:solidFill>
                  <a:schemeClr val="bg1"/>
                </a:solidFill>
              </a:rPr>
              <a:t>According to Biography.com:</a:t>
            </a:r>
          </a:p>
          <a:p>
            <a:r>
              <a:rPr lang="en-US" dirty="0">
                <a:solidFill>
                  <a:schemeClr val="bg1"/>
                </a:solidFill>
              </a:rPr>
              <a:t>Eugene O'Neill was the first American dramatist to regard the stage as a literary medium and the first U.S. playwright to receive the Nobel Prize for Literature.</a:t>
            </a:r>
          </a:p>
          <a:p>
            <a:r>
              <a:rPr lang="en-US" dirty="0">
                <a:solidFill>
                  <a:schemeClr val="bg1"/>
                </a:solidFill>
              </a:rPr>
              <a:t>Famed playwright Eugene O'Neill was born on October 16, 1888, in New York City. </a:t>
            </a:r>
          </a:p>
          <a:p>
            <a:r>
              <a:rPr lang="en-US" dirty="0">
                <a:solidFill>
                  <a:schemeClr val="bg1"/>
                </a:solidFill>
              </a:rPr>
              <a:t>His masterpiece, </a:t>
            </a:r>
            <a:r>
              <a:rPr lang="en-US" i="1" dirty="0">
                <a:solidFill>
                  <a:schemeClr val="bg1"/>
                </a:solidFill>
              </a:rPr>
              <a:t>Long Day's Journey into Night </a:t>
            </a:r>
            <a:r>
              <a:rPr lang="en-US" dirty="0">
                <a:solidFill>
                  <a:schemeClr val="bg1"/>
                </a:solidFill>
              </a:rPr>
              <a:t>(1957), is at the top of a long string of great plays, including </a:t>
            </a:r>
            <a:r>
              <a:rPr lang="en-US" i="1" dirty="0">
                <a:solidFill>
                  <a:schemeClr val="bg1"/>
                </a:solidFill>
              </a:rPr>
              <a:t>Beyond the Horizon </a:t>
            </a:r>
            <a:r>
              <a:rPr lang="en-US" dirty="0">
                <a:solidFill>
                  <a:schemeClr val="bg1"/>
                </a:solidFill>
              </a:rPr>
              <a:t>(1920), </a:t>
            </a:r>
            <a:r>
              <a:rPr lang="en-US" i="1" dirty="0">
                <a:solidFill>
                  <a:schemeClr val="bg1"/>
                </a:solidFill>
              </a:rPr>
              <a:t>Anna Christie </a:t>
            </a:r>
            <a:r>
              <a:rPr lang="en-US" dirty="0">
                <a:solidFill>
                  <a:schemeClr val="bg1"/>
                </a:solidFill>
              </a:rPr>
              <a:t>(1922), </a:t>
            </a:r>
            <a:r>
              <a:rPr lang="en-US" i="1" dirty="0">
                <a:solidFill>
                  <a:schemeClr val="bg1"/>
                </a:solidFill>
              </a:rPr>
              <a:t>Strange Interlude </a:t>
            </a:r>
            <a:r>
              <a:rPr lang="en-US" dirty="0">
                <a:solidFill>
                  <a:schemeClr val="bg1"/>
                </a:solidFill>
              </a:rPr>
              <a:t>(1928), </a:t>
            </a:r>
            <a:r>
              <a:rPr lang="en-US" i="1" dirty="0">
                <a:solidFill>
                  <a:schemeClr val="bg1"/>
                </a:solidFill>
              </a:rPr>
              <a:t>Ah! Wilderness </a:t>
            </a:r>
            <a:r>
              <a:rPr lang="en-US" dirty="0">
                <a:solidFill>
                  <a:schemeClr val="bg1"/>
                </a:solidFill>
              </a:rPr>
              <a:t>(1933) and </a:t>
            </a:r>
            <a:r>
              <a:rPr lang="en-US" i="1" dirty="0">
                <a:solidFill>
                  <a:schemeClr val="bg1"/>
                </a:solidFill>
              </a:rPr>
              <a:t>The Iceman Cometh </a:t>
            </a:r>
            <a:r>
              <a:rPr lang="en-US" dirty="0">
                <a:solidFill>
                  <a:schemeClr val="bg1"/>
                </a:solidFill>
              </a:rPr>
              <a:t>(1946). </a:t>
            </a:r>
          </a:p>
          <a:p>
            <a:r>
              <a:rPr lang="en-US" dirty="0">
                <a:solidFill>
                  <a:schemeClr val="bg1"/>
                </a:solidFill>
              </a:rPr>
              <a:t>O'Neill died on November 27, 1953, in Boston, Massachusetts.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7000" y="1676400"/>
            <a:ext cx="228600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987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2">
                    <a:lumMod val="50000"/>
                  </a:schemeClr>
                </a:solidFill>
                <a:effectLst>
                  <a:reflection blurRad="6350" stA="60000" endA="900" endPos="58000" dir="5400000" sy="-100000" algn="bl" rotWithShape="0"/>
                </a:effectLst>
                <a:latin typeface="Juice ITC" panose="04040403040A02020202" pitchFamily="82" charset="0"/>
              </a:rPr>
              <a:t>Who is Robert Edmond Jones? Why should we care about him? [Review]</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solidFill>
                  <a:schemeClr val="bg1"/>
                </a:solidFill>
              </a:rPr>
              <a:t>Robert Edmond Jones was born on December 12, 1887, in the township of Milton, New Hampshire, roughly halfway between Portland and Portsmouth, in a house built by his great grandfather Levi Jones. Edmond Jones (1887-1954) designed scenes for the theater that were simple and conducive to a more complete and coherent collaboration between the director and the designer. His work provided the foundation for the whole present day tradition of scene design in the United States. Perhaps his most famous written work is </a:t>
            </a:r>
            <a:r>
              <a:rPr lang="en-US" i="1" dirty="0">
                <a:solidFill>
                  <a:schemeClr val="bg1"/>
                </a:solidFill>
              </a:rPr>
              <a:t>The Dramatic Imagination</a:t>
            </a:r>
            <a:r>
              <a:rPr lang="en-US" dirty="0">
                <a:solidFill>
                  <a:schemeClr val="bg1"/>
                </a:solidFill>
              </a:rPr>
              <a:t>, published in 1941. This collection of essays defined an understanding and respect for the art of the theater that was as relevant over 40 years later as at the time it was written.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4138" y="1600200"/>
            <a:ext cx="3526724" cy="4525963"/>
          </a:xfrm>
          <a:prstGeom prst="rect">
            <a:avLst/>
          </a:prstGeom>
          <a:ln>
            <a:noFill/>
          </a:ln>
          <a:effectLst>
            <a:softEdge rad="112500"/>
          </a:effectLst>
        </p:spPr>
      </p:pic>
    </p:spTree>
    <p:extLst>
      <p:ext uri="{BB962C8B-B14F-4D97-AF65-F5344CB8AC3E}">
        <p14:creationId xmlns:p14="http://schemas.microsoft.com/office/powerpoint/2010/main" val="3608760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Who was Lee Simonson?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19812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2514600" y="1600200"/>
            <a:ext cx="6172200"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Lee Simonson,  (born June 26, 1888, New York, N.Y., U.S.—died  Jan. 23, 1967, Yonkers, N.Y.)</a:t>
            </a:r>
          </a:p>
          <a:p>
            <a:r>
              <a:rPr lang="en-US" dirty="0">
                <a:solidFill>
                  <a:schemeClr val="bg1"/>
                </a:solidFill>
              </a:rPr>
              <a:t>He was a designer influential in freeing American stage design from constraints imposed by traditional realism.</a:t>
            </a:r>
          </a:p>
          <a:p>
            <a:r>
              <a:rPr lang="en-US" dirty="0">
                <a:solidFill>
                  <a:schemeClr val="bg1"/>
                </a:solidFill>
              </a:rPr>
              <a:t>In 1915, after studying at Harvard University and in Paris, Simonson began designing sets for the Washington Square Players in New York. </a:t>
            </a:r>
          </a:p>
          <a:p>
            <a:r>
              <a:rPr lang="en-US" dirty="0">
                <a:solidFill>
                  <a:schemeClr val="bg1"/>
                </a:solidFill>
              </a:rPr>
              <a:t>Four years later, he helped found the Theatre Guild and became a member of the board of directors (1919–40). </a:t>
            </a:r>
          </a:p>
          <a:p>
            <a:r>
              <a:rPr lang="en-US" dirty="0">
                <a:solidFill>
                  <a:schemeClr val="bg1"/>
                </a:solidFill>
              </a:rPr>
              <a:t>During the next 30 years he designed sets for more than 75 productions, including many sponsored by the guild.</a:t>
            </a:r>
          </a:p>
          <a:p>
            <a:r>
              <a:rPr lang="en-US" dirty="0">
                <a:solidFill>
                  <a:schemeClr val="bg1"/>
                </a:solidFill>
              </a:rPr>
              <a:t>He forsook the elaborate illusions of the “realistic” stage for the frank use of conventions suited to the meaning and action of particular plays. </a:t>
            </a:r>
          </a:p>
          <a:p>
            <a:r>
              <a:rPr lang="en-US" dirty="0">
                <a:solidFill>
                  <a:schemeClr val="bg1"/>
                </a:solidFill>
              </a:rPr>
              <a:t>For John Masefield’s </a:t>
            </a:r>
            <a:r>
              <a:rPr lang="en-US" i="1" dirty="0">
                <a:solidFill>
                  <a:schemeClr val="bg1"/>
                </a:solidFill>
              </a:rPr>
              <a:t>Faithful</a:t>
            </a:r>
            <a:r>
              <a:rPr lang="en-US" dirty="0">
                <a:solidFill>
                  <a:schemeClr val="bg1"/>
                </a:solidFill>
              </a:rPr>
              <a:t> (1919) he used Japanese screens, and for George Bernard Shaw’s </a:t>
            </a:r>
            <a:r>
              <a:rPr lang="en-US" i="1" dirty="0">
                <a:solidFill>
                  <a:schemeClr val="bg1"/>
                </a:solidFill>
              </a:rPr>
              <a:t>Back to Methuselah </a:t>
            </a:r>
            <a:r>
              <a:rPr lang="en-US" dirty="0">
                <a:solidFill>
                  <a:schemeClr val="bg1"/>
                </a:solidFill>
              </a:rPr>
              <a:t>(1922) he projected lantern slides. </a:t>
            </a:r>
          </a:p>
          <a:p>
            <a:r>
              <a:rPr lang="en-US" dirty="0">
                <a:solidFill>
                  <a:schemeClr val="bg1"/>
                </a:solidFill>
              </a:rPr>
              <a:t>Simonson was also active as an art critic, painter, magazine editor, and theatre consultant. </a:t>
            </a:r>
          </a:p>
          <a:p>
            <a:r>
              <a:rPr lang="en-US" dirty="0">
                <a:solidFill>
                  <a:schemeClr val="bg1"/>
                </a:solidFill>
              </a:rPr>
              <a:t>His published works include </a:t>
            </a:r>
            <a:r>
              <a:rPr lang="en-US" i="1" dirty="0">
                <a:solidFill>
                  <a:schemeClr val="bg1"/>
                </a:solidFill>
              </a:rPr>
              <a:t>The Stage Is Set </a:t>
            </a:r>
            <a:r>
              <a:rPr lang="en-US" dirty="0">
                <a:solidFill>
                  <a:schemeClr val="bg1"/>
                </a:solidFill>
              </a:rPr>
              <a:t>(1932), an important essay on the theatre; an autobiography, </a:t>
            </a:r>
            <a:r>
              <a:rPr lang="en-US" i="1" dirty="0">
                <a:solidFill>
                  <a:schemeClr val="bg1"/>
                </a:solidFill>
              </a:rPr>
              <a:t>Part of a Lifetime </a:t>
            </a:r>
            <a:r>
              <a:rPr lang="en-US" dirty="0">
                <a:solidFill>
                  <a:schemeClr val="bg1"/>
                </a:solidFill>
              </a:rPr>
              <a:t>(1943); and </a:t>
            </a:r>
            <a:r>
              <a:rPr lang="en-US" i="1" dirty="0">
                <a:solidFill>
                  <a:schemeClr val="bg1"/>
                </a:solidFill>
              </a:rPr>
              <a:t>The Art of Scenic Design</a:t>
            </a:r>
            <a:r>
              <a:rPr lang="en-US" dirty="0">
                <a:solidFill>
                  <a:schemeClr val="bg1"/>
                </a:solidFill>
              </a:rPr>
              <a:t> (1950).</a:t>
            </a:r>
          </a:p>
          <a:p>
            <a:endParaRPr lang="en-US" dirty="0">
              <a:solidFill>
                <a:schemeClr val="bg1"/>
              </a:solidFill>
            </a:endParaRPr>
          </a:p>
        </p:txBody>
      </p:sp>
    </p:spTree>
    <p:extLst>
      <p:ext uri="{BB962C8B-B14F-4D97-AF65-F5344CB8AC3E}">
        <p14:creationId xmlns:p14="http://schemas.microsoft.com/office/powerpoint/2010/main" val="1873637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2">
                    <a:lumMod val="40000"/>
                    <a:lumOff val="60000"/>
                  </a:schemeClr>
                </a:solidFill>
                <a:effectLst>
                  <a:glow rad="228600">
                    <a:schemeClr val="accent2">
                      <a:satMod val="175000"/>
                      <a:alpha val="40000"/>
                    </a:schemeClr>
                  </a:glow>
                </a:effectLst>
                <a:latin typeface="Franklin Gothic Medium Cond" panose="020B0606030402020204" pitchFamily="34" charset="0"/>
              </a:rPr>
              <a:t>Modern American Theatre</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Realism is in the mainstream.  But some turn their backs on it.  Change comes slowly.  Experiments occur – with the results that the experiment comes less radical (its effects going into the mainstream), and the mainstream theatre becomes more adventures (its traditional practices expanding to accommodate the innovations).</a:t>
            </a:r>
          </a:p>
          <a:p>
            <a:r>
              <a:rPr lang="en-US" dirty="0">
                <a:solidFill>
                  <a:schemeClr val="bg1"/>
                </a:solidFill>
              </a:rPr>
              <a:t>Realism had begun as experiment to make theatre more useful to society, and as a reaction against melodrama, those highly romanticized plays.  So realism becomes the dominant form of theatre in the 20th century.  </a:t>
            </a:r>
          </a:p>
          <a:p>
            <a:r>
              <a:rPr lang="en-US" dirty="0">
                <a:solidFill>
                  <a:schemeClr val="bg1"/>
                </a:solidFill>
              </a:rPr>
              <a:t>By the 1920s, realism was widespread in England, France, and the U.S. In the 1920s, U.S. theatre boomed.  There were 200-275 new productions per  year on average.</a:t>
            </a:r>
          </a:p>
          <a:p>
            <a:r>
              <a:rPr lang="en-US" dirty="0">
                <a:solidFill>
                  <a:schemeClr val="bg1"/>
                </a:solidFill>
              </a:rPr>
              <a:t>The Theatre Guild, developed in 1919, was designed to bring important foreign works to improve United States theatre, this lead to U.S. playwrights competing with the foreign plays.</a:t>
            </a:r>
          </a:p>
          <a:p>
            <a:r>
              <a:rPr lang="en-US" dirty="0">
                <a:solidFill>
                  <a:schemeClr val="bg1"/>
                </a:solidFill>
              </a:rPr>
              <a:t>One of the most important Playwrights to appear at this time was Eugene O'Neill (1888-1953), who during the 1924-25 season, had five plays appearing at one time.  O'Neill helped establish serious realistic drama as a major form on Broadway.</a:t>
            </a:r>
          </a:p>
          <a:p>
            <a:endParaRPr lang="en-US" dirty="0">
              <a:solidFill>
                <a:schemeClr val="bg1"/>
              </a:solidFill>
            </a:endParaRPr>
          </a:p>
        </p:txBody>
      </p:sp>
    </p:spTree>
    <p:extLst>
      <p:ext uri="{BB962C8B-B14F-4D97-AF65-F5344CB8AC3E}">
        <p14:creationId xmlns:p14="http://schemas.microsoft.com/office/powerpoint/2010/main" val="3676731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2">
                    <a:lumMod val="40000"/>
                    <a:lumOff val="60000"/>
                  </a:schemeClr>
                </a:solidFill>
                <a:effectLst>
                  <a:glow rad="228600">
                    <a:schemeClr val="accent2">
                      <a:satMod val="175000"/>
                      <a:alpha val="40000"/>
                    </a:schemeClr>
                  </a:glow>
                </a:effectLst>
                <a:latin typeface="Franklin Gothic Medium Cond" panose="020B0606030402020204" pitchFamily="34" charset="0"/>
              </a:rPr>
              <a:t>Modern American Theatre</a:t>
            </a:r>
          </a:p>
        </p:txBody>
      </p:sp>
      <p:sp>
        <p:nvSpPr>
          <p:cNvPr id="3" name="Content Placeholder 2"/>
          <p:cNvSpPr>
            <a:spLocks noGrp="1"/>
          </p:cNvSpPr>
          <p:nvPr>
            <p:ph idx="1"/>
          </p:nvPr>
        </p:nvSpPr>
        <p:spPr/>
        <p:txBody>
          <a:bodyPr>
            <a:normAutofit fontScale="40000" lnSpcReduction="20000"/>
          </a:bodyPr>
          <a:lstStyle/>
          <a:p>
            <a:r>
              <a:rPr lang="en-US" sz="3500" dirty="0">
                <a:solidFill>
                  <a:srgbClr val="FFFF99"/>
                </a:solidFill>
              </a:rPr>
              <a:t>Not till 1915 did the U.S. become aware of technical innovations from around the world the a number of nonprofessional groups arose – the term "little theatres" came into being</a:t>
            </a:r>
            <a:r>
              <a:rPr lang="en-US" sz="3500" dirty="0">
                <a:solidFill>
                  <a:schemeClr val="bg1"/>
                </a:solidFill>
              </a:rPr>
              <a:t>.  </a:t>
            </a:r>
          </a:p>
          <a:p>
            <a:r>
              <a:rPr lang="en-US" sz="3500" dirty="0">
                <a:solidFill>
                  <a:schemeClr val="bg1"/>
                </a:solidFill>
              </a:rPr>
              <a:t>Some of these "little theatres" included the following:</a:t>
            </a:r>
          </a:p>
          <a:p>
            <a:pPr lvl="1"/>
            <a:r>
              <a:rPr lang="en-US" sz="3000" dirty="0">
                <a:solidFill>
                  <a:schemeClr val="bg1"/>
                </a:solidFill>
              </a:rPr>
              <a:t>Toy Theatre, Boston, 1912</a:t>
            </a:r>
          </a:p>
          <a:p>
            <a:pPr lvl="1"/>
            <a:r>
              <a:rPr lang="en-US" sz="3000" dirty="0">
                <a:solidFill>
                  <a:schemeClr val="bg1"/>
                </a:solidFill>
              </a:rPr>
              <a:t>Chicago Little Theatre, 1912</a:t>
            </a:r>
          </a:p>
          <a:p>
            <a:pPr lvl="1"/>
            <a:r>
              <a:rPr lang="en-US" sz="3000" dirty="0">
                <a:solidFill>
                  <a:schemeClr val="bg1"/>
                </a:solidFill>
              </a:rPr>
              <a:t>Neighborhood Playhouse, New York, 1915</a:t>
            </a:r>
          </a:p>
          <a:p>
            <a:pPr lvl="1"/>
            <a:r>
              <a:rPr lang="en-US" sz="3000" dirty="0">
                <a:solidFill>
                  <a:schemeClr val="bg1"/>
                </a:solidFill>
              </a:rPr>
              <a:t>Washington Square Players, New York, 1915</a:t>
            </a:r>
          </a:p>
          <a:p>
            <a:pPr lvl="1"/>
            <a:r>
              <a:rPr lang="en-US" sz="3000" dirty="0">
                <a:solidFill>
                  <a:schemeClr val="bg1"/>
                </a:solidFill>
              </a:rPr>
              <a:t>Provincetown Players, Massachusetts, 1915</a:t>
            </a:r>
          </a:p>
          <a:p>
            <a:pPr lvl="1"/>
            <a:r>
              <a:rPr lang="en-US" sz="3000" dirty="0">
                <a:solidFill>
                  <a:schemeClr val="bg1"/>
                </a:solidFill>
              </a:rPr>
              <a:t>Detroit, Arts and Crafts Theatre, 1916</a:t>
            </a:r>
          </a:p>
          <a:p>
            <a:r>
              <a:rPr lang="en-US" sz="3500" dirty="0">
                <a:solidFill>
                  <a:schemeClr val="bg1"/>
                </a:solidFill>
              </a:rPr>
              <a:t>By 1917, there were more than 50 of these "little theatres."</a:t>
            </a:r>
          </a:p>
          <a:p>
            <a:r>
              <a:rPr lang="en-US" sz="3500" dirty="0">
                <a:solidFill>
                  <a:schemeClr val="bg1"/>
                </a:solidFill>
              </a:rPr>
              <a:t>Usually, these theatres used unpaid volunteers and used a subscription system for making money.</a:t>
            </a:r>
          </a:p>
          <a:p>
            <a:r>
              <a:rPr lang="en-US" sz="3500" dirty="0">
                <a:solidFill>
                  <a:schemeClr val="bg1"/>
                </a:solidFill>
              </a:rPr>
              <a:t>They produced several plays per year, using European experimental techniques, which were called "New Stagecraft" in  the United States.</a:t>
            </a:r>
          </a:p>
          <a:p>
            <a:r>
              <a:rPr lang="en-US" sz="3500" dirty="0">
                <a:solidFill>
                  <a:schemeClr val="bg1"/>
                </a:solidFill>
              </a:rPr>
              <a:t>Between 1912 and 1920, they helped prepare audiences for you drama and methods.</a:t>
            </a:r>
          </a:p>
          <a:p>
            <a:r>
              <a:rPr lang="en-US" sz="3500" dirty="0">
                <a:solidFill>
                  <a:schemeClr val="bg1"/>
                </a:solidFill>
              </a:rPr>
              <a:t>After 1920, little theatres arose, just like community theatres, which had begun around 1905.  </a:t>
            </a:r>
          </a:p>
          <a:p>
            <a:r>
              <a:rPr lang="en-US" sz="3500" dirty="0">
                <a:solidFill>
                  <a:schemeClr val="bg1"/>
                </a:solidFill>
              </a:rPr>
              <a:t>By 1925, about 2,000 community theatres or little theatres were registered with the Drama League of America.</a:t>
            </a:r>
          </a:p>
          <a:p>
            <a:r>
              <a:rPr lang="en-US" sz="3500" dirty="0">
                <a:solidFill>
                  <a:schemeClr val="bg1"/>
                </a:solidFill>
              </a:rPr>
              <a:t>Drama also began in  colleges and universities.  There had been no courses in Drama till 1903 – although there had been performances.</a:t>
            </a:r>
          </a:p>
          <a:p>
            <a:r>
              <a:rPr lang="en-US" sz="3500" dirty="0">
                <a:solidFill>
                  <a:schemeClr val="bg1"/>
                </a:solidFill>
              </a:rPr>
              <a:t>In 1903, George Pierce Baker (1836-1935) began teaching play writing at Radcliffe, then opened it up to Harvard, then in 1913 included workshops for production.  His classes studied Eugene O'Neill, S.N. Behrman, and Robert Edmund Jones.</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888" y="1981200"/>
            <a:ext cx="3661912" cy="1513332"/>
          </a:xfrm>
          <a:prstGeom prst="ellipse">
            <a:avLst/>
          </a:prstGeom>
          <a:ln>
            <a:noFill/>
          </a:ln>
          <a:effectLst>
            <a:softEdge rad="112500"/>
          </a:effectLst>
        </p:spPr>
      </p:pic>
    </p:spTree>
    <p:extLst>
      <p:ext uri="{BB962C8B-B14F-4D97-AF65-F5344CB8AC3E}">
        <p14:creationId xmlns:p14="http://schemas.microsoft.com/office/powerpoint/2010/main" val="1013946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3">
                    <a:lumMod val="60000"/>
                    <a:lumOff val="40000"/>
                  </a:schemeClr>
                </a:solidFill>
                <a:effectLst>
                  <a:glow rad="228600">
                    <a:schemeClr val="accent3">
                      <a:satMod val="175000"/>
                      <a:alpha val="40000"/>
                    </a:schemeClr>
                  </a:glow>
                </a:effectLst>
                <a:latin typeface="Gloucester MT Extra Condensed" panose="02030808020601010101" pitchFamily="18" charset="0"/>
              </a:rPr>
              <a:t>Who was George Pierce Baker?</a:t>
            </a:r>
          </a:p>
        </p:txBody>
      </p:sp>
      <p:sp>
        <p:nvSpPr>
          <p:cNvPr id="3" name="Content Placeholder 2"/>
          <p:cNvSpPr>
            <a:spLocks noGrp="1"/>
          </p:cNvSpPr>
          <p:nvPr>
            <p:ph sz="half" idx="1"/>
          </p:nvPr>
        </p:nvSpPr>
        <p:spPr>
          <a:xfrm>
            <a:off x="457200" y="1600200"/>
            <a:ext cx="6019800" cy="4525963"/>
          </a:xfrm>
        </p:spPr>
        <p:txBody>
          <a:bodyPr>
            <a:normAutofit fontScale="47500" lnSpcReduction="20000"/>
          </a:bodyPr>
          <a:lstStyle/>
          <a:p>
            <a:pPr marL="0" indent="0">
              <a:buNone/>
            </a:pPr>
            <a:r>
              <a:rPr lang="en-US" dirty="0">
                <a:solidFill>
                  <a:schemeClr val="bg1"/>
                </a:solidFill>
              </a:rPr>
              <a:t>According to Britannica.com:</a:t>
            </a:r>
          </a:p>
          <a:p>
            <a:r>
              <a:rPr lang="en-US" dirty="0">
                <a:solidFill>
                  <a:schemeClr val="bg1"/>
                </a:solidFill>
              </a:rPr>
              <a:t>George Pierce Baker,  (born April 4, 1866, Providence, R.I., U.S.—died Jan. 6, 1935, New York, N.Y.)</a:t>
            </a:r>
          </a:p>
          <a:p>
            <a:r>
              <a:rPr lang="en-US" dirty="0">
                <a:solidFill>
                  <a:schemeClr val="bg1"/>
                </a:solidFill>
              </a:rPr>
              <a:t>He was an American teacher of some of the most notable American dramatists, among them Eugene O’Neill, Philip Barry, Sidney Howard, and S.N. Behrman. </a:t>
            </a:r>
          </a:p>
          <a:p>
            <a:r>
              <a:rPr lang="en-US" dirty="0">
                <a:solidFill>
                  <a:schemeClr val="bg1"/>
                </a:solidFill>
              </a:rPr>
              <a:t>Emphasizing creative individuality and practical construction (he guided students’ plays through workshop performances), Baker fostered an imaginative realism. </a:t>
            </a:r>
          </a:p>
          <a:p>
            <a:r>
              <a:rPr lang="en-US" dirty="0">
                <a:solidFill>
                  <a:schemeClr val="bg1"/>
                </a:solidFill>
              </a:rPr>
              <a:t>Baker graduated from Harvard University in 1887 and remained there to teach. </a:t>
            </a:r>
          </a:p>
          <a:p>
            <a:r>
              <a:rPr lang="en-US" dirty="0">
                <a:solidFill>
                  <a:srgbClr val="FFFF99"/>
                </a:solidFill>
              </a:rPr>
              <a:t>In 1905 he started his class for playwrights, Workshop 47 (named after its course number), the first of its kind to be part of a university curriculum. </a:t>
            </a:r>
          </a:p>
          <a:p>
            <a:r>
              <a:rPr lang="en-US" dirty="0">
                <a:solidFill>
                  <a:schemeClr val="bg1"/>
                </a:solidFill>
              </a:rPr>
              <a:t>He concerned himself not only with writing but also with stage design, lighting, costuming, and dramatic criticism. </a:t>
            </a:r>
          </a:p>
          <a:p>
            <a:r>
              <a:rPr lang="en-US" dirty="0">
                <a:solidFill>
                  <a:schemeClr val="bg1"/>
                </a:solidFill>
              </a:rPr>
              <a:t>Baker’s annual lecture tours, following a lectureship at the Sorbonne in 1907, introduced many Americans to European ideas of theatre art. </a:t>
            </a:r>
          </a:p>
          <a:p>
            <a:r>
              <a:rPr lang="en-US" dirty="0">
                <a:solidFill>
                  <a:schemeClr val="bg1"/>
                </a:solidFill>
              </a:rPr>
              <a:t>His university productions pioneered advanced staging techniques in the United States.</a:t>
            </a:r>
          </a:p>
          <a:p>
            <a:r>
              <a:rPr lang="en-US" dirty="0">
                <a:solidFill>
                  <a:schemeClr val="bg1"/>
                </a:solidFill>
              </a:rPr>
              <a:t>From 1925 until he retired in 1933, Baker was professor of the history and technique of drama at Yale University, founding a drama school there and directing the university theatre. </a:t>
            </a:r>
          </a:p>
          <a:p>
            <a:r>
              <a:rPr lang="en-US" dirty="0">
                <a:solidFill>
                  <a:schemeClr val="bg1"/>
                </a:solidFill>
              </a:rPr>
              <a:t>Many innovative techniques in theatre, motion-picture, and television production had their origins in his work at Yale. </a:t>
            </a:r>
          </a:p>
          <a:p>
            <a:r>
              <a:rPr lang="en-US" dirty="0">
                <a:solidFill>
                  <a:schemeClr val="bg1"/>
                </a:solidFill>
              </a:rPr>
              <a:t>Of his writings, the best known are </a:t>
            </a:r>
            <a:r>
              <a:rPr lang="en-US" i="1" dirty="0">
                <a:solidFill>
                  <a:schemeClr val="bg1"/>
                </a:solidFill>
              </a:rPr>
              <a:t>The Development of Shakespeare as a Dramatist</a:t>
            </a:r>
            <a:r>
              <a:rPr lang="en-US" dirty="0">
                <a:solidFill>
                  <a:schemeClr val="bg1"/>
                </a:solidFill>
              </a:rPr>
              <a:t> (1907) and </a:t>
            </a:r>
            <a:r>
              <a:rPr lang="en-US" i="1" dirty="0">
                <a:solidFill>
                  <a:schemeClr val="bg1"/>
                </a:solidFill>
              </a:rPr>
              <a:t>Dramatic Technique </a:t>
            </a:r>
            <a:r>
              <a:rPr lang="en-US" dirty="0">
                <a:solidFill>
                  <a:schemeClr val="bg1"/>
                </a:solidFill>
              </a:rPr>
              <a:t>(1919).</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19206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2">
                    <a:lumMod val="40000"/>
                    <a:lumOff val="60000"/>
                  </a:schemeClr>
                </a:solidFill>
                <a:effectLst>
                  <a:glow rad="228600">
                    <a:schemeClr val="accent2">
                      <a:satMod val="175000"/>
                      <a:alpha val="40000"/>
                    </a:schemeClr>
                  </a:glow>
                </a:effectLst>
                <a:latin typeface="Franklin Gothic Medium Cond" panose="020B0606030402020204" pitchFamily="34" charset="0"/>
              </a:rPr>
              <a:t>Modern American Theatre</a:t>
            </a:r>
          </a:p>
        </p:txBody>
      </p:sp>
      <p:sp>
        <p:nvSpPr>
          <p:cNvPr id="3" name="Content Placeholder 2"/>
          <p:cNvSpPr>
            <a:spLocks noGrp="1"/>
          </p:cNvSpPr>
          <p:nvPr>
            <p:ph idx="1"/>
          </p:nvPr>
        </p:nvSpPr>
        <p:spPr/>
        <p:txBody>
          <a:bodyPr>
            <a:noAutofit/>
          </a:bodyPr>
          <a:lstStyle/>
          <a:p>
            <a:r>
              <a:rPr lang="en-US" sz="1600" dirty="0">
                <a:solidFill>
                  <a:schemeClr val="bg1"/>
                </a:solidFill>
              </a:rPr>
              <a:t>In 1945, Baker went to Yale, and established a drama department.</a:t>
            </a:r>
          </a:p>
          <a:p>
            <a:r>
              <a:rPr lang="en-US" sz="1600" dirty="0">
                <a:solidFill>
                  <a:schemeClr val="bg1"/>
                </a:solidFill>
              </a:rPr>
              <a:t>Meanwhile, Thomas Wood Stevens was teaching drama at Carnegie by 1914; by 1918, Frederick Koch was working with the Carolina Playmakers.</a:t>
            </a:r>
          </a:p>
          <a:p>
            <a:r>
              <a:rPr lang="en-US" sz="1600" dirty="0">
                <a:solidFill>
                  <a:schemeClr val="bg1"/>
                </a:solidFill>
              </a:rPr>
              <a:t>By 1940, Drama education in colleges became accepted.</a:t>
            </a:r>
          </a:p>
          <a:p>
            <a:r>
              <a:rPr lang="en-US" sz="1600" dirty="0">
                <a:solidFill>
                  <a:schemeClr val="bg1"/>
                </a:solidFill>
              </a:rPr>
              <a:t>The  "New Stagecraft" (European techniques) was really made respectable by  1940.  </a:t>
            </a:r>
          </a:p>
          <a:p>
            <a:r>
              <a:rPr lang="en-US" sz="1600" dirty="0">
                <a:solidFill>
                  <a:schemeClr val="bg1"/>
                </a:solidFill>
              </a:rPr>
              <a:t>American playwriting was encouraged by such organizations as the Provincetown Players and Theatre Guild.</a:t>
            </a:r>
          </a:p>
          <a:p>
            <a:r>
              <a:rPr lang="en-US" sz="1600" dirty="0">
                <a:solidFill>
                  <a:schemeClr val="bg1"/>
                </a:solidFill>
              </a:rPr>
              <a:t>The Provincetown Players began first in Cape Cod then went to New York in 1916.  By 1925, it had presented 93 plays by 47 authors -- all of the American Playwrights.  By 1923, it broke into two branches -- one doing American plays, and one doing foreign and period  plays.</a:t>
            </a:r>
          </a:p>
          <a:p>
            <a:r>
              <a:rPr lang="en-US" sz="1600" dirty="0">
                <a:solidFill>
                  <a:schemeClr val="bg1"/>
                </a:solidFill>
              </a:rPr>
              <a:t>The Washington's Square Players, disbanded in 1918 and in 1919 formed the Theatre Guild, which was a fully professional theatre.  If vowed to present plays that were not commercially.  It uses subscription system and soon became the most respected little theatre in America by 1928 the theatre Guild had reached six other American cities.  It was governed by the Board of Directors; and began with a nucleus of actors</a:t>
            </a:r>
          </a:p>
          <a:p>
            <a:r>
              <a:rPr lang="en-US" sz="1600" dirty="0">
                <a:solidFill>
                  <a:schemeClr val="bg1"/>
                </a:solidFill>
              </a:rPr>
              <a:t>There became an eclectic approach to stage.  </a:t>
            </a:r>
          </a:p>
        </p:txBody>
      </p:sp>
    </p:spTree>
    <p:extLst>
      <p:ext uri="{BB962C8B-B14F-4D97-AF65-F5344CB8AC3E}">
        <p14:creationId xmlns:p14="http://schemas.microsoft.com/office/powerpoint/2010/main" val="41716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2">
                    <a:lumMod val="40000"/>
                    <a:lumOff val="60000"/>
                  </a:schemeClr>
                </a:solidFill>
                <a:effectLst>
                  <a:glow rad="228600">
                    <a:schemeClr val="accent2">
                      <a:satMod val="175000"/>
                      <a:alpha val="40000"/>
                    </a:schemeClr>
                  </a:glow>
                </a:effectLst>
                <a:latin typeface="Franklin Gothic Medium Cond" panose="020B0606030402020204" pitchFamily="34" charset="0"/>
              </a:rPr>
              <a:t>Modern American Theatre</a:t>
            </a:r>
          </a:p>
        </p:txBody>
      </p:sp>
      <p:sp>
        <p:nvSpPr>
          <p:cNvPr id="3" name="Content Placeholder 2"/>
          <p:cNvSpPr>
            <a:spLocks noGrp="1"/>
          </p:cNvSpPr>
          <p:nvPr>
            <p:ph idx="1"/>
          </p:nvPr>
        </p:nvSpPr>
        <p:spPr/>
        <p:txBody>
          <a:bodyPr>
            <a:noAutofit/>
          </a:bodyPr>
          <a:lstStyle/>
          <a:p>
            <a:r>
              <a:rPr lang="en-US" sz="1600" dirty="0">
                <a:solidFill>
                  <a:schemeClr val="bg1"/>
                </a:solidFill>
              </a:rPr>
              <a:t>Lee Simonson (1888-1967) was the principal designer, who used a "modified realism," which drew on European ideas.</a:t>
            </a:r>
          </a:p>
          <a:p>
            <a:r>
              <a:rPr lang="en-US" sz="1600" dirty="0">
                <a:solidFill>
                  <a:schemeClr val="bg1"/>
                </a:solidFill>
              </a:rPr>
              <a:t>In 1918, Arthur Hopkins (1878-1950) became a producer.  He was adventurous and experimental, working with Robert Edmund Jones, for instance in 1921, the theatre performed  </a:t>
            </a:r>
            <a:r>
              <a:rPr lang="en-US" sz="1600" i="1" dirty="0">
                <a:solidFill>
                  <a:schemeClr val="bg1"/>
                </a:solidFill>
              </a:rPr>
              <a:t>Macbeth</a:t>
            </a:r>
            <a:r>
              <a:rPr lang="en-US" sz="1600" dirty="0">
                <a:solidFill>
                  <a:schemeClr val="bg1"/>
                </a:solidFill>
              </a:rPr>
              <a:t>, which used expressionist tilted arches. This production demonstrated the commercial viability of "New Stagecraft."  By 1930 this was the primary approach. It was primarily a visual approach -- a "simplified realism."</a:t>
            </a:r>
          </a:p>
          <a:p>
            <a:r>
              <a:rPr lang="en-US" sz="1600" dirty="0">
                <a:solidFill>
                  <a:schemeClr val="bg1"/>
                </a:solidFill>
              </a:rPr>
              <a:t>Many other directors and designers were involved in this "movement," who, while different,  all had in common a respect for simplicity to capture the spirit of the text.</a:t>
            </a:r>
          </a:p>
          <a:p>
            <a:r>
              <a:rPr lang="en-US" sz="1600" dirty="0">
                <a:solidFill>
                  <a:schemeClr val="bg1"/>
                </a:solidFill>
              </a:rPr>
              <a:t>In the 1930s, developments continued.  </a:t>
            </a:r>
          </a:p>
          <a:p>
            <a:r>
              <a:rPr lang="en-US" sz="1600" dirty="0">
                <a:solidFill>
                  <a:schemeClr val="bg1"/>
                </a:solidFill>
              </a:rPr>
              <a:t>The Group Theatre, formed in 1931, was outwardly anti-commercial.  It wanted to do plays that had social relevance, and it popularized the "method" style of acting based on the Stanislavsky system.  Its predominant visual style was selective (or simplified) realism.  Perhaps the most famous playwright to come from the Group Theatre was Clifford Odets (1906-63), whose </a:t>
            </a:r>
            <a:r>
              <a:rPr lang="en-US" sz="1600" i="1" dirty="0">
                <a:solidFill>
                  <a:schemeClr val="bg1"/>
                </a:solidFill>
              </a:rPr>
              <a:t>Waiting For Lefty </a:t>
            </a:r>
            <a:r>
              <a:rPr lang="en-US" sz="1600" dirty="0">
                <a:solidFill>
                  <a:schemeClr val="bg1"/>
                </a:solidFill>
              </a:rPr>
              <a:t>(1935) was the best example of 1930s "agitprop" theatre.</a:t>
            </a:r>
          </a:p>
          <a:p>
            <a:r>
              <a:rPr lang="en-US" sz="1600" dirty="0">
                <a:solidFill>
                  <a:schemeClr val="bg1"/>
                </a:solidFill>
              </a:rPr>
              <a:t>Much (but certainly not all) of the theatre of the 1930s focused on political/social concerns. </a:t>
            </a:r>
          </a:p>
        </p:txBody>
      </p:sp>
    </p:spTree>
    <p:extLst>
      <p:ext uri="{BB962C8B-B14F-4D97-AF65-F5344CB8AC3E}">
        <p14:creationId xmlns:p14="http://schemas.microsoft.com/office/powerpoint/2010/main" val="2592325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371600"/>
            <a:ext cx="8229600" cy="4525963"/>
          </a:xfrm>
        </p:spPr>
        <p:txBody>
          <a:bodyPr>
            <a:noAutofit/>
          </a:bodyPr>
          <a:lstStyle/>
          <a:p>
            <a:r>
              <a:rPr lang="en-US" sz="1400" dirty="0">
                <a:solidFill>
                  <a:schemeClr val="bg1"/>
                </a:solidFill>
              </a:rPr>
              <a:t>It took many years for the American musical theatre to acquire its own identity. </a:t>
            </a:r>
          </a:p>
          <a:p>
            <a:r>
              <a:rPr lang="en-US" sz="1400" dirty="0">
                <a:solidFill>
                  <a:schemeClr val="bg1"/>
                </a:solidFill>
              </a:rPr>
              <a:t>The first musical production in the Colonies was </a:t>
            </a:r>
            <a:r>
              <a:rPr lang="en-US" sz="1400" i="1" dirty="0">
                <a:solidFill>
                  <a:schemeClr val="bg1"/>
                </a:solidFill>
              </a:rPr>
              <a:t>Flora</a:t>
            </a:r>
            <a:r>
              <a:rPr lang="en-US" sz="1400" dirty="0">
                <a:solidFill>
                  <a:schemeClr val="bg1"/>
                </a:solidFill>
              </a:rPr>
              <a:t>, a performance that took place in a court room in Charleston, South Carolina, on February 8, 1735. </a:t>
            </a:r>
          </a:p>
          <a:p>
            <a:r>
              <a:rPr lang="en-US" sz="1400" i="1" dirty="0">
                <a:solidFill>
                  <a:schemeClr val="bg1"/>
                </a:solidFill>
              </a:rPr>
              <a:t>Flora</a:t>
            </a:r>
            <a:r>
              <a:rPr lang="en-US" sz="1400" dirty="0">
                <a:solidFill>
                  <a:schemeClr val="bg1"/>
                </a:solidFill>
              </a:rPr>
              <a:t> was a ballad opera imported from England. </a:t>
            </a:r>
          </a:p>
          <a:p>
            <a:r>
              <a:rPr lang="en-US" sz="1400" dirty="0">
                <a:solidFill>
                  <a:schemeClr val="bg1"/>
                </a:solidFill>
              </a:rPr>
              <a:t>The English ballad opera remained popular in the Colonies for several decades. </a:t>
            </a:r>
          </a:p>
          <a:p>
            <a:r>
              <a:rPr lang="en-US" sz="1400" dirty="0">
                <a:solidFill>
                  <a:schemeClr val="bg1"/>
                </a:solidFill>
              </a:rPr>
              <a:t>After the Colonies had become a nation, a new kind of stage production began to attract interest: the burlesque. </a:t>
            </a:r>
          </a:p>
          <a:p>
            <a:r>
              <a:rPr lang="en-US" sz="1400" dirty="0">
                <a:solidFill>
                  <a:schemeClr val="bg1"/>
                </a:solidFill>
              </a:rPr>
              <a:t>At that time, burlesque consisted of mockeries on or parodies of famous plays, performers or dancers--in song, dance, pantomime and dialogue. </a:t>
            </a:r>
          </a:p>
          <a:p>
            <a:r>
              <a:rPr lang="en-US" sz="1400" dirty="0">
                <a:solidFill>
                  <a:schemeClr val="bg1"/>
                </a:solidFill>
              </a:rPr>
              <a:t>Burlesques were also for the most part foreign importations; and so were the extravaganzas and spectacles that crowded the New York stage just before and immediately after the Civil War. </a:t>
            </a:r>
          </a:p>
          <a:p>
            <a:r>
              <a:rPr lang="en-US" sz="1400" dirty="0">
                <a:solidFill>
                  <a:schemeClr val="bg1"/>
                </a:solidFill>
              </a:rPr>
              <a:t>The sensational extravaganza, </a:t>
            </a:r>
            <a:r>
              <a:rPr lang="en-US" sz="1400" i="1" dirty="0">
                <a:solidFill>
                  <a:schemeClr val="bg1"/>
                </a:solidFill>
              </a:rPr>
              <a:t>The Black Crook</a:t>
            </a:r>
            <a:r>
              <a:rPr lang="en-US" sz="1400" dirty="0">
                <a:solidFill>
                  <a:schemeClr val="bg1"/>
                </a:solidFill>
              </a:rPr>
              <a:t>, produced in New York on September 12, 1866--and the most successful theatrical production put on in America up to that time--was, it is true, written by Americans. It is also true that </a:t>
            </a:r>
            <a:r>
              <a:rPr lang="en-US" sz="1400" i="1" dirty="0">
                <a:solidFill>
                  <a:schemeClr val="bg1"/>
                </a:solidFill>
              </a:rPr>
              <a:t>The Black Crook </a:t>
            </a:r>
            <a:r>
              <a:rPr lang="en-US" sz="1400" dirty="0">
                <a:solidFill>
                  <a:schemeClr val="bg1"/>
                </a:solidFill>
              </a:rPr>
              <a:t>introduced some of the ritual subsequently identifying American musical comedy: </a:t>
            </a:r>
          </a:p>
          <a:p>
            <a:pPr lvl="1"/>
            <a:r>
              <a:rPr lang="en-US" sz="1100" dirty="0">
                <a:solidFill>
                  <a:schemeClr val="bg1"/>
                </a:solidFill>
              </a:rPr>
              <a:t>Chorus girls</a:t>
            </a:r>
          </a:p>
          <a:p>
            <a:pPr lvl="1"/>
            <a:r>
              <a:rPr lang="en-US" sz="1100" dirty="0">
                <a:solidFill>
                  <a:schemeClr val="bg1"/>
                </a:solidFill>
              </a:rPr>
              <a:t>Ornate production numbers</a:t>
            </a:r>
          </a:p>
          <a:p>
            <a:pPr lvl="1"/>
            <a:r>
              <a:rPr lang="en-US" sz="1100" dirty="0">
                <a:solidFill>
                  <a:schemeClr val="bg1"/>
                </a:solidFill>
              </a:rPr>
              <a:t>Elaborate costuming</a:t>
            </a:r>
          </a:p>
          <a:p>
            <a:pPr lvl="1"/>
            <a:r>
              <a:rPr lang="en-US" sz="1100" dirty="0">
                <a:solidFill>
                  <a:schemeClr val="bg1"/>
                </a:solidFill>
              </a:rPr>
              <a:t>Songs provocative with sexual innuendos</a:t>
            </a:r>
          </a:p>
          <a:p>
            <a:pPr lvl="1"/>
            <a:r>
              <a:rPr lang="en-US" sz="1100" dirty="0">
                <a:solidFill>
                  <a:schemeClr val="bg1"/>
                </a:solidFill>
              </a:rPr>
              <a:t>Large dance numbers and so forth </a:t>
            </a:r>
          </a:p>
          <a:p>
            <a:r>
              <a:rPr lang="en-US" sz="1400" dirty="0">
                <a:solidFill>
                  <a:schemeClr val="bg1"/>
                </a:solidFill>
              </a:rPr>
              <a:t>Nevertheless, </a:t>
            </a:r>
            <a:r>
              <a:rPr lang="en-US" sz="1400" i="1" dirty="0">
                <a:solidFill>
                  <a:schemeClr val="bg1"/>
                </a:solidFill>
              </a:rPr>
              <a:t>The Black Crook </a:t>
            </a:r>
            <a:r>
              <a:rPr lang="en-US" sz="1400" dirty="0">
                <a:solidFill>
                  <a:schemeClr val="bg1"/>
                </a:solidFill>
              </a:rPr>
              <a:t>came from a foreign matrix. It was a frank imitation of the European extravaganzas which had been visiting the United States for a number of years.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800600"/>
            <a:ext cx="4572000" cy="1066800"/>
          </a:xfrm>
          <a:prstGeom prst="rect">
            <a:avLst/>
          </a:prstGeom>
        </p:spPr>
      </p:pic>
    </p:spTree>
    <p:extLst>
      <p:ext uri="{BB962C8B-B14F-4D97-AF65-F5344CB8AC3E}">
        <p14:creationId xmlns:p14="http://schemas.microsoft.com/office/powerpoint/2010/main" val="234815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600" b="1" dirty="0">
                <a:ln/>
                <a:solidFill>
                  <a:schemeClr val="accent3"/>
                </a:solidFill>
                <a:effectLst>
                  <a:glow rad="139700">
                    <a:schemeClr val="accent3">
                      <a:satMod val="175000"/>
                      <a:alpha val="40000"/>
                    </a:schemeClr>
                  </a:glow>
                </a:effectLst>
                <a:latin typeface="Mistral" panose="03090702030407020403" pitchFamily="66" charset="0"/>
              </a:rPr>
              <a:t>Who was August Comte?</a:t>
            </a:r>
          </a:p>
        </p:txBody>
      </p:sp>
      <p:sp>
        <p:nvSpPr>
          <p:cNvPr id="3" name="Content Placeholder 2"/>
          <p:cNvSpPr>
            <a:spLocks noGrp="1"/>
          </p:cNvSpPr>
          <p:nvPr>
            <p:ph sz="half" idx="1"/>
          </p:nvPr>
        </p:nvSpPr>
        <p:spPr>
          <a:xfrm>
            <a:off x="457200" y="1600200"/>
            <a:ext cx="6019800" cy="4525963"/>
          </a:xfrm>
        </p:spPr>
        <p:txBody>
          <a:bodyPr>
            <a:noAutofit/>
          </a:bodyPr>
          <a:lstStyle/>
          <a:p>
            <a:pPr marL="0" indent="0">
              <a:buNone/>
            </a:pPr>
            <a:r>
              <a:rPr lang="en-US" sz="1600" dirty="0">
                <a:solidFill>
                  <a:schemeClr val="bg1"/>
                </a:solidFill>
              </a:rPr>
              <a:t>According to the Stanford Encyclopedia of Philosophy:</a:t>
            </a:r>
          </a:p>
          <a:p>
            <a:r>
              <a:rPr lang="en-US" sz="1600" dirty="0">
                <a:solidFill>
                  <a:schemeClr val="bg1"/>
                </a:solidFill>
              </a:rPr>
              <a:t>Comte was born on January 20, 1798 (according to the Revolutionary calendar then in use in France). Having displayed his brilliance in school, he was ranked fourth on the admissions list of the </a:t>
            </a:r>
            <a:r>
              <a:rPr lang="en-US" sz="1600" dirty="0" err="1">
                <a:solidFill>
                  <a:schemeClr val="bg1"/>
                </a:solidFill>
              </a:rPr>
              <a:t>École</a:t>
            </a:r>
            <a:r>
              <a:rPr lang="en-US" sz="1600" dirty="0">
                <a:solidFill>
                  <a:schemeClr val="bg1"/>
                </a:solidFill>
              </a:rPr>
              <a:t> </a:t>
            </a:r>
            <a:r>
              <a:rPr lang="en-US" sz="1600" dirty="0" err="1">
                <a:solidFill>
                  <a:schemeClr val="bg1"/>
                </a:solidFill>
              </a:rPr>
              <a:t>Polytechnique</a:t>
            </a:r>
            <a:r>
              <a:rPr lang="en-US" sz="1600" dirty="0">
                <a:solidFill>
                  <a:schemeClr val="bg1"/>
                </a:solidFill>
              </a:rPr>
              <a:t> in Paris in 1814.</a:t>
            </a:r>
          </a:p>
          <a:p>
            <a:r>
              <a:rPr lang="en-US" sz="1600" dirty="0" err="1">
                <a:solidFill>
                  <a:schemeClr val="bg1"/>
                </a:solidFill>
              </a:rPr>
              <a:t>Auguste</a:t>
            </a:r>
            <a:r>
              <a:rPr lang="en-US" sz="1600" dirty="0">
                <a:solidFill>
                  <a:schemeClr val="bg1"/>
                </a:solidFill>
              </a:rPr>
              <a:t> Comte (1798–1857) is the founder of positivism, a philosophical and political movement which enjoyed a very wide diffusion in the second half of the nineteenth century. It sank into an almost complete oblivion during the twentieth, when it was eclipsed by </a:t>
            </a:r>
            <a:r>
              <a:rPr lang="en-US" sz="1600" dirty="0" err="1">
                <a:solidFill>
                  <a:schemeClr val="bg1"/>
                </a:solidFill>
              </a:rPr>
              <a:t>neopositivism</a:t>
            </a:r>
            <a:r>
              <a:rPr lang="en-US" sz="1600" dirty="0">
                <a:solidFill>
                  <a:schemeClr val="bg1"/>
                </a:solidFill>
              </a:rPr>
              <a:t>. </a:t>
            </a:r>
          </a:p>
          <a:p>
            <a:r>
              <a:rPr lang="en-US" sz="1600" dirty="0">
                <a:solidFill>
                  <a:schemeClr val="bg1"/>
                </a:solidFill>
              </a:rPr>
              <a:t>However, Comte's decision to develop successively a philosophy of mathematics, a philosophy of physics, a philosophy of chemistry and a philosophy of biology, makes him the first philosopher of science in the modern sense, and his constant attention to the social dimension of science resonates in many respects with current points of view. </a:t>
            </a:r>
          </a:p>
          <a:p>
            <a:r>
              <a:rPr lang="en-US" sz="1600" dirty="0">
                <a:solidFill>
                  <a:schemeClr val="bg1"/>
                </a:solidFill>
              </a:rPr>
              <a:t>His political philosophy, on the other hand, is even less known, because it differs substantially from the classical political philosophy we have inherited.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524000"/>
            <a:ext cx="20574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51095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295400"/>
            <a:ext cx="8229600" cy="4525963"/>
          </a:xfrm>
        </p:spPr>
        <p:txBody>
          <a:bodyPr>
            <a:noAutofit/>
          </a:bodyPr>
          <a:lstStyle/>
          <a:p>
            <a:r>
              <a:rPr lang="en-US" sz="1800" dirty="0">
                <a:solidFill>
                  <a:schemeClr val="bg1"/>
                </a:solidFill>
              </a:rPr>
              <a:t>After the middle 1860s, and for the rest of that century, the American stage was literally flooded with foreign operettas. </a:t>
            </a:r>
          </a:p>
          <a:p>
            <a:r>
              <a:rPr lang="en-US" sz="1800" dirty="0">
                <a:solidFill>
                  <a:schemeClr val="bg1"/>
                </a:solidFill>
              </a:rPr>
              <a:t>American composers and librettos were, for a long time, driven by the success of these productions to unashamed imitation. </a:t>
            </a:r>
          </a:p>
          <a:p>
            <a:r>
              <a:rPr lang="en-US" sz="1800" dirty="0">
                <a:solidFill>
                  <a:schemeClr val="bg1"/>
                </a:solidFill>
              </a:rPr>
              <a:t>The first successful American-written operetta--Willard Spencer's </a:t>
            </a:r>
            <a:r>
              <a:rPr lang="en-US" sz="1800" i="1" dirty="0">
                <a:solidFill>
                  <a:schemeClr val="bg1"/>
                </a:solidFill>
              </a:rPr>
              <a:t>The Little Tycoon </a:t>
            </a:r>
            <a:r>
              <a:rPr lang="en-US" sz="1800" dirty="0">
                <a:solidFill>
                  <a:schemeClr val="bg1"/>
                </a:solidFill>
              </a:rPr>
              <a:t>in 1886.</a:t>
            </a:r>
          </a:p>
          <a:p>
            <a:r>
              <a:rPr lang="en-US" sz="1800" dirty="0">
                <a:solidFill>
                  <a:schemeClr val="bg1"/>
                </a:solidFill>
              </a:rPr>
              <a:t>The minstrel show, first crystallized in 1843, represented such an attempt through the exploitation of the humor, dance and song of the American Negro. But the minstrel show had no plot, characterizations or settings. </a:t>
            </a:r>
          </a:p>
          <a:p>
            <a:r>
              <a:rPr lang="en-US" sz="1800" dirty="0">
                <a:solidFill>
                  <a:schemeClr val="bg1"/>
                </a:solidFill>
              </a:rPr>
              <a:t>The first American musical to do so, and at the same time concentrate on American experiences, was </a:t>
            </a:r>
            <a:r>
              <a:rPr lang="en-US" sz="1800" i="1" dirty="0">
                <a:solidFill>
                  <a:schemeClr val="bg1"/>
                </a:solidFill>
              </a:rPr>
              <a:t>The Brook </a:t>
            </a:r>
            <a:r>
              <a:rPr lang="en-US" sz="1800" dirty="0">
                <a:solidFill>
                  <a:schemeClr val="bg1"/>
                </a:solidFill>
              </a:rPr>
              <a:t>in 1879, book and lyrics by Nate </a:t>
            </a:r>
            <a:r>
              <a:rPr lang="en-US" sz="1800" dirty="0" err="1">
                <a:solidFill>
                  <a:schemeClr val="bg1"/>
                </a:solidFill>
              </a:rPr>
              <a:t>Salesbury</a:t>
            </a:r>
            <a:r>
              <a:rPr lang="en-US" sz="1800" dirty="0">
                <a:solidFill>
                  <a:schemeClr val="bg1"/>
                </a:solidFill>
              </a:rPr>
              <a:t>. The plot was slight, built around mishaps attending a number of Americans during a picnic; the humor was obvious; the songs were just adaptations of familiar tunes. But, all the same, </a:t>
            </a:r>
            <a:r>
              <a:rPr lang="en-US" sz="1800" i="1" dirty="0">
                <a:solidFill>
                  <a:schemeClr val="bg1"/>
                </a:solidFill>
              </a:rPr>
              <a:t>The Brook </a:t>
            </a:r>
            <a:r>
              <a:rPr lang="en-US" sz="1800" dirty="0">
                <a:solidFill>
                  <a:schemeClr val="bg1"/>
                </a:solidFill>
              </a:rPr>
              <a:t>was a pioneer effort to achieve some measure of unity among plot, dialogue and characters within an essentially American play.</a:t>
            </a:r>
          </a:p>
        </p:txBody>
      </p:sp>
    </p:spTree>
    <p:extLst>
      <p:ext uri="{BB962C8B-B14F-4D97-AF65-F5344CB8AC3E}">
        <p14:creationId xmlns:p14="http://schemas.microsoft.com/office/powerpoint/2010/main" val="2758226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295400"/>
            <a:ext cx="8229600" cy="4525963"/>
          </a:xfrm>
        </p:spPr>
        <p:txBody>
          <a:bodyPr>
            <a:noAutofit/>
          </a:bodyPr>
          <a:lstStyle/>
          <a:p>
            <a:r>
              <a:rPr lang="en-US" sz="1800" dirty="0">
                <a:solidFill>
                  <a:schemeClr val="bg1"/>
                </a:solidFill>
              </a:rPr>
              <a:t>The American musical comedy, however, did not emerge with its familiar display until after the turn of the twentieth century. </a:t>
            </a:r>
          </a:p>
          <a:p>
            <a:r>
              <a:rPr lang="en-US" sz="1800" dirty="0">
                <a:solidFill>
                  <a:schemeClr val="bg1"/>
                </a:solidFill>
              </a:rPr>
              <a:t>Its parent was George M. Cohan--librettist, lyricist, composer. </a:t>
            </a:r>
          </a:p>
          <a:p>
            <a:r>
              <a:rPr lang="en-US" sz="1800" dirty="0">
                <a:solidFill>
                  <a:schemeClr val="bg1"/>
                </a:solidFill>
              </a:rPr>
              <a:t>Ingenuous though were Cohan's methods and techniques, naïve though much of his material was, he was nevertheless a powerful influence in creating an indigenous musical production. </a:t>
            </a:r>
          </a:p>
          <a:p>
            <a:r>
              <a:rPr lang="en-US" sz="1800" dirty="0">
                <a:solidFill>
                  <a:schemeClr val="bg1"/>
                </a:solidFill>
              </a:rPr>
              <a:t>Not only were the settings and characters of Cohan's musicals thoroughly American, but his dialogue, lyrics and melody were colloquial and native. The spirit of brashness, cocksureness, energy and chauvinism that pervaded the Cohan musicals were unmistakably American. </a:t>
            </a:r>
          </a:p>
          <a:p>
            <a:r>
              <a:rPr lang="en-US" sz="1800" dirty="0">
                <a:solidFill>
                  <a:schemeClr val="bg1"/>
                </a:solidFill>
              </a:rPr>
              <a:t>Cohan also established some of the procedures henceforth governing musical-comedy writing. </a:t>
            </a:r>
          </a:p>
          <a:p>
            <a:r>
              <a:rPr lang="en-US" sz="1800" dirty="0">
                <a:solidFill>
                  <a:schemeClr val="bg1"/>
                </a:solidFill>
              </a:rPr>
              <a:t>Any plot, however far-fetched and improbable, was serviceable just so long as it could be the frame for songs, dances, routines and humorous episodes. Not the play was the thing, but the elements within the play. And for many years American musical comedy was governed by this principle.</a:t>
            </a:r>
          </a:p>
        </p:txBody>
      </p:sp>
    </p:spTree>
    <p:extLst>
      <p:ext uri="{BB962C8B-B14F-4D97-AF65-F5344CB8AC3E}">
        <p14:creationId xmlns:p14="http://schemas.microsoft.com/office/powerpoint/2010/main" val="1523331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solidFill>
                  <a:schemeClr val="accent5">
                    <a:lumMod val="60000"/>
                    <a:lumOff val="40000"/>
                  </a:schemeClr>
                </a:solidFill>
                <a:effectLst>
                  <a:reflection blurRad="6350" stA="60000" endA="900" endPos="60000" dist="60007" dir="5400000" sy="-100000" algn="bl" rotWithShape="0"/>
                </a:effectLst>
                <a:latin typeface="Informal Roman" panose="030604020304060B0204" pitchFamily="66" charset="0"/>
              </a:rPr>
              <a:t>Who was George M. Cohan?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2057400" cy="4724400"/>
          </a:xfrm>
          <a:prstGeom prst="rect">
            <a:avLst/>
          </a:prstGeom>
          <a:ln>
            <a:noFill/>
          </a:ln>
          <a:effectLst>
            <a:softEdge rad="112500"/>
          </a:effectLst>
        </p:spPr>
      </p:pic>
      <p:sp>
        <p:nvSpPr>
          <p:cNvPr id="4" name="Content Placeholder 3"/>
          <p:cNvSpPr>
            <a:spLocks noGrp="1"/>
          </p:cNvSpPr>
          <p:nvPr>
            <p:ph sz="half" idx="2"/>
          </p:nvPr>
        </p:nvSpPr>
        <p:spPr>
          <a:xfrm>
            <a:off x="2667000" y="1600200"/>
            <a:ext cx="6019800" cy="4525963"/>
          </a:xfrm>
        </p:spPr>
        <p:txBody>
          <a:bodyPr>
            <a:normAutofit fontScale="55000" lnSpcReduction="20000"/>
          </a:bodyPr>
          <a:lstStyle/>
          <a:p>
            <a:r>
              <a:rPr lang="en-US" dirty="0">
                <a:solidFill>
                  <a:schemeClr val="bg1"/>
                </a:solidFill>
              </a:rPr>
              <a:t>George Michael Cohan (July 3, 1878 – November 5, 1942)</a:t>
            </a:r>
          </a:p>
          <a:p>
            <a:r>
              <a:rPr lang="en-US" dirty="0">
                <a:solidFill>
                  <a:schemeClr val="bg1"/>
                </a:solidFill>
              </a:rPr>
              <a:t>He was known professionally as George M. Cohan</a:t>
            </a:r>
          </a:p>
          <a:p>
            <a:r>
              <a:rPr lang="en-US" dirty="0">
                <a:solidFill>
                  <a:schemeClr val="bg1"/>
                </a:solidFill>
              </a:rPr>
              <a:t>He was an American entertainer, playwright, composer, lyricist, actor, singer, dancer and producer.</a:t>
            </a:r>
          </a:p>
          <a:p>
            <a:r>
              <a:rPr lang="en-US" dirty="0">
                <a:solidFill>
                  <a:schemeClr val="bg1"/>
                </a:solidFill>
              </a:rPr>
              <a:t>Cohan began his career as a child, performing with his parents and sister in a vaudeville act known as "The Four </a:t>
            </a:r>
            <a:r>
              <a:rPr lang="en-US" dirty="0" err="1">
                <a:solidFill>
                  <a:schemeClr val="bg1"/>
                </a:solidFill>
              </a:rPr>
              <a:t>Cohans</a:t>
            </a:r>
            <a:r>
              <a:rPr lang="en-US" dirty="0">
                <a:solidFill>
                  <a:schemeClr val="bg1"/>
                </a:solidFill>
              </a:rPr>
              <a:t>." </a:t>
            </a:r>
          </a:p>
          <a:p>
            <a:r>
              <a:rPr lang="en-US" dirty="0">
                <a:solidFill>
                  <a:schemeClr val="bg1"/>
                </a:solidFill>
              </a:rPr>
              <a:t>Beginning with </a:t>
            </a:r>
            <a:r>
              <a:rPr lang="en-US" i="1" dirty="0">
                <a:solidFill>
                  <a:schemeClr val="bg1"/>
                </a:solidFill>
              </a:rPr>
              <a:t>Little Johnny Jones </a:t>
            </a:r>
            <a:r>
              <a:rPr lang="en-US" dirty="0">
                <a:solidFill>
                  <a:schemeClr val="bg1"/>
                </a:solidFill>
              </a:rPr>
              <a:t>in 1904, he wrote, composed, produced, and appeared in more than three dozen Broadway musicals. </a:t>
            </a:r>
          </a:p>
          <a:p>
            <a:r>
              <a:rPr lang="en-US" dirty="0">
                <a:solidFill>
                  <a:schemeClr val="bg1"/>
                </a:solidFill>
              </a:rPr>
              <a:t>Cohan published more than 300 songs during his lifetime, including the standards "Over There", "Give My Regards to Broadway", "The Yankee Doodle Boy" and "You're a Grand Old Flag".</a:t>
            </a:r>
          </a:p>
          <a:p>
            <a:r>
              <a:rPr lang="en-US" dirty="0">
                <a:solidFill>
                  <a:schemeClr val="bg1"/>
                </a:solidFill>
              </a:rPr>
              <a:t>As a composer, he was one of the early members of the American Society of Composers, Authors, and Publishers (ASCAP). </a:t>
            </a:r>
          </a:p>
          <a:p>
            <a:r>
              <a:rPr lang="en-US" dirty="0">
                <a:solidFill>
                  <a:schemeClr val="bg1"/>
                </a:solidFill>
              </a:rPr>
              <a:t>He displayed remarkable theatrical longevity, appearing in films until the 1930s, and continuing to perform as a headline artist until 1940.</a:t>
            </a:r>
          </a:p>
          <a:p>
            <a:r>
              <a:rPr lang="en-US" dirty="0">
                <a:solidFill>
                  <a:schemeClr val="bg1"/>
                </a:solidFill>
              </a:rPr>
              <a:t>Known in the decade before World War I as "the man who owned Broadway", he is considered the father of American musical comedy.</a:t>
            </a:r>
          </a:p>
          <a:p>
            <a:r>
              <a:rPr lang="en-US" dirty="0">
                <a:solidFill>
                  <a:schemeClr val="bg1"/>
                </a:solidFill>
              </a:rPr>
              <a:t>His life and music were depicted in the Academy Award-winning film </a:t>
            </a:r>
            <a:r>
              <a:rPr lang="en-US" i="1" dirty="0">
                <a:solidFill>
                  <a:schemeClr val="bg1"/>
                </a:solidFill>
              </a:rPr>
              <a:t>Yankee Doodle Dandy </a:t>
            </a:r>
            <a:r>
              <a:rPr lang="en-US" dirty="0">
                <a:solidFill>
                  <a:schemeClr val="bg1"/>
                </a:solidFill>
              </a:rPr>
              <a:t>(1942) and the 1968 musical </a:t>
            </a:r>
            <a:r>
              <a:rPr lang="en-US" i="1" dirty="0">
                <a:solidFill>
                  <a:schemeClr val="bg1"/>
                </a:solidFill>
              </a:rPr>
              <a:t>George M!</a:t>
            </a:r>
            <a:r>
              <a:rPr lang="en-US" dirty="0">
                <a:solidFill>
                  <a:schemeClr val="bg1"/>
                </a:solidFill>
              </a:rPr>
              <a:t>. </a:t>
            </a:r>
          </a:p>
          <a:p>
            <a:r>
              <a:rPr lang="en-US" dirty="0">
                <a:solidFill>
                  <a:schemeClr val="bg1"/>
                </a:solidFill>
              </a:rPr>
              <a:t>A statue of Cohan in Times Square in New York City commemorates his contributions to American musical theatre.</a:t>
            </a:r>
          </a:p>
          <a:p>
            <a:endParaRPr lang="en-US" dirty="0">
              <a:solidFill>
                <a:schemeClr val="bg1"/>
              </a:solidFill>
            </a:endParaRPr>
          </a:p>
        </p:txBody>
      </p:sp>
    </p:spTree>
    <p:extLst>
      <p:ext uri="{BB962C8B-B14F-4D97-AF65-F5344CB8AC3E}">
        <p14:creationId xmlns:p14="http://schemas.microsoft.com/office/powerpoint/2010/main" val="1287571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4">
                    <a:lumMod val="60000"/>
                    <a:lumOff val="40000"/>
                  </a:schemeClr>
                </a:soli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371600"/>
            <a:ext cx="8229600" cy="4525963"/>
          </a:xfrm>
        </p:spPr>
        <p:txBody>
          <a:bodyPr>
            <a:noAutofit/>
          </a:bodyPr>
          <a:lstStyle/>
          <a:p>
            <a:r>
              <a:rPr lang="en-US" sz="1600" dirty="0">
                <a:solidFill>
                  <a:schemeClr val="bg1"/>
                </a:solidFill>
              </a:rPr>
              <a:t>In those years a musical comedy rarely came into being because a text was found lending itself for musical treatment. </a:t>
            </a:r>
          </a:p>
          <a:p>
            <a:r>
              <a:rPr lang="en-US" sz="1600" dirty="0">
                <a:solidFill>
                  <a:schemeClr val="bg1"/>
                </a:solidFill>
              </a:rPr>
              <a:t>The more usual practice was for a producer to have a star, or a group of stars, under contract and then concoct some kind of a play which would highlight the special gifts of performer or performers. </a:t>
            </a:r>
          </a:p>
          <a:p>
            <a:r>
              <a:rPr lang="en-US" sz="1600" dirty="0">
                <a:solidFill>
                  <a:schemeClr val="bg1"/>
                </a:solidFill>
              </a:rPr>
              <a:t>The important thing in musical comedy was the kind of business that was assigned to the stars, and it did not matter at all if much of this business was irrelevant to the story. </a:t>
            </a:r>
          </a:p>
          <a:p>
            <a:r>
              <a:rPr lang="en-US" sz="1600" dirty="0">
                <a:solidFill>
                  <a:schemeClr val="bg1"/>
                </a:solidFill>
              </a:rPr>
              <a:t>A pattern was evolved which for a long time was adhered to inflexibly, beginning with the rise of the curtain on a line or two of fetching chorus girls chanting an opening number; mammoth production sequences had to end each of the acts. The girl always captured the boy, and the villain always met his just due. </a:t>
            </a:r>
          </a:p>
          <a:p>
            <a:r>
              <a:rPr lang="en-US" sz="1600" dirty="0">
                <a:solidFill>
                  <a:schemeClr val="bg1"/>
                </a:solidFill>
              </a:rPr>
              <a:t>From time to time efforts were made to break loose from the bonds of rigid formula. </a:t>
            </a:r>
          </a:p>
          <a:p>
            <a:r>
              <a:rPr lang="en-US" sz="1600" dirty="0">
                <a:solidFill>
                  <a:schemeClr val="bg1"/>
                </a:solidFill>
              </a:rPr>
              <a:t>In the 1920s </a:t>
            </a:r>
            <a:r>
              <a:rPr lang="en-US" sz="1600" i="1" dirty="0">
                <a:solidFill>
                  <a:schemeClr val="bg1"/>
                </a:solidFill>
              </a:rPr>
              <a:t>the Princess Theatre Shows –</a:t>
            </a:r>
            <a:r>
              <a:rPr lang="en-US" sz="1600" dirty="0">
                <a:solidFill>
                  <a:schemeClr val="bg1"/>
                </a:solidFill>
              </a:rPr>
              <a:t> texts by Guy Bolton, lyrics by P.G. Wodehouse and music by Jerome Kern – represented for the times a radical departure from the kind of musicals then popular on Broadway. </a:t>
            </a:r>
          </a:p>
          <a:p>
            <a:r>
              <a:rPr lang="en-US" sz="1600" i="1" dirty="0">
                <a:solidFill>
                  <a:schemeClr val="bg1"/>
                </a:solidFill>
              </a:rPr>
              <a:t>The Princess Theatre Shows </a:t>
            </a:r>
            <a:r>
              <a:rPr lang="en-US" sz="1600" dirty="0">
                <a:solidFill>
                  <a:schemeClr val="bg1"/>
                </a:solidFill>
              </a:rPr>
              <a:t>dispensed with a large apparatus to concentrate on intimate and informal entertainment with small casts and no stars. </a:t>
            </a:r>
          </a:p>
        </p:txBody>
      </p:sp>
    </p:spTree>
    <p:extLst>
      <p:ext uri="{BB962C8B-B14F-4D97-AF65-F5344CB8AC3E}">
        <p14:creationId xmlns:p14="http://schemas.microsoft.com/office/powerpoint/2010/main" val="1848366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4">
                    <a:lumMod val="60000"/>
                    <a:lumOff val="40000"/>
                  </a:schemeClr>
                </a:soli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371600"/>
            <a:ext cx="8229600" cy="4525963"/>
          </a:xfrm>
        </p:spPr>
        <p:txBody>
          <a:bodyPr>
            <a:noAutofit/>
          </a:bodyPr>
          <a:lstStyle/>
          <a:p>
            <a:r>
              <a:rPr lang="en-US" sz="1800" dirty="0">
                <a:solidFill>
                  <a:schemeClr val="bg1"/>
                </a:solidFill>
              </a:rPr>
              <a:t>In place of production numbers, humorous skits and chorus-girl lines, these musicals concentrated on sophistication, witty dialogue, amusing incidents that rose naturally from the context of the play, charming music and a distinctly American personality of plot and characters.</a:t>
            </a:r>
          </a:p>
          <a:p>
            <a:r>
              <a:rPr lang="en-US" sz="1800" dirty="0">
                <a:solidFill>
                  <a:schemeClr val="bg1"/>
                </a:solidFill>
              </a:rPr>
              <a:t>The tendency away from routine was followed with even greater courage in the 1920s by Rodgers and Hart, with Herbert Fields as their librettist. </a:t>
            </a:r>
          </a:p>
          <a:p>
            <a:r>
              <a:rPr lang="en-US" sz="1800" dirty="0">
                <a:solidFill>
                  <a:schemeClr val="bg1"/>
                </a:solidFill>
              </a:rPr>
              <a:t>Material long considered taboo in musical comedy was tapped by these inventive and courageous writers: </a:t>
            </a:r>
          </a:p>
          <a:p>
            <a:pPr lvl="1"/>
            <a:r>
              <a:rPr lang="en-US" sz="1400" dirty="0">
                <a:solidFill>
                  <a:schemeClr val="bg1"/>
                </a:solidFill>
              </a:rPr>
              <a:t>Dream psychology</a:t>
            </a:r>
          </a:p>
          <a:p>
            <a:pPr lvl="1"/>
            <a:r>
              <a:rPr lang="en-US" sz="1400" dirty="0">
                <a:solidFill>
                  <a:schemeClr val="bg1"/>
                </a:solidFill>
              </a:rPr>
              <a:t>American history</a:t>
            </a:r>
          </a:p>
          <a:p>
            <a:pPr lvl="1"/>
            <a:r>
              <a:rPr lang="en-US" sz="1400" dirty="0">
                <a:solidFill>
                  <a:schemeClr val="bg1"/>
                </a:solidFill>
              </a:rPr>
              <a:t>American literature</a:t>
            </a:r>
          </a:p>
          <a:p>
            <a:r>
              <a:rPr lang="en-US" sz="1800" dirty="0">
                <a:solidFill>
                  <a:schemeClr val="bg1"/>
                </a:solidFill>
              </a:rPr>
              <a:t>These men had no hesitancy in abandoning long-accepted procedures of musical comedy when their texts demanded this; and there was always a willingness on their part to endow their writing with a breadth and scope not often encountered in the musical theatre of that day. Rodgers and Hart lifted musical comedy out of the nursery and carried it to adult maturity.</a:t>
            </a:r>
          </a:p>
          <a:p>
            <a:endParaRPr lang="en-US" sz="1050" dirty="0">
              <a:solidFill>
                <a:schemeClr val="bg1"/>
              </a:solidFill>
            </a:endParaRPr>
          </a:p>
        </p:txBody>
      </p:sp>
    </p:spTree>
    <p:extLst>
      <p:ext uri="{BB962C8B-B14F-4D97-AF65-F5344CB8AC3E}">
        <p14:creationId xmlns:p14="http://schemas.microsoft.com/office/powerpoint/2010/main" val="180500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6">
                    <a:lumMod val="60000"/>
                    <a:lumOff val="40000"/>
                  </a:schemeClr>
                </a:solidFill>
                <a:effectLst>
                  <a:glow rad="228600">
                    <a:schemeClr val="accent6">
                      <a:satMod val="175000"/>
                      <a:alpha val="40000"/>
                    </a:schemeClr>
                  </a:glow>
                </a:effectLst>
                <a:latin typeface="Gisha" panose="020B0502040204020203" pitchFamily="34" charset="-79"/>
                <a:cs typeface="Gisha" panose="020B0502040204020203" pitchFamily="34" charset="-79"/>
              </a:rPr>
              <a:t>Who was Rodgers and Hart?</a:t>
            </a:r>
          </a:p>
        </p:txBody>
      </p:sp>
      <p:sp>
        <p:nvSpPr>
          <p:cNvPr id="3" name="Content Placeholder 2"/>
          <p:cNvSpPr>
            <a:spLocks noGrp="1"/>
          </p:cNvSpPr>
          <p:nvPr>
            <p:ph sz="half" idx="1"/>
          </p:nvPr>
        </p:nvSpPr>
        <p:spPr>
          <a:xfrm>
            <a:off x="457200" y="1600200"/>
            <a:ext cx="6019800" cy="4525963"/>
          </a:xfrm>
        </p:spPr>
        <p:txBody>
          <a:bodyPr>
            <a:normAutofit fontScale="55000" lnSpcReduction="20000"/>
          </a:bodyPr>
          <a:lstStyle/>
          <a:p>
            <a:r>
              <a:rPr lang="en-US" dirty="0">
                <a:solidFill>
                  <a:schemeClr val="bg1"/>
                </a:solidFill>
              </a:rPr>
              <a:t>Rodgers and Hart were an American songwriting partnership between composer Richard Rodgers (1902–1979) and the lyricist Lorenz Hart (1895–1943). </a:t>
            </a:r>
          </a:p>
          <a:p>
            <a:r>
              <a:rPr lang="en-US" dirty="0">
                <a:solidFill>
                  <a:schemeClr val="bg1"/>
                </a:solidFill>
              </a:rPr>
              <a:t>They worked together on 28 stage musicals and more than 500 songs from 1919 until Hart's death in 1943.</a:t>
            </a:r>
          </a:p>
          <a:p>
            <a:r>
              <a:rPr lang="en-US" dirty="0">
                <a:solidFill>
                  <a:schemeClr val="bg1"/>
                </a:solidFill>
              </a:rPr>
              <a:t>Richard Rodgers and Lorenz Hart were introduced in 1919, when both attended Columbia University, when asked to write an amateur club show. </a:t>
            </a:r>
          </a:p>
          <a:p>
            <a:r>
              <a:rPr lang="en-US" dirty="0">
                <a:solidFill>
                  <a:schemeClr val="bg1"/>
                </a:solidFill>
              </a:rPr>
              <a:t>After writing together for several years, they produced their first successful Broadway musical, </a:t>
            </a:r>
            <a:r>
              <a:rPr lang="en-US" i="1" dirty="0">
                <a:solidFill>
                  <a:schemeClr val="bg1"/>
                </a:solidFill>
              </a:rPr>
              <a:t>The Garrick Gaieties</a:t>
            </a:r>
            <a:r>
              <a:rPr lang="en-US" dirty="0">
                <a:solidFill>
                  <a:schemeClr val="bg1"/>
                </a:solidFill>
              </a:rPr>
              <a:t>, in 1925, which introduced their hit song, "Manhattan" and led to a series of successful musicals and films.</a:t>
            </a:r>
          </a:p>
          <a:p>
            <a:r>
              <a:rPr lang="en-US" dirty="0">
                <a:solidFill>
                  <a:schemeClr val="bg1"/>
                </a:solidFill>
              </a:rPr>
              <a:t>They quickly became among the most popular songwriters in America, and from 1925 to 1931 had fifteen scores featured on Broadway. </a:t>
            </a:r>
          </a:p>
          <a:p>
            <a:r>
              <a:rPr lang="en-US" dirty="0">
                <a:solidFill>
                  <a:schemeClr val="bg1"/>
                </a:solidFill>
              </a:rPr>
              <a:t>In the early 1930s they moved to Hollywood, where they created several popular songs for film, such as "Isn't It Romantic?" and "Lover", before returning to Broadway in 1935 with Billy Rose's Jumbo. </a:t>
            </a:r>
          </a:p>
          <a:p>
            <a:r>
              <a:rPr lang="en-US" dirty="0">
                <a:solidFill>
                  <a:schemeClr val="bg1"/>
                </a:solidFill>
              </a:rPr>
              <a:t>From 1935 to Hart's death in 1943, they wrote a string of highly regarded Broadway musicals, most of which were hits.</a:t>
            </a:r>
          </a:p>
          <a:p>
            <a:r>
              <a:rPr lang="en-US" dirty="0">
                <a:solidFill>
                  <a:schemeClr val="bg1"/>
                </a:solidFill>
              </a:rPr>
              <a:t>Many of their stage musicals from the late 1930s were made into films, such as </a:t>
            </a:r>
            <a:r>
              <a:rPr lang="en-US" i="1" dirty="0">
                <a:solidFill>
                  <a:schemeClr val="bg1"/>
                </a:solidFill>
              </a:rPr>
              <a:t>On Your Toes </a:t>
            </a:r>
            <a:r>
              <a:rPr lang="en-US" dirty="0">
                <a:solidFill>
                  <a:schemeClr val="bg1"/>
                </a:solidFill>
              </a:rPr>
              <a:t>(1936) and </a:t>
            </a:r>
            <a:r>
              <a:rPr lang="en-US" i="1" dirty="0">
                <a:solidFill>
                  <a:schemeClr val="bg1"/>
                </a:solidFill>
              </a:rPr>
              <a:t>Babes in Arms </a:t>
            </a:r>
            <a:r>
              <a:rPr lang="en-US" dirty="0">
                <a:solidFill>
                  <a:schemeClr val="bg1"/>
                </a:solidFill>
              </a:rPr>
              <a:t>(1937), though rarely with their scores intact.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76400"/>
            <a:ext cx="2057400" cy="449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62190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4">
                    <a:lumMod val="60000"/>
                    <a:lumOff val="40000"/>
                  </a:schemeClr>
                </a:soli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371600"/>
            <a:ext cx="8229600" cy="4525963"/>
          </a:xfrm>
        </p:spPr>
        <p:txBody>
          <a:bodyPr>
            <a:noAutofit/>
          </a:bodyPr>
          <a:lstStyle/>
          <a:p>
            <a:r>
              <a:rPr lang="en-US" sz="1800" dirty="0">
                <a:solidFill>
                  <a:schemeClr val="bg1"/>
                </a:solidFill>
              </a:rPr>
              <a:t>The greatest revolution in the American musical theatre up to that time came in 1927 with </a:t>
            </a:r>
            <a:r>
              <a:rPr lang="en-US" sz="1800" i="1" dirty="0">
                <a:solidFill>
                  <a:schemeClr val="bg1"/>
                </a:solidFill>
              </a:rPr>
              <a:t>Show Boat</a:t>
            </a:r>
            <a:r>
              <a:rPr lang="en-US" sz="1800" dirty="0">
                <a:solidFill>
                  <a:schemeClr val="bg1"/>
                </a:solidFill>
              </a:rPr>
              <a:t>, by Oscar Hammerstein II and Jerome Kern. </a:t>
            </a:r>
          </a:p>
          <a:p>
            <a:r>
              <a:rPr lang="en-US" sz="1800" dirty="0">
                <a:solidFill>
                  <a:schemeClr val="bg1"/>
                </a:solidFill>
              </a:rPr>
              <a:t>Here we come to a completely new genre – the musical play as distinguished from musical comedy. </a:t>
            </a:r>
          </a:p>
          <a:p>
            <a:r>
              <a:rPr lang="en-US" sz="1800" dirty="0">
                <a:solidFill>
                  <a:schemeClr val="bg1"/>
                </a:solidFill>
              </a:rPr>
              <a:t>Now, at long last, the play was the thing, and everything else was subservient to that play. </a:t>
            </a:r>
          </a:p>
          <a:p>
            <a:r>
              <a:rPr lang="en-US" sz="1800" dirty="0">
                <a:solidFill>
                  <a:schemeClr val="bg1"/>
                </a:solidFill>
              </a:rPr>
              <a:t>Now came complete integration of song, humor and production numbers into a single and inextricable artistic entity. </a:t>
            </a:r>
          </a:p>
          <a:p>
            <a:r>
              <a:rPr lang="en-US" sz="1800" dirty="0">
                <a:solidFill>
                  <a:schemeClr val="bg1"/>
                </a:solidFill>
              </a:rPr>
              <a:t>Here, finally, was a musical with a consistent and credible story line, authentic atmosphere and three-dimensional characters.</a:t>
            </a:r>
          </a:p>
          <a:p>
            <a:r>
              <a:rPr lang="en-US" sz="1800" dirty="0">
                <a:solidFill>
                  <a:schemeClr val="bg1"/>
                </a:solidFill>
              </a:rPr>
              <a:t>The musical play made further forward strides with </a:t>
            </a:r>
            <a:r>
              <a:rPr lang="en-US" sz="1800" i="1" dirty="0">
                <a:solidFill>
                  <a:schemeClr val="bg1"/>
                </a:solidFill>
              </a:rPr>
              <a:t>Of Thee I Sing!</a:t>
            </a:r>
            <a:r>
              <a:rPr lang="en-US" sz="1800" dirty="0">
                <a:solidFill>
                  <a:schemeClr val="bg1"/>
                </a:solidFill>
              </a:rPr>
              <a:t>, the brilliant political satire by George S. Kaufman, Morrie </a:t>
            </a:r>
            <a:r>
              <a:rPr lang="en-US" sz="1800" dirty="0" err="1">
                <a:solidFill>
                  <a:schemeClr val="bg1"/>
                </a:solidFill>
              </a:rPr>
              <a:t>Ryskind</a:t>
            </a:r>
            <a:r>
              <a:rPr lang="en-US" sz="1800" dirty="0">
                <a:solidFill>
                  <a:schemeClr val="bg1"/>
                </a:solidFill>
              </a:rPr>
              <a:t> and Ira and George Gershwin; with two more musicals by Jerome Kern, </a:t>
            </a:r>
            <a:r>
              <a:rPr lang="en-US" sz="1800" i="1" dirty="0">
                <a:solidFill>
                  <a:schemeClr val="bg1"/>
                </a:solidFill>
              </a:rPr>
              <a:t>Cat and the Fiddle </a:t>
            </a:r>
            <a:r>
              <a:rPr lang="en-US" sz="1800" dirty="0">
                <a:solidFill>
                  <a:schemeClr val="bg1"/>
                </a:solidFill>
              </a:rPr>
              <a:t>and </a:t>
            </a:r>
            <a:r>
              <a:rPr lang="en-US" sz="1800" i="1" dirty="0">
                <a:solidFill>
                  <a:schemeClr val="bg1"/>
                </a:solidFill>
              </a:rPr>
              <a:t>Music in the Air</a:t>
            </a:r>
            <a:r>
              <a:rPr lang="en-US" sz="1800" dirty="0">
                <a:solidFill>
                  <a:schemeClr val="bg1"/>
                </a:solidFill>
              </a:rPr>
              <a:t>; with several more musicals by Rodgers and Hart, most notably </a:t>
            </a:r>
            <a:r>
              <a:rPr lang="en-US" sz="1800" i="1" dirty="0">
                <a:solidFill>
                  <a:schemeClr val="bg1"/>
                </a:solidFill>
              </a:rPr>
              <a:t>On Your Toes </a:t>
            </a:r>
            <a:r>
              <a:rPr lang="en-US" sz="1800" dirty="0">
                <a:solidFill>
                  <a:schemeClr val="bg1"/>
                </a:solidFill>
              </a:rPr>
              <a:t>and </a:t>
            </a:r>
            <a:r>
              <a:rPr lang="en-US" sz="1800" i="1" dirty="0">
                <a:solidFill>
                  <a:schemeClr val="bg1"/>
                </a:solidFill>
              </a:rPr>
              <a:t>Pal Joey</a:t>
            </a:r>
            <a:r>
              <a:rPr lang="en-US" sz="1800" dirty="0">
                <a:solidFill>
                  <a:schemeClr val="bg1"/>
                </a:solidFill>
              </a:rPr>
              <a:t>; and most of all with the first of the Rodgers and Hammerstein masterworks, </a:t>
            </a:r>
            <a:r>
              <a:rPr lang="en-US" sz="1800" i="1" dirty="0">
                <a:solidFill>
                  <a:schemeClr val="bg1"/>
                </a:solidFill>
              </a:rPr>
              <a:t>Oklahoma!</a:t>
            </a:r>
            <a:r>
              <a:rPr lang="en-US" sz="1800" dirty="0">
                <a:solidFill>
                  <a:schemeClr val="bg1"/>
                </a:solidFill>
              </a:rPr>
              <a:t>, with which the musical play finally became a significant American art form.</a:t>
            </a:r>
          </a:p>
        </p:txBody>
      </p:sp>
    </p:spTree>
    <p:extLst>
      <p:ext uri="{BB962C8B-B14F-4D97-AF65-F5344CB8AC3E}">
        <p14:creationId xmlns:p14="http://schemas.microsoft.com/office/powerpoint/2010/main" val="1312555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4">
                    <a:lumMod val="60000"/>
                    <a:lumOff val="40000"/>
                  </a:schemeClr>
                </a:solidFill>
                <a:effectLst>
                  <a:glow rad="228600">
                    <a:schemeClr val="accent4">
                      <a:satMod val="175000"/>
                      <a:alpha val="40000"/>
                    </a:schemeClr>
                  </a:glow>
                </a:effectLst>
                <a:latin typeface="DotumChe" panose="020B0609000101010101" pitchFamily="49" charset="-127"/>
                <a:ea typeface="DotumChe" panose="020B0609000101010101" pitchFamily="49" charset="-127"/>
              </a:rPr>
              <a:t>A Brief History of American Musical Theatre</a:t>
            </a:r>
          </a:p>
        </p:txBody>
      </p:sp>
      <p:sp>
        <p:nvSpPr>
          <p:cNvPr id="3" name="Content Placeholder 2"/>
          <p:cNvSpPr>
            <a:spLocks noGrp="1"/>
          </p:cNvSpPr>
          <p:nvPr>
            <p:ph idx="1"/>
          </p:nvPr>
        </p:nvSpPr>
        <p:spPr>
          <a:xfrm>
            <a:off x="457200" y="1371600"/>
            <a:ext cx="8229600" cy="4525963"/>
          </a:xfrm>
        </p:spPr>
        <p:txBody>
          <a:bodyPr>
            <a:noAutofit/>
          </a:bodyPr>
          <a:lstStyle/>
          <a:p>
            <a:r>
              <a:rPr lang="en-US" sz="1600" i="1" dirty="0">
                <a:solidFill>
                  <a:schemeClr val="bg1"/>
                </a:solidFill>
              </a:rPr>
              <a:t>After Oklahoma!, </a:t>
            </a:r>
            <a:r>
              <a:rPr lang="en-US" sz="1600" dirty="0">
                <a:solidFill>
                  <a:schemeClr val="bg1"/>
                </a:solidFill>
              </a:rPr>
              <a:t>Rodgers and Hammerstein were the most important contributors to the musical-play form--with such masterworks as </a:t>
            </a:r>
            <a:r>
              <a:rPr lang="en-US" sz="1600" i="1" dirty="0">
                <a:solidFill>
                  <a:schemeClr val="bg1"/>
                </a:solidFill>
              </a:rPr>
              <a:t>Carousel, The King and I </a:t>
            </a:r>
            <a:r>
              <a:rPr lang="en-US" sz="1600" dirty="0">
                <a:solidFill>
                  <a:schemeClr val="bg1"/>
                </a:solidFill>
              </a:rPr>
              <a:t>and </a:t>
            </a:r>
            <a:r>
              <a:rPr lang="en-US" sz="1600" i="1" dirty="0">
                <a:solidFill>
                  <a:schemeClr val="bg1"/>
                </a:solidFill>
              </a:rPr>
              <a:t>South Pacific</a:t>
            </a:r>
            <a:r>
              <a:rPr lang="en-US" sz="1600" dirty="0">
                <a:solidFill>
                  <a:schemeClr val="bg1"/>
                </a:solidFill>
              </a:rPr>
              <a:t>. </a:t>
            </a:r>
          </a:p>
          <a:p>
            <a:r>
              <a:rPr lang="en-US" sz="1600" dirty="0">
                <a:solidFill>
                  <a:schemeClr val="bg1"/>
                </a:solidFill>
              </a:rPr>
              <a:t>The examples they set in creating vital plays, often rich with social thought, provided the necessary encouragement for other gifted writers to create musical plays of their own, men like Lerner and Loewe, Frank Loesser and Leonard Bernstein among others.</a:t>
            </a:r>
          </a:p>
          <a:p>
            <a:r>
              <a:rPr lang="en-US" sz="1600" dirty="0">
                <a:solidFill>
                  <a:schemeClr val="bg1"/>
                </a:solidFill>
              </a:rPr>
              <a:t>Through the years musical comedy, dedicated to escapism and entertainment, grew increasingly sophisticated, subtle, and imaginative even while pursuing long-established patterns of behavior. </a:t>
            </a:r>
          </a:p>
          <a:p>
            <a:r>
              <a:rPr lang="en-US" sz="1600" dirty="0">
                <a:solidFill>
                  <a:schemeClr val="bg1"/>
                </a:solidFill>
              </a:rPr>
              <a:t>With musical comedies like </a:t>
            </a:r>
            <a:r>
              <a:rPr lang="en-US" sz="1600" i="1" dirty="0">
                <a:solidFill>
                  <a:schemeClr val="bg1"/>
                </a:solidFill>
              </a:rPr>
              <a:t>Guys and Dolls, Wonderful Town, The Pajama Game </a:t>
            </a:r>
            <a:r>
              <a:rPr lang="en-US" sz="1600" dirty="0">
                <a:solidFill>
                  <a:schemeClr val="bg1"/>
                </a:solidFill>
              </a:rPr>
              <a:t>and </a:t>
            </a:r>
            <a:r>
              <a:rPr lang="en-US" sz="1600" i="1" dirty="0">
                <a:solidFill>
                  <a:schemeClr val="bg1"/>
                </a:solidFill>
              </a:rPr>
              <a:t>How to Succeed in Business Without Really Trying</a:t>
            </a:r>
            <a:r>
              <a:rPr lang="en-US" sz="1600" dirty="0">
                <a:solidFill>
                  <a:schemeClr val="bg1"/>
                </a:solidFill>
              </a:rPr>
              <a:t>, musical comedy became entertainment in excesses, drawing to itself the best talent the American theatre had to offer in every department.</a:t>
            </a:r>
          </a:p>
          <a:p>
            <a:r>
              <a:rPr lang="en-US" sz="1600" dirty="0">
                <a:solidFill>
                  <a:srgbClr val="FFFF99"/>
                </a:solidFill>
              </a:rPr>
              <a:t>The musical play and musical comedy are today the two major branches of the American musical theatre. </a:t>
            </a:r>
          </a:p>
          <a:p>
            <a:r>
              <a:rPr lang="en-US" sz="1600" dirty="0">
                <a:solidFill>
                  <a:schemeClr val="bg1"/>
                </a:solidFill>
              </a:rPr>
              <a:t>Each is a thriving institution, artistically and commercially, because each has its own place and purpose, and each continues year by year to give promise of a still richer and more eventful future.</a:t>
            </a:r>
          </a:p>
          <a:p>
            <a:endParaRPr lang="en-US" sz="1050" dirty="0">
              <a:solidFill>
                <a:schemeClr val="bg1"/>
              </a:solidFill>
            </a:endParaRPr>
          </a:p>
          <a:p>
            <a:endParaRPr lang="en-US" sz="1050" dirty="0">
              <a:solidFill>
                <a:schemeClr val="bg1"/>
              </a:solidFill>
            </a:endParaRPr>
          </a:p>
        </p:txBody>
      </p:sp>
    </p:spTree>
    <p:extLst>
      <p:ext uri="{BB962C8B-B14F-4D97-AF65-F5344CB8AC3E}">
        <p14:creationId xmlns:p14="http://schemas.microsoft.com/office/powerpoint/2010/main" val="2047231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effectLst>
                  <a:reflection blurRad="6350" stA="55000" endA="50" endPos="85000" dir="5400000" sy="-100000" algn="bl" rotWithShape="0"/>
                </a:effectLst>
                <a:latin typeface="Baskerville Old Face" panose="02020602080505020303" pitchFamily="18" charset="0"/>
              </a:rPr>
              <a:t>Who was Oscar Hammerstein II?</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2057400" cy="4724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p:cNvSpPr>
            <a:spLocks noGrp="1"/>
          </p:cNvSpPr>
          <p:nvPr>
            <p:ph sz="half" idx="2"/>
          </p:nvPr>
        </p:nvSpPr>
        <p:spPr>
          <a:xfrm>
            <a:off x="2667000" y="1600200"/>
            <a:ext cx="6019800" cy="4525963"/>
          </a:xfrm>
        </p:spPr>
        <p:txBody>
          <a:bodyPr>
            <a:normAutofit fontScale="62500" lnSpcReduction="20000"/>
          </a:bodyPr>
          <a:lstStyle/>
          <a:p>
            <a:r>
              <a:rPr lang="en-US" dirty="0">
                <a:solidFill>
                  <a:schemeClr val="bg1"/>
                </a:solidFill>
              </a:rPr>
              <a:t>Oscar Greeley </a:t>
            </a:r>
            <a:r>
              <a:rPr lang="en-US" dirty="0" err="1">
                <a:solidFill>
                  <a:schemeClr val="bg1"/>
                </a:solidFill>
              </a:rPr>
              <a:t>Clendenning</a:t>
            </a:r>
            <a:r>
              <a:rPr lang="en-US" dirty="0">
                <a:solidFill>
                  <a:schemeClr val="bg1"/>
                </a:solidFill>
              </a:rPr>
              <a:t> Hammerstein II (July 12, 1895 – August 23, 1960) was an American librettist, theatrical producer, and (usually uncredited) theatre director of musicals for almost forty years. </a:t>
            </a:r>
          </a:p>
          <a:p>
            <a:r>
              <a:rPr lang="en-US" dirty="0">
                <a:solidFill>
                  <a:schemeClr val="bg1"/>
                </a:solidFill>
              </a:rPr>
              <a:t>Hammerstein won eight Tony Awards and two Academy Awards for Best Original Song. </a:t>
            </a:r>
          </a:p>
          <a:p>
            <a:r>
              <a:rPr lang="en-US" dirty="0">
                <a:solidFill>
                  <a:schemeClr val="bg1"/>
                </a:solidFill>
              </a:rPr>
              <a:t>Many of his songs are standard repertoire for vocalists and jazz musicians. </a:t>
            </a:r>
          </a:p>
          <a:p>
            <a:r>
              <a:rPr lang="en-US" dirty="0">
                <a:solidFill>
                  <a:schemeClr val="bg1"/>
                </a:solidFill>
              </a:rPr>
              <a:t>He co-wrote 850 songs. </a:t>
            </a:r>
          </a:p>
          <a:p>
            <a:r>
              <a:rPr lang="en-US" dirty="0">
                <a:solidFill>
                  <a:schemeClr val="bg1"/>
                </a:solidFill>
              </a:rPr>
              <a:t>Hammerstein was the lyricist and playwright in his partnerships; his collaborators wrote the music. </a:t>
            </a:r>
          </a:p>
          <a:p>
            <a:r>
              <a:rPr lang="en-US" dirty="0">
                <a:solidFill>
                  <a:schemeClr val="bg1"/>
                </a:solidFill>
              </a:rPr>
              <a:t>Hammerstein collaborated with numerous composers, such as Jerome Kern, with whom he wrote </a:t>
            </a:r>
            <a:r>
              <a:rPr lang="en-US" i="1" dirty="0">
                <a:solidFill>
                  <a:schemeClr val="bg1"/>
                </a:solidFill>
              </a:rPr>
              <a:t>Show Boat</a:t>
            </a:r>
            <a:r>
              <a:rPr lang="en-US" dirty="0">
                <a:solidFill>
                  <a:schemeClr val="bg1"/>
                </a:solidFill>
              </a:rPr>
              <a:t>, Vincent Youmans, Rudolf Friml, Richard A. Whiting and Sigmund Romberg; but he is best known for his collaborations with Richard Rodgers, as the duo Rodgers and Hammerstein which include </a:t>
            </a:r>
            <a:r>
              <a:rPr lang="en-US" i="1" dirty="0">
                <a:solidFill>
                  <a:schemeClr val="bg1"/>
                </a:solidFill>
              </a:rPr>
              <a:t>Oklahoma!, Carousel, South Pacific, The King and I</a:t>
            </a:r>
            <a:r>
              <a:rPr lang="en-US" dirty="0">
                <a:solidFill>
                  <a:schemeClr val="bg1"/>
                </a:solidFill>
              </a:rPr>
              <a:t>, and </a:t>
            </a:r>
            <a:r>
              <a:rPr lang="en-US" i="1" dirty="0">
                <a:solidFill>
                  <a:schemeClr val="bg1"/>
                </a:solidFill>
              </a:rPr>
              <a:t>The Sound of Music</a:t>
            </a:r>
            <a:r>
              <a:rPr lang="en-US" dirty="0">
                <a:solidFill>
                  <a:schemeClr val="bg1"/>
                </a:solidFill>
              </a:rPr>
              <a:t>.</a:t>
            </a:r>
          </a:p>
        </p:txBody>
      </p:sp>
    </p:spTree>
    <p:extLst>
      <p:ext uri="{BB962C8B-B14F-4D97-AF65-F5344CB8AC3E}">
        <p14:creationId xmlns:p14="http://schemas.microsoft.com/office/powerpoint/2010/main" val="1691964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22225">
                  <a:solidFill>
                    <a:schemeClr val="accent2"/>
                  </a:solidFill>
                  <a:prstDash val="solid"/>
                </a:ln>
                <a:solidFill>
                  <a:schemeClr val="accent2">
                    <a:lumMod val="40000"/>
                    <a:lumOff val="60000"/>
                  </a:schemeClr>
                </a:solidFill>
                <a:latin typeface="LilyUPC" panose="020B0604020202020204" pitchFamily="34" charset="-34"/>
                <a:cs typeface="LilyUPC" panose="020B0604020202020204" pitchFamily="34" charset="-34"/>
              </a:rPr>
              <a:t>Who was Jerome Kern?</a:t>
            </a:r>
          </a:p>
        </p:txBody>
      </p:sp>
      <p:sp>
        <p:nvSpPr>
          <p:cNvPr id="3" name="Content Placeholder 2"/>
          <p:cNvSpPr>
            <a:spLocks noGrp="1"/>
          </p:cNvSpPr>
          <p:nvPr>
            <p:ph sz="half" idx="1"/>
          </p:nvPr>
        </p:nvSpPr>
        <p:spPr>
          <a:xfrm>
            <a:off x="457200" y="1600200"/>
            <a:ext cx="6019800" cy="4525963"/>
          </a:xfrm>
        </p:spPr>
        <p:txBody>
          <a:bodyPr>
            <a:normAutofit fontScale="47500" lnSpcReduction="20000"/>
          </a:bodyPr>
          <a:lstStyle/>
          <a:p>
            <a:r>
              <a:rPr lang="en-US" dirty="0">
                <a:solidFill>
                  <a:schemeClr val="bg1"/>
                </a:solidFill>
              </a:rPr>
              <a:t>Jerome David Kern (January 27, 1885 – November 11, 1945) was an American composer of musical theatre and popular music. </a:t>
            </a:r>
          </a:p>
          <a:p>
            <a:r>
              <a:rPr lang="en-US" dirty="0">
                <a:solidFill>
                  <a:schemeClr val="bg1"/>
                </a:solidFill>
              </a:rPr>
              <a:t>One of the most important American theatre composers of the early 20th century, he wrote more than 700 songs, used in over 100 stage works, including such classics as "</a:t>
            </a:r>
            <a:r>
              <a:rPr lang="en-US" dirty="0" err="1">
                <a:solidFill>
                  <a:schemeClr val="bg1"/>
                </a:solidFill>
              </a:rPr>
              <a:t>Ol</a:t>
            </a:r>
            <a:r>
              <a:rPr lang="en-US" dirty="0">
                <a:solidFill>
                  <a:schemeClr val="bg1"/>
                </a:solidFill>
              </a:rPr>
              <a:t>' Man River", "Can't Help </a:t>
            </a:r>
            <a:r>
              <a:rPr lang="en-US" dirty="0" err="1">
                <a:solidFill>
                  <a:schemeClr val="bg1"/>
                </a:solidFill>
              </a:rPr>
              <a:t>Lovin</a:t>
            </a:r>
            <a:r>
              <a:rPr lang="en-US" dirty="0">
                <a:solidFill>
                  <a:schemeClr val="bg1"/>
                </a:solidFill>
              </a:rPr>
              <a:t>' </a:t>
            </a:r>
            <a:r>
              <a:rPr lang="en-US" dirty="0" err="1">
                <a:solidFill>
                  <a:schemeClr val="bg1"/>
                </a:solidFill>
              </a:rPr>
              <a:t>Dat</a:t>
            </a:r>
            <a:r>
              <a:rPr lang="en-US" dirty="0">
                <a:solidFill>
                  <a:schemeClr val="bg1"/>
                </a:solidFill>
              </a:rPr>
              <a:t> Man", "A Fine Romance", "Smoke Gets in Your Eyes", "All the Things You Are", "The Way You Look Tonight", "Long Ago (and Far Away)" and "Who?". </a:t>
            </a:r>
          </a:p>
          <a:p>
            <a:r>
              <a:rPr lang="en-US" dirty="0">
                <a:solidFill>
                  <a:schemeClr val="bg1"/>
                </a:solidFill>
              </a:rPr>
              <a:t>He collaborated with many of the leading librettists and lyricists of his era, including George </a:t>
            </a:r>
            <a:r>
              <a:rPr lang="en-US" dirty="0" err="1">
                <a:solidFill>
                  <a:schemeClr val="bg1"/>
                </a:solidFill>
              </a:rPr>
              <a:t>Grossmith</a:t>
            </a:r>
            <a:r>
              <a:rPr lang="en-US" dirty="0">
                <a:solidFill>
                  <a:schemeClr val="bg1"/>
                </a:solidFill>
              </a:rPr>
              <a:t> Jr., Guy Bolton, P. G. Wodehouse, Otto </a:t>
            </a:r>
            <a:r>
              <a:rPr lang="en-US" dirty="0" err="1">
                <a:solidFill>
                  <a:schemeClr val="bg1"/>
                </a:solidFill>
              </a:rPr>
              <a:t>Harbach</a:t>
            </a:r>
            <a:r>
              <a:rPr lang="en-US" dirty="0">
                <a:solidFill>
                  <a:schemeClr val="bg1"/>
                </a:solidFill>
              </a:rPr>
              <a:t>, Oscar Hammerstein II, Dorothy Fields, Johnny Mercer, Ira Gershwin and E. Y. </a:t>
            </a:r>
            <a:r>
              <a:rPr lang="en-US" dirty="0" err="1">
                <a:solidFill>
                  <a:schemeClr val="bg1"/>
                </a:solidFill>
              </a:rPr>
              <a:t>Harburg</a:t>
            </a:r>
            <a:r>
              <a:rPr lang="en-US" dirty="0">
                <a:solidFill>
                  <a:schemeClr val="bg1"/>
                </a:solidFill>
              </a:rPr>
              <a:t>.</a:t>
            </a:r>
          </a:p>
          <a:p>
            <a:r>
              <a:rPr lang="en-US" dirty="0">
                <a:solidFill>
                  <a:schemeClr val="bg1"/>
                </a:solidFill>
              </a:rPr>
              <a:t>A native New Yorker, Kern created dozens of Broadway musicals and Hollywood films in a career that lasted for more than four decades. </a:t>
            </a:r>
          </a:p>
          <a:p>
            <a:r>
              <a:rPr lang="en-US" dirty="0">
                <a:solidFill>
                  <a:schemeClr val="bg1"/>
                </a:solidFill>
              </a:rPr>
              <a:t>His musical innovations, such as 4/4 dance rhythms and the employment of syncopation and jazz progressions, built on, rather than rejected, earlier musical theatre tradition. </a:t>
            </a:r>
          </a:p>
          <a:p>
            <a:r>
              <a:rPr lang="en-US" dirty="0">
                <a:solidFill>
                  <a:srgbClr val="FFFF99"/>
                </a:solidFill>
              </a:rPr>
              <a:t>He and his collaborators also employed his melodies to further the action or develop characterization to a greater extent than in the other musicals of his day, creating the model for later musicals. </a:t>
            </a:r>
          </a:p>
          <a:p>
            <a:r>
              <a:rPr lang="en-US" dirty="0">
                <a:solidFill>
                  <a:schemeClr val="bg1"/>
                </a:solidFill>
              </a:rPr>
              <a:t>Although dozens of Kern's musicals and musical films were hits, only </a:t>
            </a:r>
            <a:r>
              <a:rPr lang="en-US" i="1" dirty="0">
                <a:solidFill>
                  <a:schemeClr val="bg1"/>
                </a:solidFill>
              </a:rPr>
              <a:t>Show Boat </a:t>
            </a:r>
            <a:r>
              <a:rPr lang="en-US" dirty="0">
                <a:solidFill>
                  <a:schemeClr val="bg1"/>
                </a:solidFill>
              </a:rPr>
              <a:t>is now regularly revived. </a:t>
            </a:r>
          </a:p>
          <a:p>
            <a:r>
              <a:rPr lang="en-US" dirty="0">
                <a:solidFill>
                  <a:schemeClr val="bg1"/>
                </a:solidFill>
              </a:rPr>
              <a:t>Songs from his other shows, however, are still frequently performed and adapted. </a:t>
            </a:r>
          </a:p>
          <a:p>
            <a:r>
              <a:rPr lang="en-US" dirty="0">
                <a:solidFill>
                  <a:schemeClr val="bg1"/>
                </a:solidFill>
              </a:rPr>
              <a:t>Many of Kern's songs have been adapted by jazz musicians to become standard tunes.</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380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569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600" b="1" dirty="0">
                <a:ln/>
                <a:solidFill>
                  <a:schemeClr val="accent3"/>
                </a:solidFill>
                <a:effectLst>
                  <a:glow rad="139700">
                    <a:schemeClr val="accent3">
                      <a:satMod val="175000"/>
                      <a:alpha val="40000"/>
                    </a:schemeClr>
                  </a:glow>
                </a:effectLst>
                <a:latin typeface="Mistral" panose="03090702030407020403" pitchFamily="66" charset="0"/>
              </a:rPr>
              <a:t>Who was August Comte?</a:t>
            </a:r>
          </a:p>
        </p:txBody>
      </p:sp>
      <p:sp>
        <p:nvSpPr>
          <p:cNvPr id="3" name="Content Placeholder 2"/>
          <p:cNvSpPr>
            <a:spLocks noGrp="1"/>
          </p:cNvSpPr>
          <p:nvPr>
            <p:ph sz="half" idx="1"/>
          </p:nvPr>
        </p:nvSpPr>
        <p:spPr>
          <a:xfrm>
            <a:off x="457200" y="1600200"/>
            <a:ext cx="6019800" cy="4525963"/>
          </a:xfrm>
        </p:spPr>
        <p:txBody>
          <a:bodyPr>
            <a:noAutofit/>
          </a:bodyPr>
          <a:lstStyle/>
          <a:p>
            <a:pPr marL="0" indent="0">
              <a:buNone/>
            </a:pPr>
            <a:r>
              <a:rPr lang="en-US" sz="1600" dirty="0">
                <a:solidFill>
                  <a:schemeClr val="bg1"/>
                </a:solidFill>
              </a:rPr>
              <a:t>According to the Stanford Encyclopedia of Philosophy:</a:t>
            </a:r>
          </a:p>
          <a:p>
            <a:r>
              <a:rPr lang="en-US" sz="1600" dirty="0">
                <a:solidFill>
                  <a:schemeClr val="bg1"/>
                </a:solidFill>
              </a:rPr>
              <a:t>Comte's most important works are (1) the </a:t>
            </a:r>
            <a:r>
              <a:rPr lang="en-US" sz="1600" i="1" dirty="0">
                <a:solidFill>
                  <a:schemeClr val="bg1"/>
                </a:solidFill>
              </a:rPr>
              <a:t>Course on Positive Philosophy </a:t>
            </a:r>
            <a:r>
              <a:rPr lang="en-US" sz="1600" dirty="0">
                <a:solidFill>
                  <a:schemeClr val="bg1"/>
                </a:solidFill>
              </a:rPr>
              <a:t>(1830-1842, six volumes, translated and condensed by Harriet Martineau as </a:t>
            </a:r>
            <a:r>
              <a:rPr lang="en-US" sz="1600" i="1" dirty="0">
                <a:solidFill>
                  <a:schemeClr val="bg1"/>
                </a:solidFill>
              </a:rPr>
              <a:t>The Positive Philosophy of Auguste Comte</a:t>
            </a:r>
            <a:r>
              <a:rPr lang="en-US" sz="1600" dirty="0">
                <a:solidFill>
                  <a:schemeClr val="bg1"/>
                </a:solidFill>
              </a:rPr>
              <a:t>); (2) the </a:t>
            </a:r>
            <a:r>
              <a:rPr lang="en-US" sz="1600" i="1" dirty="0">
                <a:solidFill>
                  <a:schemeClr val="bg1"/>
                </a:solidFill>
              </a:rPr>
              <a:t>System of Positive Polity</a:t>
            </a:r>
            <a:r>
              <a:rPr lang="en-US" sz="1600" dirty="0">
                <a:solidFill>
                  <a:schemeClr val="bg1"/>
                </a:solidFill>
              </a:rPr>
              <a:t>, or </a:t>
            </a:r>
            <a:r>
              <a:rPr lang="en-US" sz="1600" i="1" dirty="0">
                <a:solidFill>
                  <a:schemeClr val="bg1"/>
                </a:solidFill>
              </a:rPr>
              <a:t>Treatise on Sociology, Instituting the Religion of Humanity</a:t>
            </a:r>
            <a:r>
              <a:rPr lang="en-US" sz="1600" dirty="0">
                <a:solidFill>
                  <a:schemeClr val="bg1"/>
                </a:solidFill>
              </a:rPr>
              <a:t>, (1851-1854, four volumes); and (3) the </a:t>
            </a:r>
            <a:r>
              <a:rPr lang="en-US" sz="1600" i="1" dirty="0">
                <a:solidFill>
                  <a:schemeClr val="bg1"/>
                </a:solidFill>
              </a:rPr>
              <a:t>Early Writings </a:t>
            </a:r>
            <a:r>
              <a:rPr lang="en-US" sz="1600" dirty="0">
                <a:solidFill>
                  <a:schemeClr val="bg1"/>
                </a:solidFill>
              </a:rPr>
              <a:t>(1820-1829), where one can see the influence of Saint-Simon, for whom Comte served as secretary from 1817 to 1824. The Early Writings are still the best introduction to Comte's thought. </a:t>
            </a:r>
          </a:p>
          <a:p>
            <a:r>
              <a:rPr lang="en-US" sz="1600" dirty="0">
                <a:solidFill>
                  <a:schemeClr val="bg1"/>
                </a:solidFill>
              </a:rPr>
              <a:t>Comte died on September 5, 1857, without having had time to draft the texts announced up to 35 years before: a </a:t>
            </a:r>
            <a:r>
              <a:rPr lang="en-US" sz="1600" i="1" dirty="0">
                <a:solidFill>
                  <a:schemeClr val="bg1"/>
                </a:solidFill>
              </a:rPr>
              <a:t>Treatise of Universal Education</a:t>
            </a:r>
            <a:r>
              <a:rPr lang="en-US" sz="1600" dirty="0">
                <a:solidFill>
                  <a:schemeClr val="bg1"/>
                </a:solidFill>
              </a:rPr>
              <a:t>, which he thought he could publish in 1858, a </a:t>
            </a:r>
            <a:r>
              <a:rPr lang="en-US" sz="1600" i="1" dirty="0">
                <a:solidFill>
                  <a:schemeClr val="bg1"/>
                </a:solidFill>
              </a:rPr>
              <a:t>System of Positive Industry</a:t>
            </a:r>
            <a:r>
              <a:rPr lang="en-US" sz="1600" dirty="0">
                <a:solidFill>
                  <a:schemeClr val="bg1"/>
                </a:solidFill>
              </a:rPr>
              <a:t>, or </a:t>
            </a:r>
            <a:r>
              <a:rPr lang="en-US" sz="1600" i="1" dirty="0">
                <a:solidFill>
                  <a:schemeClr val="bg1"/>
                </a:solidFill>
              </a:rPr>
              <a:t>Treatise on the Total Action of Humanity on the Planet</a:t>
            </a:r>
            <a:r>
              <a:rPr lang="en-US" sz="1600" dirty="0">
                <a:solidFill>
                  <a:schemeClr val="bg1"/>
                </a:solidFill>
              </a:rPr>
              <a:t>, planned for 1861, and, finally, for 1867, a </a:t>
            </a:r>
            <a:r>
              <a:rPr lang="en-US" sz="1600" i="1" dirty="0">
                <a:solidFill>
                  <a:schemeClr val="bg1"/>
                </a:solidFill>
              </a:rPr>
              <a:t>Treatise of First Philosophy</a:t>
            </a:r>
            <a:r>
              <a:rPr lang="en-US" sz="1600" dirty="0">
                <a:solidFill>
                  <a:schemeClr val="bg1"/>
                </a:solidFill>
              </a:rPr>
              <a:t>. </a:t>
            </a:r>
          </a:p>
          <a:p>
            <a:r>
              <a:rPr lang="en-US" sz="1600" dirty="0">
                <a:solidFill>
                  <a:schemeClr val="bg1"/>
                </a:solidFill>
              </a:rPr>
              <a:t>He is buried in the </a:t>
            </a:r>
            <a:r>
              <a:rPr lang="en-US" sz="1600" dirty="0" err="1">
                <a:solidFill>
                  <a:schemeClr val="bg1"/>
                </a:solidFill>
              </a:rPr>
              <a:t>Père</a:t>
            </a:r>
            <a:r>
              <a:rPr lang="en-US" sz="1600" dirty="0">
                <a:solidFill>
                  <a:schemeClr val="bg1"/>
                </a:solidFill>
              </a:rPr>
              <a:t>-Lachaise cemetery, where his Brazilian followers erected a statue of Humanity in 1983.</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524000"/>
            <a:ext cx="20574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2475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A&amp;E Television Networks, LLC. (2014, April 02). Eugene O'Neill. Retrieved December 08, 2017, from https://www.biography.com/people/eugene-oneill-9428728 </a:t>
            </a:r>
          </a:p>
          <a:p>
            <a:pPr marL="0" indent="0">
              <a:buNone/>
            </a:pPr>
            <a:endParaRPr lang="en-US" dirty="0">
              <a:solidFill>
                <a:schemeClr val="bg1"/>
              </a:solidFill>
            </a:endParaRPr>
          </a:p>
          <a:p>
            <a:pPr marL="0" indent="0">
              <a:buNone/>
            </a:pPr>
            <a:r>
              <a:rPr lang="en-US" dirty="0">
                <a:solidFill>
                  <a:schemeClr val="bg1"/>
                </a:solidFill>
              </a:rPr>
              <a:t>Berg, W. J. (2017, November 15). </a:t>
            </a:r>
            <a:r>
              <a:rPr lang="en-US" dirty="0" err="1">
                <a:solidFill>
                  <a:schemeClr val="bg1"/>
                </a:solidFill>
              </a:rPr>
              <a:t>Émile</a:t>
            </a:r>
            <a:r>
              <a:rPr lang="en-US" dirty="0">
                <a:solidFill>
                  <a:schemeClr val="bg1"/>
                </a:solidFill>
              </a:rPr>
              <a:t> Zola. Retrieved December 07, 2017, from https://www.britannica.com/biography/Emile-Zola </a:t>
            </a:r>
          </a:p>
          <a:p>
            <a:pPr marL="0" indent="0">
              <a:buNone/>
            </a:pPr>
            <a:endParaRPr lang="en-US" dirty="0">
              <a:solidFill>
                <a:schemeClr val="bg1"/>
              </a:solidFill>
            </a:endParaRPr>
          </a:p>
          <a:p>
            <a:pPr marL="0" indent="0">
              <a:buNone/>
            </a:pPr>
            <a:r>
              <a:rPr lang="en-US" dirty="0" err="1">
                <a:solidFill>
                  <a:schemeClr val="bg1"/>
                </a:solidFill>
              </a:rPr>
              <a:t>Bourdeau</a:t>
            </a:r>
            <a:r>
              <a:rPr lang="en-US" dirty="0">
                <a:solidFill>
                  <a:schemeClr val="bg1"/>
                </a:solidFill>
              </a:rPr>
              <a:t>, Michel. “</a:t>
            </a:r>
            <a:r>
              <a:rPr lang="en-US" dirty="0" err="1">
                <a:solidFill>
                  <a:schemeClr val="bg1"/>
                </a:solidFill>
              </a:rPr>
              <a:t>Auguste</a:t>
            </a:r>
            <a:r>
              <a:rPr lang="en-US" dirty="0">
                <a:solidFill>
                  <a:schemeClr val="bg1"/>
                </a:solidFill>
              </a:rPr>
              <a:t> Comte.” Stanford Encyclopedia of Philosophy, Stanford University, 1 Oct. 2008, plato.stanford.edu/entries/</a:t>
            </a:r>
            <a:r>
              <a:rPr lang="en-US" dirty="0" err="1">
                <a:solidFill>
                  <a:schemeClr val="bg1"/>
                </a:solidFill>
              </a:rPr>
              <a:t>comte</a:t>
            </a:r>
            <a:r>
              <a:rPr lang="en-US" dirty="0">
                <a:solidFill>
                  <a:schemeClr val="bg1"/>
                </a:solidFill>
              </a:rPr>
              <a:t>/. </a:t>
            </a:r>
          </a:p>
          <a:p>
            <a:pPr marL="0" indent="0">
              <a:buNone/>
            </a:pPr>
            <a:endParaRPr lang="en-US" dirty="0">
              <a:solidFill>
                <a:schemeClr val="bg1"/>
              </a:solidFill>
            </a:endParaRPr>
          </a:p>
          <a:p>
            <a:pPr marL="0" indent="0">
              <a:buNone/>
            </a:pPr>
            <a:r>
              <a:rPr lang="en-US" dirty="0">
                <a:solidFill>
                  <a:schemeClr val="bg1"/>
                </a:solidFill>
              </a:rPr>
              <a:t>Desmond, A. (2017). Charles Darwin | Biography &amp; Facts. Retrieved from https://www.britannica.com/biography/Charles-Darwin</a:t>
            </a:r>
          </a:p>
          <a:p>
            <a:pPr marL="0" indent="0">
              <a:buNone/>
            </a:pPr>
            <a:endParaRPr lang="en-US" dirty="0">
              <a:solidFill>
                <a:schemeClr val="bg1"/>
              </a:solidFill>
            </a:endParaRPr>
          </a:p>
          <a:p>
            <a:pPr marL="0" indent="0">
              <a:buNone/>
            </a:pPr>
            <a:r>
              <a:rPr lang="en-US" dirty="0" err="1">
                <a:solidFill>
                  <a:schemeClr val="bg1"/>
                </a:solidFill>
              </a:rPr>
              <a:t>Hingley</a:t>
            </a:r>
            <a:r>
              <a:rPr lang="en-US" dirty="0">
                <a:solidFill>
                  <a:schemeClr val="bg1"/>
                </a:solidFill>
              </a:rPr>
              <a:t>, R. F. (2015, September 04). Anton Chekhov. Retrieved December 07, 2017, from https://www.britannica.com/biography/Anton-Chekhov </a:t>
            </a:r>
          </a:p>
          <a:p>
            <a:pPr marL="0" indent="0">
              <a:buNone/>
            </a:pPr>
            <a:endParaRPr lang="en-US" dirty="0">
              <a:solidFill>
                <a:schemeClr val="bg1"/>
              </a:solidFill>
            </a:endParaRPr>
          </a:p>
          <a:p>
            <a:pPr marL="0" indent="0">
              <a:buNone/>
            </a:pPr>
            <a:r>
              <a:rPr lang="en-US" dirty="0">
                <a:solidFill>
                  <a:schemeClr val="bg1"/>
                </a:solidFill>
              </a:rPr>
              <a:t>Lubbock, M. (2002). AMERICAN MUSICAL THEATRE: AN INTRODUCTION. Retrieved December 08, 2017, from http://www.theatrehistory.com/american/musical030.html </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681705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solidFill>
                  <a:schemeClr val="bg1"/>
                </a:solidFill>
              </a:rPr>
              <a:t>McLellan, D. T., &amp; </a:t>
            </a:r>
            <a:r>
              <a:rPr lang="en-US" dirty="0" err="1">
                <a:solidFill>
                  <a:schemeClr val="bg1"/>
                </a:solidFill>
              </a:rPr>
              <a:t>Feuer</a:t>
            </a:r>
            <a:r>
              <a:rPr lang="en-US" dirty="0">
                <a:solidFill>
                  <a:schemeClr val="bg1"/>
                </a:solidFill>
              </a:rPr>
              <a:t>, L. S. (2016, July 27). Karl Marx. Retrieved December 07, 2017, from https://www.britannica.com/biography/Karl-Marx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(2015, August 24). </a:t>
            </a:r>
            <a:r>
              <a:rPr lang="en-US" dirty="0" err="1">
                <a:solidFill>
                  <a:schemeClr val="bg1"/>
                </a:solidFill>
              </a:rPr>
              <a:t>Émile</a:t>
            </a:r>
            <a:r>
              <a:rPr lang="en-US" dirty="0">
                <a:solidFill>
                  <a:schemeClr val="bg1"/>
                </a:solidFill>
              </a:rPr>
              <a:t> Augier. Retrieved December 07, 2017, from https://www.britannica.com/biography/Emile-Augier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(2011, October 03). George Pierce Baker. Retrieved December 08, 2017, from https://www.britannica.com/biography/George-Pierce-Baker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(2008, November 19). Lee Simonson. Retrieved December 08, 2017, from https://www.britannica.com/biography/Lee-Simonson </a:t>
            </a:r>
          </a:p>
          <a:p>
            <a:pPr marL="0" indent="0">
              <a:buNone/>
            </a:pPr>
            <a:endParaRPr lang="en-US" dirty="0">
              <a:solidFill>
                <a:schemeClr val="bg1"/>
              </a:solidFill>
            </a:endParaRPr>
          </a:p>
          <a:p>
            <a:pPr marL="0" indent="0">
              <a:buNone/>
            </a:pPr>
            <a:r>
              <a:rPr lang="en-US" dirty="0">
                <a:solidFill>
                  <a:schemeClr val="bg1"/>
                </a:solidFill>
              </a:rPr>
              <a:t>Wikimedia Foundation, Inc. (2017, December 07). Alexandre Dumas. Retrieved December 07, 2017, from https://en.wikipedia.org/wiki/Alexandre_Dumas </a:t>
            </a:r>
          </a:p>
          <a:p>
            <a:pPr marL="0" indent="0">
              <a:buNone/>
            </a:pPr>
            <a:endParaRPr lang="en-US" dirty="0">
              <a:solidFill>
                <a:schemeClr val="bg1"/>
              </a:solidFill>
            </a:endParaRPr>
          </a:p>
          <a:p>
            <a:pPr marL="0" indent="0">
              <a:buNone/>
            </a:pPr>
            <a:r>
              <a:rPr lang="en-US" dirty="0">
                <a:solidFill>
                  <a:schemeClr val="bg1"/>
                </a:solidFill>
              </a:rPr>
              <a:t>Wikimedia Foundation, Inc. (2017, December 07). George Bernard Shaw. Retrieved December 07, 2017, from https://en.wikipedia.org/wiki/George_Bernard_Shaw </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27511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reflection blurRad="6350" stA="60000" endA="900" endPos="58000" dir="5400000" sy="-100000" algn="bl" rotWithShape="0"/>
                </a:effectLst>
                <a:latin typeface="Curlz MT" panose="04040404050702020202" pitchFamily="82" charset="0"/>
              </a:rPr>
              <a:t>Who was Charles Darwin?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2057400" cy="480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2590800" y="1524000"/>
            <a:ext cx="6096000" cy="4525963"/>
          </a:xfrm>
        </p:spPr>
        <p:txBody>
          <a:bodyPr>
            <a:noAutofit/>
          </a:bodyPr>
          <a:lstStyle/>
          <a:p>
            <a:pPr marL="0" indent="0">
              <a:buNone/>
            </a:pPr>
            <a:r>
              <a:rPr lang="en-US" sz="1600" dirty="0">
                <a:solidFill>
                  <a:schemeClr val="bg1"/>
                </a:solidFill>
              </a:rPr>
              <a:t>According to Britannica.com:</a:t>
            </a:r>
          </a:p>
          <a:p>
            <a:r>
              <a:rPr lang="en-US" sz="1600" dirty="0">
                <a:solidFill>
                  <a:schemeClr val="bg1"/>
                </a:solidFill>
              </a:rPr>
              <a:t>Charles Darwin, in full Charles Robert Darwin (born February 12, 1809, England—died April 19, 1882, </a:t>
            </a:r>
            <a:r>
              <a:rPr lang="en-US" sz="1600" dirty="0" err="1">
                <a:solidFill>
                  <a:schemeClr val="bg1"/>
                </a:solidFill>
              </a:rPr>
              <a:t>Downe</a:t>
            </a:r>
            <a:r>
              <a:rPr lang="en-US" sz="1600" dirty="0">
                <a:solidFill>
                  <a:schemeClr val="bg1"/>
                </a:solidFill>
              </a:rPr>
              <a:t>, Kent)</a:t>
            </a:r>
          </a:p>
          <a:p>
            <a:r>
              <a:rPr lang="en-US" sz="1600" dirty="0">
                <a:solidFill>
                  <a:schemeClr val="bg1"/>
                </a:solidFill>
              </a:rPr>
              <a:t>He was an English naturalist whose scientific theory of evolution by natural selection became the foundation of modern evolutionary studies. </a:t>
            </a:r>
          </a:p>
          <a:p>
            <a:r>
              <a:rPr lang="en-US" sz="1600" dirty="0">
                <a:solidFill>
                  <a:schemeClr val="bg1"/>
                </a:solidFill>
              </a:rPr>
              <a:t>A friendly country gentleman, Darwin at first shocked religious Victorian society by suggesting that animals and humans shared a common ancestry. </a:t>
            </a:r>
          </a:p>
          <a:p>
            <a:r>
              <a:rPr lang="en-US" sz="1600" dirty="0">
                <a:solidFill>
                  <a:schemeClr val="bg1"/>
                </a:solidFill>
              </a:rPr>
              <a:t>However, his nonreligious biology appealed to the rising class of professional scientists, and by the time of his death evolutionary imagery had spread through all of science, literature, and politics. </a:t>
            </a:r>
          </a:p>
          <a:p>
            <a:r>
              <a:rPr lang="en-US" sz="1600" dirty="0">
                <a:solidFill>
                  <a:schemeClr val="bg1"/>
                </a:solidFill>
              </a:rPr>
              <a:t>Darwin, himself an agnostic, was accorded the ultimate British accolade of burial in Westminster Abbey, London.</a:t>
            </a:r>
          </a:p>
          <a:p>
            <a:r>
              <a:rPr lang="en-US" sz="1600" dirty="0">
                <a:solidFill>
                  <a:schemeClr val="bg1"/>
                </a:solidFill>
              </a:rPr>
              <a:t>Darwin formulated his bold theory in private in 1837–39, after returning from a voyage around the world aboard HMS Beagle, but it was not until two decades later that he finally gave it full public expression in </a:t>
            </a:r>
            <a:r>
              <a:rPr lang="en-US" sz="1600" i="1" dirty="0">
                <a:solidFill>
                  <a:schemeClr val="bg1"/>
                </a:solidFill>
              </a:rPr>
              <a:t>On the Origin of Species </a:t>
            </a:r>
            <a:r>
              <a:rPr lang="en-US" sz="1600" dirty="0">
                <a:solidFill>
                  <a:schemeClr val="bg1"/>
                </a:solidFill>
              </a:rPr>
              <a:t>(1859), a book that has deeply influenced modern Western society and thought.</a:t>
            </a:r>
          </a:p>
        </p:txBody>
      </p:sp>
    </p:spTree>
    <p:extLst>
      <p:ext uri="{BB962C8B-B14F-4D97-AF65-F5344CB8AC3E}">
        <p14:creationId xmlns:p14="http://schemas.microsoft.com/office/powerpoint/2010/main" val="238695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laybill" panose="040506030A0602020202" pitchFamily="82" charset="0"/>
              </a:rPr>
              <a:t>Who was Karl Marx?</a:t>
            </a:r>
          </a:p>
        </p:txBody>
      </p:sp>
      <p:sp>
        <p:nvSpPr>
          <p:cNvPr id="8" name="Content Placeholder 7"/>
          <p:cNvSpPr>
            <a:spLocks noGrp="1"/>
          </p:cNvSpPr>
          <p:nvPr>
            <p:ph sz="half" idx="1"/>
          </p:nvPr>
        </p:nvSpPr>
        <p:spPr>
          <a:xfrm>
            <a:off x="457200" y="1600200"/>
            <a:ext cx="6096000"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Karl Marx, in full Karl Heinrich Marx (born May 5, 1818, [Germany]—died March 14, 1883, London, England)</a:t>
            </a:r>
          </a:p>
          <a:p>
            <a:r>
              <a:rPr lang="en-US" dirty="0">
                <a:solidFill>
                  <a:schemeClr val="bg1"/>
                </a:solidFill>
              </a:rPr>
              <a:t>He was a revolutionary sociologist, historian, and economist. </a:t>
            </a:r>
          </a:p>
          <a:p>
            <a:r>
              <a:rPr lang="en-US" dirty="0">
                <a:solidFill>
                  <a:schemeClr val="bg1"/>
                </a:solidFill>
              </a:rPr>
              <a:t>He published (with Friedrich Engels) </a:t>
            </a:r>
            <a:r>
              <a:rPr lang="en-US" i="1" dirty="0">
                <a:solidFill>
                  <a:schemeClr val="bg1"/>
                </a:solidFill>
              </a:rPr>
              <a:t>Manifest der </a:t>
            </a:r>
            <a:r>
              <a:rPr lang="en-US" i="1" dirty="0" err="1">
                <a:solidFill>
                  <a:schemeClr val="bg1"/>
                </a:solidFill>
              </a:rPr>
              <a:t>Kommunistischen</a:t>
            </a:r>
            <a:r>
              <a:rPr lang="en-US" i="1" dirty="0">
                <a:solidFill>
                  <a:schemeClr val="bg1"/>
                </a:solidFill>
              </a:rPr>
              <a:t> </a:t>
            </a:r>
            <a:r>
              <a:rPr lang="en-US" i="1" dirty="0" err="1">
                <a:solidFill>
                  <a:schemeClr val="bg1"/>
                </a:solidFill>
              </a:rPr>
              <a:t>Partei</a:t>
            </a:r>
            <a:r>
              <a:rPr lang="en-US" i="1" dirty="0">
                <a:solidFill>
                  <a:schemeClr val="bg1"/>
                </a:solidFill>
              </a:rPr>
              <a:t> </a:t>
            </a:r>
            <a:r>
              <a:rPr lang="en-US" dirty="0">
                <a:solidFill>
                  <a:schemeClr val="bg1"/>
                </a:solidFill>
              </a:rPr>
              <a:t>(1848), commonly known as </a:t>
            </a:r>
            <a:r>
              <a:rPr lang="en-US" i="1" dirty="0">
                <a:solidFill>
                  <a:schemeClr val="bg1"/>
                </a:solidFill>
              </a:rPr>
              <a:t>The Communist Manifesto</a:t>
            </a:r>
            <a:r>
              <a:rPr lang="en-US" dirty="0">
                <a:solidFill>
                  <a:schemeClr val="bg1"/>
                </a:solidFill>
              </a:rPr>
              <a:t>, the most celebrated pamphlet in the history of the socialist movement. </a:t>
            </a:r>
          </a:p>
          <a:p>
            <a:r>
              <a:rPr lang="en-US" dirty="0">
                <a:solidFill>
                  <a:schemeClr val="bg1"/>
                </a:solidFill>
              </a:rPr>
              <a:t>He also was the author of the movement’s most important book, </a:t>
            </a:r>
            <a:r>
              <a:rPr lang="en-US" i="1" dirty="0">
                <a:solidFill>
                  <a:schemeClr val="bg1"/>
                </a:solidFill>
              </a:rPr>
              <a:t>Das </a:t>
            </a:r>
            <a:r>
              <a:rPr lang="en-US" i="1" dirty="0" err="1">
                <a:solidFill>
                  <a:schemeClr val="bg1"/>
                </a:solidFill>
              </a:rPr>
              <a:t>Kapital</a:t>
            </a:r>
            <a:r>
              <a:rPr lang="en-US" dirty="0">
                <a:solidFill>
                  <a:schemeClr val="bg1"/>
                </a:solidFill>
              </a:rPr>
              <a:t>. </a:t>
            </a:r>
          </a:p>
          <a:p>
            <a:r>
              <a:rPr lang="en-US" dirty="0">
                <a:solidFill>
                  <a:schemeClr val="bg1"/>
                </a:solidFill>
              </a:rPr>
              <a:t>These writings and others by Marx and Engels form the basis of the body of thought and belief known as Marxism.</a:t>
            </a:r>
          </a:p>
          <a:p>
            <a:pPr lvl="1"/>
            <a:r>
              <a:rPr lang="en-US" dirty="0">
                <a:solidFill>
                  <a:schemeClr val="bg1"/>
                </a:solidFill>
              </a:rPr>
              <a:t>Marxism originally consisted of three related ideas: </a:t>
            </a:r>
          </a:p>
          <a:p>
            <a:pPr lvl="2"/>
            <a:r>
              <a:rPr lang="en-US" dirty="0">
                <a:solidFill>
                  <a:schemeClr val="bg1"/>
                </a:solidFill>
              </a:rPr>
              <a:t>A philosophical anthropology</a:t>
            </a:r>
          </a:p>
          <a:p>
            <a:pPr lvl="2"/>
            <a:r>
              <a:rPr lang="en-US" dirty="0">
                <a:solidFill>
                  <a:schemeClr val="bg1"/>
                </a:solidFill>
              </a:rPr>
              <a:t>A theory of history</a:t>
            </a:r>
          </a:p>
          <a:p>
            <a:pPr lvl="2"/>
            <a:r>
              <a:rPr lang="en-US" dirty="0">
                <a:solidFill>
                  <a:schemeClr val="bg1"/>
                </a:solidFill>
              </a:rPr>
              <a:t>An economic and political program</a:t>
            </a:r>
          </a:p>
          <a:p>
            <a:r>
              <a:rPr lang="en-US" dirty="0">
                <a:solidFill>
                  <a:schemeClr val="bg1"/>
                </a:solidFill>
              </a:rPr>
              <a:t>The influence of Marx’s ideas has been enormous. </a:t>
            </a:r>
          </a:p>
          <a:p>
            <a:r>
              <a:rPr lang="en-US" dirty="0">
                <a:solidFill>
                  <a:schemeClr val="bg1"/>
                </a:solidFill>
              </a:rPr>
              <a:t>Marx’s masterpiece, </a:t>
            </a:r>
            <a:r>
              <a:rPr lang="en-US" i="1" dirty="0">
                <a:solidFill>
                  <a:schemeClr val="bg1"/>
                </a:solidFill>
              </a:rPr>
              <a:t>Das </a:t>
            </a:r>
            <a:r>
              <a:rPr lang="en-US" i="1" dirty="0" err="1">
                <a:solidFill>
                  <a:schemeClr val="bg1"/>
                </a:solidFill>
              </a:rPr>
              <a:t>Kapital</a:t>
            </a:r>
            <a:r>
              <a:rPr lang="en-US" dirty="0">
                <a:solidFill>
                  <a:schemeClr val="bg1"/>
                </a:solidFill>
              </a:rPr>
              <a:t>, the “Bible of the working class,” as it was officially described in a resolution of the International Working Men’s Association, was published in 1867 in Berlin and received a second edition in 1873. Only the first volume was completed and published in Marx’s lifetime.</a:t>
            </a:r>
          </a:p>
          <a:p>
            <a:endParaRPr lang="en-US" dirty="0">
              <a:solidFill>
                <a:schemeClr val="bg1"/>
              </a:solidFill>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5600" y="1447800"/>
            <a:ext cx="1981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101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4800" b="1" dirty="0">
                <a:ln/>
                <a:solidFill>
                  <a:schemeClr val="accent4"/>
                </a:solidFill>
                <a:effectLst>
                  <a:glow rad="228600">
                    <a:schemeClr val="accent4">
                      <a:satMod val="175000"/>
                      <a:alpha val="40000"/>
                    </a:schemeClr>
                  </a:glow>
                </a:effectLst>
                <a:latin typeface="Bauhaus 93" panose="04030905020B02020C02" pitchFamily="82" charset="0"/>
              </a:rPr>
              <a:t>The Emergence of Realism</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Even Richard Wagner (pronounced "</a:t>
            </a:r>
            <a:r>
              <a:rPr lang="en-US" dirty="0" err="1">
                <a:solidFill>
                  <a:schemeClr val="bg1"/>
                </a:solidFill>
              </a:rPr>
              <a:t>Rih-Kard</a:t>
            </a:r>
            <a:r>
              <a:rPr lang="en-US" dirty="0">
                <a:solidFill>
                  <a:schemeClr val="bg1"/>
                </a:solidFill>
              </a:rPr>
              <a:t>’ </a:t>
            </a:r>
            <a:r>
              <a:rPr lang="en-US" dirty="0" err="1">
                <a:solidFill>
                  <a:schemeClr val="bg1"/>
                </a:solidFill>
              </a:rPr>
              <a:t>Vahg</a:t>
            </a:r>
            <a:r>
              <a:rPr lang="en-US" dirty="0">
                <a:solidFill>
                  <a:schemeClr val="bg1"/>
                </a:solidFill>
              </a:rPr>
              <a:t>’-</a:t>
            </a:r>
            <a:r>
              <a:rPr lang="en-US" dirty="0" err="1">
                <a:solidFill>
                  <a:schemeClr val="bg1"/>
                </a:solidFill>
              </a:rPr>
              <a:t>ner</a:t>
            </a:r>
            <a:r>
              <a:rPr lang="en-US" dirty="0">
                <a:solidFill>
                  <a:schemeClr val="bg1"/>
                </a:solidFill>
              </a:rPr>
              <a:t>") (1813-1883), while rejecting contemporary trends toward realism, helps lead toward a moderate realistic theatre. </a:t>
            </a:r>
          </a:p>
          <a:p>
            <a:r>
              <a:rPr lang="en-US" dirty="0">
                <a:solidFill>
                  <a:schemeClr val="bg1"/>
                </a:solidFill>
              </a:rPr>
              <a:t>Wagner wanted complete illusionism, but wanted the dramatists to be more than a recorder—he wanted to be of "myth-maker." </a:t>
            </a:r>
          </a:p>
          <a:p>
            <a:r>
              <a:rPr lang="en-US" dirty="0">
                <a:solidFill>
                  <a:schemeClr val="bg1"/>
                </a:solidFill>
              </a:rPr>
              <a:t>True drama, according to Wagner, should be "dipped in the magic founding of music," which allows greater control over performance than spoken drama. </a:t>
            </a:r>
          </a:p>
          <a:p>
            <a:r>
              <a:rPr lang="en-US" dirty="0">
                <a:solidFill>
                  <a:schemeClr val="bg1"/>
                </a:solidFill>
              </a:rPr>
              <a:t>Wagner wanted complete control over every aspect of the production in order to get a "</a:t>
            </a:r>
            <a:r>
              <a:rPr lang="en-US" dirty="0" err="1">
                <a:solidFill>
                  <a:schemeClr val="bg1"/>
                </a:solidFill>
              </a:rPr>
              <a:t>gesamtkunstwerk</a:t>
            </a:r>
            <a:r>
              <a:rPr lang="en-US" dirty="0">
                <a:solidFill>
                  <a:schemeClr val="bg1"/>
                </a:solidFill>
              </a:rPr>
              <a:t>," or "master art work."</a:t>
            </a:r>
          </a:p>
          <a:p>
            <a:r>
              <a:rPr lang="en-US" dirty="0">
                <a:solidFill>
                  <a:srgbClr val="FFFF99"/>
                </a:solidFill>
              </a:rPr>
              <a:t>Because Wagner aimed for complete illusion, even though his operas were not all realistic, many of his production practices helped lead the way for realism. </a:t>
            </a:r>
            <a:r>
              <a:rPr lang="en-US" dirty="0">
                <a:solidFill>
                  <a:schemeClr val="bg1"/>
                </a:solidFill>
              </a:rPr>
              <a:t>For instance the auditorium was darkened, the stage was framed with a double proscenium arch, there were no side boxes and no center aisle, and all seats were equally good. Further, he forbade musicians to tune in the orchestra pit, allowed no applause or curtain calls, and strove for historical accuracy in scenery and costumes. </a:t>
            </a:r>
          </a:p>
          <a:p>
            <a:r>
              <a:rPr lang="en-US" dirty="0">
                <a:solidFill>
                  <a:schemeClr val="bg1"/>
                </a:solidFill>
              </a:rPr>
              <a:t>Therefore, even though Wagner’s operas are fantastic and mythical, his attempts at illusionism helped gain public acceptance for realism.</a:t>
            </a:r>
          </a:p>
          <a:p>
            <a:endParaRPr lang="en-US" dirty="0">
              <a:solidFill>
                <a:schemeClr val="bg1"/>
              </a:solidFill>
            </a:endParaRPr>
          </a:p>
        </p:txBody>
      </p:sp>
    </p:spTree>
    <p:extLst>
      <p:ext uri="{BB962C8B-B14F-4D97-AF65-F5344CB8AC3E}">
        <p14:creationId xmlns:p14="http://schemas.microsoft.com/office/powerpoint/2010/main" val="22988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6">
                    <a:lumMod val="75000"/>
                  </a:schemeClr>
                </a:solidFill>
                <a:effectLst>
                  <a:glow rad="228600">
                    <a:schemeClr val="accent6">
                      <a:satMod val="175000"/>
                      <a:alpha val="40000"/>
                    </a:schemeClr>
                  </a:glow>
                </a:effectLst>
                <a:latin typeface="Goudy Stout" panose="0202090407030B020401" pitchFamily="18" charset="0"/>
              </a:rPr>
              <a:t>Who is Richard Wagner? [Review]</a:t>
            </a:r>
          </a:p>
        </p:txBody>
      </p:sp>
      <p:sp>
        <p:nvSpPr>
          <p:cNvPr id="3" name="Content Placeholder 2"/>
          <p:cNvSpPr>
            <a:spLocks noGrp="1"/>
          </p:cNvSpPr>
          <p:nvPr>
            <p:ph sz="half" idx="1"/>
          </p:nvPr>
        </p:nvSpPr>
        <p:spPr>
          <a:xfrm>
            <a:off x="3200400" y="1676400"/>
            <a:ext cx="5562600" cy="4876800"/>
          </a:xfrm>
        </p:spPr>
        <p:txBody>
          <a:bodyPr>
            <a:normAutofit fontScale="47500" lnSpcReduction="20000"/>
          </a:bodyPr>
          <a:lstStyle/>
          <a:p>
            <a:r>
              <a:rPr lang="en-US" dirty="0">
                <a:solidFill>
                  <a:schemeClr val="bg1"/>
                </a:solidFill>
              </a:rPr>
              <a:t>Richard Wagner (1813-1883) [pronounced </a:t>
            </a:r>
            <a:r>
              <a:rPr lang="en-US" dirty="0" err="1">
                <a:solidFill>
                  <a:schemeClr val="bg1"/>
                </a:solidFill>
              </a:rPr>
              <a:t>Vahg</a:t>
            </a:r>
            <a:r>
              <a:rPr lang="en-US" dirty="0">
                <a:solidFill>
                  <a:schemeClr val="bg1"/>
                </a:solidFill>
              </a:rPr>
              <a:t>'-</a:t>
            </a:r>
            <a:r>
              <a:rPr lang="en-US" dirty="0" err="1">
                <a:solidFill>
                  <a:schemeClr val="bg1"/>
                </a:solidFill>
              </a:rPr>
              <a:t>ner</a:t>
            </a:r>
            <a:r>
              <a:rPr lang="en-US" dirty="0">
                <a:solidFill>
                  <a:schemeClr val="bg1"/>
                </a:solidFill>
              </a:rPr>
              <a:t>]– is a theorist and composer</a:t>
            </a:r>
          </a:p>
          <a:p>
            <a:r>
              <a:rPr lang="en-US" dirty="0">
                <a:solidFill>
                  <a:schemeClr val="bg1"/>
                </a:solidFill>
              </a:rPr>
              <a:t>He wrote operas that were fantastic, mythical, and patriotic.</a:t>
            </a:r>
          </a:p>
          <a:p>
            <a:r>
              <a:rPr lang="en-US" dirty="0">
                <a:solidFill>
                  <a:schemeClr val="bg1"/>
                </a:solidFill>
              </a:rPr>
              <a:t>In 1834, Wagner joined the </a:t>
            </a:r>
            <a:r>
              <a:rPr lang="en-US" dirty="0" err="1">
                <a:solidFill>
                  <a:schemeClr val="bg1"/>
                </a:solidFill>
              </a:rPr>
              <a:t>Würzburg</a:t>
            </a:r>
            <a:r>
              <a:rPr lang="en-US" dirty="0">
                <a:solidFill>
                  <a:schemeClr val="bg1"/>
                </a:solidFill>
              </a:rPr>
              <a:t> Theater as chorus master, and wrote the text and music of his first opera, </a:t>
            </a:r>
            <a:r>
              <a:rPr lang="en-US" i="1" dirty="0">
                <a:solidFill>
                  <a:schemeClr val="bg1"/>
                </a:solidFill>
              </a:rPr>
              <a:t>Die </a:t>
            </a:r>
            <a:r>
              <a:rPr lang="en-US" i="1" dirty="0" err="1">
                <a:solidFill>
                  <a:schemeClr val="bg1"/>
                </a:solidFill>
              </a:rPr>
              <a:t>Feen</a:t>
            </a:r>
            <a:r>
              <a:rPr lang="en-US" i="1" dirty="0">
                <a:solidFill>
                  <a:schemeClr val="bg1"/>
                </a:solidFill>
              </a:rPr>
              <a:t> </a:t>
            </a:r>
            <a:r>
              <a:rPr lang="en-US" dirty="0">
                <a:solidFill>
                  <a:schemeClr val="bg1"/>
                </a:solidFill>
              </a:rPr>
              <a:t>(The Fairies), which was not staged.</a:t>
            </a:r>
          </a:p>
          <a:p>
            <a:r>
              <a:rPr lang="en-US" dirty="0">
                <a:solidFill>
                  <a:schemeClr val="bg1"/>
                </a:solidFill>
              </a:rPr>
              <a:t>He ran the Bayreuth Theatre [pronounced "Bye'-</a:t>
            </a:r>
            <a:r>
              <a:rPr lang="en-US" dirty="0" err="1">
                <a:solidFill>
                  <a:schemeClr val="bg1"/>
                </a:solidFill>
              </a:rPr>
              <a:t>roit</a:t>
            </a:r>
            <a:r>
              <a:rPr lang="en-US" dirty="0">
                <a:solidFill>
                  <a:schemeClr val="bg1"/>
                </a:solidFill>
              </a:rPr>
              <a:t>"] (1876-1883) (which still exists, run by Wagner’s descendants, and until a few years ago they did nothing but Wagner’s operas). Wagner became the first musical director of the theater.</a:t>
            </a:r>
          </a:p>
          <a:p>
            <a:r>
              <a:rPr lang="en-US" dirty="0">
                <a:solidFill>
                  <a:srgbClr val="FFFF99"/>
                </a:solidFill>
              </a:rPr>
              <a:t>He wanted total control over the production and focused on illusionistic theatre.</a:t>
            </a:r>
          </a:p>
          <a:p>
            <a:r>
              <a:rPr lang="en-US" dirty="0">
                <a:solidFill>
                  <a:srgbClr val="FFFF99"/>
                </a:solidFill>
              </a:rPr>
              <a:t>He was an important factor in the development of realism, but his operas were not at all realistic.</a:t>
            </a:r>
          </a:p>
          <a:p>
            <a:r>
              <a:rPr lang="en-US" dirty="0">
                <a:solidFill>
                  <a:schemeClr val="bg1"/>
                </a:solidFill>
              </a:rPr>
              <a:t>Richard Wagner is best known for creating several complex operas, including </a:t>
            </a:r>
            <a:r>
              <a:rPr lang="en-US" i="1" dirty="0">
                <a:solidFill>
                  <a:schemeClr val="bg1"/>
                </a:solidFill>
              </a:rPr>
              <a:t>Tristan and Isolde</a:t>
            </a:r>
            <a:r>
              <a:rPr lang="en-US" dirty="0">
                <a:solidFill>
                  <a:schemeClr val="bg1"/>
                </a:solidFill>
              </a:rPr>
              <a:t> and the four-part, 18-hour </a:t>
            </a:r>
            <a:r>
              <a:rPr lang="en-US" i="1" dirty="0">
                <a:solidFill>
                  <a:schemeClr val="bg1"/>
                </a:solidFill>
              </a:rPr>
              <a:t>Ring Cycle</a:t>
            </a:r>
            <a:r>
              <a:rPr lang="en-US" dirty="0">
                <a:solidFill>
                  <a:schemeClr val="bg1"/>
                </a:solidFill>
              </a:rPr>
              <a:t>.</a:t>
            </a:r>
          </a:p>
          <a:p>
            <a:r>
              <a:rPr lang="en-US" dirty="0">
                <a:solidFill>
                  <a:schemeClr val="bg1"/>
                </a:solidFill>
              </a:rPr>
              <a:t>Unable to enter Germany for the next 11 years due to his political stances, Wagner wrote the notoriously </a:t>
            </a:r>
            <a:r>
              <a:rPr lang="en-US" dirty="0" err="1">
                <a:solidFill>
                  <a:schemeClr val="bg1"/>
                </a:solidFill>
              </a:rPr>
              <a:t>anti-semitic</a:t>
            </a:r>
            <a:r>
              <a:rPr lang="en-US" dirty="0">
                <a:solidFill>
                  <a:schemeClr val="bg1"/>
                </a:solidFill>
              </a:rPr>
              <a:t> </a:t>
            </a:r>
            <a:r>
              <a:rPr lang="en-US" i="1" dirty="0">
                <a:solidFill>
                  <a:schemeClr val="bg1"/>
                </a:solidFill>
              </a:rPr>
              <a:t>Jewishness in Music</a:t>
            </a:r>
            <a:r>
              <a:rPr lang="en-US" dirty="0">
                <a:solidFill>
                  <a:schemeClr val="bg1"/>
                </a:solidFill>
              </a:rPr>
              <a:t>, as well as other criticisms against Jews, composers, conductors, authors and critics.</a:t>
            </a:r>
          </a:p>
          <a:p>
            <a:r>
              <a:rPr lang="en-US" dirty="0">
                <a:solidFill>
                  <a:schemeClr val="bg1"/>
                </a:solidFill>
              </a:rPr>
              <a:t>He was a favorite of Adolf Hitler and there is evidence that Wagner's music was played at the Dachau concentration camp to "re-educate" the prisoners making Wagner's legacy more controversial.</a:t>
            </a:r>
          </a:p>
          <a:p>
            <a:r>
              <a:rPr lang="en-US" dirty="0">
                <a:solidFill>
                  <a:schemeClr val="bg1"/>
                </a:solidFill>
              </a:rPr>
              <a:t>Wagner had a tumultuous love life, which involved several scandalous affairs. </a:t>
            </a:r>
          </a:p>
          <a:p>
            <a:r>
              <a:rPr lang="en-US" dirty="0">
                <a:solidFill>
                  <a:schemeClr val="bg1"/>
                </a:solidFill>
              </a:rPr>
              <a:t>He died of a heart attack in Venice on February 13, 1883.</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1295400"/>
            <a:ext cx="2819400" cy="4953000"/>
          </a:xfrm>
          <a:prstGeom prst="ellipse">
            <a:avLst/>
          </a:prstGeom>
          <a:ln>
            <a:noFill/>
          </a:ln>
          <a:effectLst>
            <a:softEdge rad="112500"/>
          </a:effectLst>
        </p:spPr>
      </p:pic>
    </p:spTree>
    <p:extLst>
      <p:ext uri="{BB962C8B-B14F-4D97-AF65-F5344CB8AC3E}">
        <p14:creationId xmlns:p14="http://schemas.microsoft.com/office/powerpoint/2010/main" val="4760911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11080</Words>
  <Application>Microsoft Office PowerPoint</Application>
  <PresentationFormat>On-screen Show (4:3)</PresentationFormat>
  <Paragraphs>509</Paragraphs>
  <Slides>51</Slides>
  <Notes>0</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51</vt:i4>
      </vt:variant>
    </vt:vector>
  </HeadingPairs>
  <TitlesOfParts>
    <vt:vector size="84" baseType="lpstr">
      <vt:lpstr>DotumChe</vt:lpstr>
      <vt:lpstr>FangSong</vt:lpstr>
      <vt:lpstr>Arial</vt:lpstr>
      <vt:lpstr>Baskerville Old Face</vt:lpstr>
      <vt:lpstr>Bauhaus 93</vt:lpstr>
      <vt:lpstr>Brush Script MT</vt:lpstr>
      <vt:lpstr>Calibri</vt:lpstr>
      <vt:lpstr>Californian FB</vt:lpstr>
      <vt:lpstr>Candara</vt:lpstr>
      <vt:lpstr>Century</vt:lpstr>
      <vt:lpstr>Chiller</vt:lpstr>
      <vt:lpstr>Colonna MT</vt:lpstr>
      <vt:lpstr>Comic Sans MS</vt:lpstr>
      <vt:lpstr>Curlz MT</vt:lpstr>
      <vt:lpstr>David</vt:lpstr>
      <vt:lpstr>Elephant</vt:lpstr>
      <vt:lpstr>Engravers MT</vt:lpstr>
      <vt:lpstr>Footlight MT Light</vt:lpstr>
      <vt:lpstr>Forte</vt:lpstr>
      <vt:lpstr>Franklin Gothic Medium Cond</vt:lpstr>
      <vt:lpstr>Freestyle Script</vt:lpstr>
      <vt:lpstr>French Script MT</vt:lpstr>
      <vt:lpstr>Gisha</vt:lpstr>
      <vt:lpstr>Gloucester MT Extra Condensed</vt:lpstr>
      <vt:lpstr>Goudy Stout</vt:lpstr>
      <vt:lpstr>Harlow Solid Italic</vt:lpstr>
      <vt:lpstr>Informal Roman</vt:lpstr>
      <vt:lpstr>Juice ITC</vt:lpstr>
      <vt:lpstr>LilyUPC</vt:lpstr>
      <vt:lpstr>Lucida Calligraphy</vt:lpstr>
      <vt:lpstr>Mistral</vt:lpstr>
      <vt:lpstr>Playbill</vt:lpstr>
      <vt:lpstr>1_Office Theme</vt:lpstr>
      <vt:lpstr>20th Century Theatre:  Musical Theatre</vt:lpstr>
      <vt:lpstr>Realism</vt:lpstr>
      <vt:lpstr>The Emergence of Realism</vt:lpstr>
      <vt:lpstr>Who was August Comte?</vt:lpstr>
      <vt:lpstr>Who was August Comte?</vt:lpstr>
      <vt:lpstr>Who was Charles Darwin?</vt:lpstr>
      <vt:lpstr>Who was Karl Marx?</vt:lpstr>
      <vt:lpstr>The Emergence of Realism</vt:lpstr>
      <vt:lpstr>Who is Richard Wagner? [Review]</vt:lpstr>
      <vt:lpstr>Beginnings of the Movement:</vt:lpstr>
      <vt:lpstr>Writers of Realism</vt:lpstr>
      <vt:lpstr>Writers of Realism</vt:lpstr>
      <vt:lpstr>Who was Alexandre Dumas?</vt:lpstr>
      <vt:lpstr>Who was Émile Augier?</vt:lpstr>
      <vt:lpstr>Who is Henrik Ibsen? [Review]</vt:lpstr>
      <vt:lpstr>Other Writers of Realism:</vt:lpstr>
      <vt:lpstr>Who was George Bernard Shaw?</vt:lpstr>
      <vt:lpstr>Who was Anton Chekhov?</vt:lpstr>
      <vt:lpstr>Naturalism</vt:lpstr>
      <vt:lpstr>Naturalism</vt:lpstr>
      <vt:lpstr>Who was Henry François Becque?</vt:lpstr>
      <vt:lpstr>Who was Émile Zola?</vt:lpstr>
      <vt:lpstr>Who was Émile Zola?</vt:lpstr>
      <vt:lpstr>The Independent Theatre Movement</vt:lpstr>
      <vt:lpstr>The Independent Theatre Movement</vt:lpstr>
      <vt:lpstr>The Independent Theatre Movement</vt:lpstr>
      <vt:lpstr>Who is André Antoine? [Review]</vt:lpstr>
      <vt:lpstr>Who is Otto Brahm? [Review]</vt:lpstr>
      <vt:lpstr>Early Twentieth Century Theatre</vt:lpstr>
      <vt:lpstr>Early Twentieth Century Theatre</vt:lpstr>
      <vt:lpstr>Who was Eugene O’Neill?</vt:lpstr>
      <vt:lpstr>Who is Robert Edmond Jones? Why should we care about him? [Review]</vt:lpstr>
      <vt:lpstr>Who was Lee Simonson? </vt:lpstr>
      <vt:lpstr>Modern American Theatre</vt:lpstr>
      <vt:lpstr>Modern American Theatre</vt:lpstr>
      <vt:lpstr>Who was George Pierce Baker?</vt:lpstr>
      <vt:lpstr>Modern American Theatre</vt:lpstr>
      <vt:lpstr>Modern American Theatre</vt:lpstr>
      <vt:lpstr>A Brief History of American Musical Theatre</vt:lpstr>
      <vt:lpstr>A Brief History of American Musical Theatre</vt:lpstr>
      <vt:lpstr>A Brief History of American Musical Theatre</vt:lpstr>
      <vt:lpstr>Who was George M. Cohan?</vt:lpstr>
      <vt:lpstr>A Brief History of American Musical Theatre</vt:lpstr>
      <vt:lpstr>A Brief History of American Musical Theatre</vt:lpstr>
      <vt:lpstr>Who was Rodgers and Hart?</vt:lpstr>
      <vt:lpstr>A Brief History of American Musical Theatre</vt:lpstr>
      <vt:lpstr>A Brief History of American Musical Theatre</vt:lpstr>
      <vt:lpstr>Who was Oscar Hammerstein II?</vt:lpstr>
      <vt:lpstr>Who was Jerome Kern?</vt:lpstr>
      <vt:lpstr>Works Cited</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20th Century Theatre: Musical Theatre</dc:title>
  <dc:creator>Sawyer, Allyson (asawyer@psusd.us)</dc:creator>
  <cp:lastModifiedBy>Boylan, Allyson (aboylan@psusd.us)</cp:lastModifiedBy>
  <cp:revision>81</cp:revision>
  <dcterms:created xsi:type="dcterms:W3CDTF">2017-12-07T19:36:03Z</dcterms:created>
  <dcterms:modified xsi:type="dcterms:W3CDTF">2022-11-29T18:09:59Z</dcterms:modified>
</cp:coreProperties>
</file>