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8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80"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E5035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7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48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90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14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33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55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49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70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17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7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47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8/22/2022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41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lstStyle/>
          <a:p>
            <a:r>
              <a:rPr lang="en-US" dirty="0">
                <a:solidFill>
                  <a:schemeClr val="accent4">
                    <a:lumMod val="40000"/>
                    <a:lumOff val="60000"/>
                  </a:schemeClr>
                </a:solidFill>
                <a:latin typeface="Colonna MT" panose="04020805060202030203" pitchFamily="82" charset="0"/>
              </a:rPr>
              <a:t>Elements of Theatre  </a:t>
            </a:r>
            <a:br>
              <a:rPr lang="en-US" dirty="0">
                <a:solidFill>
                  <a:schemeClr val="accent4">
                    <a:lumMod val="40000"/>
                    <a:lumOff val="60000"/>
                  </a:schemeClr>
                </a:solidFill>
                <a:latin typeface="Colonna MT" panose="04020805060202030203" pitchFamily="82" charset="0"/>
              </a:rPr>
            </a:br>
            <a:r>
              <a:rPr lang="en-US" dirty="0">
                <a:solidFill>
                  <a:schemeClr val="accent4">
                    <a:lumMod val="40000"/>
                    <a:lumOff val="60000"/>
                  </a:schemeClr>
                </a:solidFill>
                <a:latin typeface="Colonna MT" panose="04020805060202030203" pitchFamily="82" charset="0"/>
              </a:rPr>
              <a:t>Audience and Theatre </a:t>
            </a:r>
          </a:p>
        </p:txBody>
      </p:sp>
      <p:sp>
        <p:nvSpPr>
          <p:cNvPr id="3" name="Subtitle 2"/>
          <p:cNvSpPr>
            <a:spLocks noGrp="1"/>
          </p:cNvSpPr>
          <p:nvPr>
            <p:ph type="subTitle" idx="1"/>
          </p:nvPr>
        </p:nvSpPr>
        <p:spPr/>
        <p:txBody>
          <a:bodyPr/>
          <a:lstStyle/>
          <a:p>
            <a:r>
              <a:rPr lang="en-US" dirty="0">
                <a:solidFill>
                  <a:schemeClr val="bg1"/>
                </a:solidFill>
              </a:rPr>
              <a:t>Week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91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Characters</a:t>
            </a:r>
          </a:p>
        </p:txBody>
      </p:sp>
      <p:sp>
        <p:nvSpPr>
          <p:cNvPr id="4" name="Content Placeholder 3"/>
          <p:cNvSpPr>
            <a:spLocks noGrp="1"/>
          </p:cNvSpPr>
          <p:nvPr>
            <p:ph sz="half" idx="2"/>
          </p:nvPr>
        </p:nvSpPr>
        <p:spPr>
          <a:ln w="9525" cmpd="sng">
            <a:solidFill>
              <a:schemeClr val="bg1"/>
            </a:solidFill>
          </a:ln>
        </p:spPr>
        <p:txBody>
          <a:bodyPr/>
          <a:lstStyle/>
          <a:p>
            <a:pPr marL="0" indent="0">
              <a:buNone/>
            </a:pPr>
            <a:r>
              <a:rPr lang="en-US" dirty="0">
                <a:solidFill>
                  <a:schemeClr val="bg1"/>
                </a:solidFill>
              </a:rPr>
              <a:t>Recognizable human beings – such as a family.</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Eugene O’Neil’s </a:t>
            </a:r>
            <a:r>
              <a:rPr lang="en-US" i="1" dirty="0">
                <a:solidFill>
                  <a:schemeClr val="bg1"/>
                </a:solidFill>
              </a:rPr>
              <a:t>Long Day’s Journey into Night</a:t>
            </a:r>
            <a:r>
              <a:rPr lang="en-US" dirty="0">
                <a:solidFill>
                  <a:schemeClr val="bg1"/>
                </a:solidFill>
              </a:rPr>
              <a:t>, there are clear characters in the play such as the mother, father, and two sons.</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Characters</a:t>
            </a:r>
          </a:p>
        </p:txBody>
      </p:sp>
      <p:sp>
        <p:nvSpPr>
          <p:cNvPr id="6" name="Content Placeholder 5"/>
          <p:cNvSpPr>
            <a:spLocks noGrp="1"/>
          </p:cNvSpPr>
          <p:nvPr>
            <p:ph sz="quarter" idx="4"/>
          </p:nvPr>
        </p:nvSpPr>
        <p:spPr>
          <a:ln>
            <a:solidFill>
              <a:schemeClr val="bg1"/>
            </a:solidFill>
          </a:ln>
        </p:spPr>
        <p:txBody>
          <a:bodyPr/>
          <a:lstStyle/>
          <a:p>
            <a:pPr marL="0" indent="0">
              <a:buNone/>
            </a:pPr>
            <a:r>
              <a:rPr lang="en-US" dirty="0">
                <a:solidFill>
                  <a:schemeClr val="bg1"/>
                </a:solidFill>
              </a:rPr>
              <a:t>Unreal figures like a ghost.</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William Shakespeare’s </a:t>
            </a:r>
            <a:r>
              <a:rPr lang="en-US" i="1" dirty="0">
                <a:solidFill>
                  <a:schemeClr val="bg1"/>
                </a:solidFill>
              </a:rPr>
              <a:t>Hamlet</a:t>
            </a:r>
            <a:r>
              <a:rPr lang="en-US" dirty="0">
                <a:solidFill>
                  <a:schemeClr val="bg1"/>
                </a:solidFill>
              </a:rPr>
              <a:t>, the character of Hamlet’s father is a ghost, or in his play </a:t>
            </a:r>
            <a:r>
              <a:rPr lang="en-US" i="1" dirty="0">
                <a:solidFill>
                  <a:schemeClr val="bg1"/>
                </a:solidFill>
              </a:rPr>
              <a:t>Macbeth</a:t>
            </a:r>
            <a:r>
              <a:rPr lang="en-US" dirty="0">
                <a:solidFill>
                  <a:schemeClr val="bg1"/>
                </a:solidFill>
              </a:rPr>
              <a:t>, the three witches are non-realistic characters.</a:t>
            </a:r>
          </a:p>
        </p:txBody>
      </p:sp>
      <p:sp>
        <p:nvSpPr>
          <p:cNvPr id="9" name="Title 1">
            <a:extLst>
              <a:ext uri="{FF2B5EF4-FFF2-40B4-BE49-F238E27FC236}">
                <a16:creationId xmlns:a16="http://schemas.microsoft.com/office/drawing/2014/main" id="{B5C540DF-F0A1-CEEC-2FA0-493956332FD2}"/>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62748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Acting</a:t>
            </a:r>
          </a:p>
        </p:txBody>
      </p:sp>
      <p:sp>
        <p:nvSpPr>
          <p:cNvPr id="4" name="Content Placeholder 3"/>
          <p:cNvSpPr>
            <a:spLocks noGrp="1"/>
          </p:cNvSpPr>
          <p:nvPr>
            <p:ph sz="half" idx="2"/>
          </p:nvPr>
        </p:nvSpPr>
        <p:spPr>
          <a:ln w="9525" cmpd="sng">
            <a:solidFill>
              <a:schemeClr val="bg1"/>
            </a:solidFill>
          </a:ln>
        </p:spPr>
        <p:txBody>
          <a:bodyPr>
            <a:normAutofit/>
          </a:bodyPr>
          <a:lstStyle/>
          <a:p>
            <a:pPr marL="0" indent="0">
              <a:buNone/>
            </a:pPr>
            <a:r>
              <a:rPr lang="en-US" dirty="0">
                <a:solidFill>
                  <a:schemeClr val="bg1"/>
                </a:solidFill>
              </a:rPr>
              <a:t>Performers portray people as they behave in daily life.</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The character of Nora Helmer in Henrik Ibsen’s </a:t>
            </a:r>
            <a:r>
              <a:rPr lang="en-US" i="1" dirty="0">
                <a:solidFill>
                  <a:schemeClr val="bg1"/>
                </a:solidFill>
              </a:rPr>
              <a:t>A Doll’s House </a:t>
            </a:r>
            <a:r>
              <a:rPr lang="en-US" dirty="0">
                <a:solidFill>
                  <a:schemeClr val="bg1"/>
                </a:solidFill>
              </a:rPr>
              <a:t>leaves her husband and an unsatisfactory marriage in a believable, forthright manner.</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Acting</a:t>
            </a:r>
          </a:p>
        </p:txBody>
      </p:sp>
      <p:sp>
        <p:nvSpPr>
          <p:cNvPr id="6" name="Content Placeholder 5"/>
          <p:cNvSpPr>
            <a:spLocks noGrp="1"/>
          </p:cNvSpPr>
          <p:nvPr>
            <p:ph sz="quarter" idx="4"/>
          </p:nvPr>
        </p:nvSpPr>
        <p:spPr>
          <a:ln>
            <a:solidFill>
              <a:schemeClr val="bg1"/>
            </a:solidFill>
          </a:ln>
        </p:spPr>
        <p:txBody>
          <a:bodyPr>
            <a:normAutofit/>
          </a:bodyPr>
          <a:lstStyle/>
          <a:p>
            <a:pPr marL="0" indent="0">
              <a:buNone/>
            </a:pPr>
            <a:r>
              <a:rPr lang="en-US" dirty="0">
                <a:solidFill>
                  <a:schemeClr val="bg1"/>
                </a:solidFill>
              </a:rPr>
              <a:t>Performers enact ghosts and animals; they also engage in singing, dancing, acrobatics, and gymnastics in musical comedy or performance art.</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Any Cirque du Soleil performance.</a:t>
            </a:r>
          </a:p>
        </p:txBody>
      </p:sp>
      <p:sp>
        <p:nvSpPr>
          <p:cNvPr id="9" name="Title 1">
            <a:extLst>
              <a:ext uri="{FF2B5EF4-FFF2-40B4-BE49-F238E27FC236}">
                <a16:creationId xmlns:a16="http://schemas.microsoft.com/office/drawing/2014/main" id="{E07FB394-E962-66FE-0BDD-2604BD81921B}"/>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133994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Language</a:t>
            </a:r>
          </a:p>
        </p:txBody>
      </p:sp>
      <p:sp>
        <p:nvSpPr>
          <p:cNvPr id="4" name="Content Placeholder 3"/>
          <p:cNvSpPr>
            <a:spLocks noGrp="1"/>
          </p:cNvSpPr>
          <p:nvPr>
            <p:ph sz="half" idx="2"/>
          </p:nvPr>
        </p:nvSpPr>
        <p:spPr>
          <a:ln w="9525" cmpd="sng">
            <a:solidFill>
              <a:schemeClr val="bg1"/>
            </a:solidFill>
          </a:ln>
        </p:spPr>
        <p:txBody>
          <a:bodyPr/>
          <a:lstStyle/>
          <a:p>
            <a:pPr marL="0" indent="0">
              <a:buNone/>
            </a:pPr>
            <a:r>
              <a:rPr lang="en-US" dirty="0">
                <a:solidFill>
                  <a:schemeClr val="bg1"/>
                </a:solidFill>
              </a:rPr>
              <a:t>Ordinary dialogue or conversation.</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The gentleman caller in Tennessee Williams’ </a:t>
            </a:r>
            <a:r>
              <a:rPr lang="en-US" i="1" dirty="0">
                <a:solidFill>
                  <a:schemeClr val="bg1"/>
                </a:solidFill>
              </a:rPr>
              <a:t>The Glass Menagerie</a:t>
            </a:r>
            <a:r>
              <a:rPr lang="en-US" dirty="0">
                <a:solidFill>
                  <a:schemeClr val="bg1"/>
                </a:solidFill>
              </a:rPr>
              <a:t> tells Laura about his future in the language of an optimistic young salesman.</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Language</a:t>
            </a:r>
          </a:p>
        </p:txBody>
      </p:sp>
      <p:sp>
        <p:nvSpPr>
          <p:cNvPr id="6" name="Content Placeholder 5"/>
          <p:cNvSpPr>
            <a:spLocks noGrp="1"/>
          </p:cNvSpPr>
          <p:nvPr>
            <p:ph sz="quarter" idx="4"/>
          </p:nvPr>
        </p:nvSpPr>
        <p:spPr>
          <a:ln>
            <a:solidFill>
              <a:schemeClr val="bg1"/>
            </a:solidFill>
          </a:ln>
        </p:spPr>
        <p:txBody>
          <a:bodyPr/>
          <a:lstStyle/>
          <a:p>
            <a:pPr marL="0" indent="0">
              <a:buNone/>
            </a:pPr>
            <a:r>
              <a:rPr lang="en-US" dirty="0">
                <a:solidFill>
                  <a:schemeClr val="bg1"/>
                </a:solidFill>
              </a:rPr>
              <a:t>Poetry.</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most of William Shakespeare’s play, some see his language as poetry, or in the musical </a:t>
            </a:r>
            <a:r>
              <a:rPr lang="en-US" i="1" dirty="0">
                <a:solidFill>
                  <a:schemeClr val="bg1"/>
                </a:solidFill>
              </a:rPr>
              <a:t>West Side Story</a:t>
            </a:r>
            <a:r>
              <a:rPr lang="en-US" dirty="0">
                <a:solidFill>
                  <a:schemeClr val="bg1"/>
                </a:solidFill>
              </a:rPr>
              <a:t>, the song “Tonight” sung to Maria is seen as poetic.</a:t>
            </a:r>
          </a:p>
        </p:txBody>
      </p:sp>
      <p:sp>
        <p:nvSpPr>
          <p:cNvPr id="9" name="Title 1">
            <a:extLst>
              <a:ext uri="{FF2B5EF4-FFF2-40B4-BE49-F238E27FC236}">
                <a16:creationId xmlns:a16="http://schemas.microsoft.com/office/drawing/2014/main" id="{8F5DD049-EE1F-FF43-03B8-B1F696422766}"/>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74725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Scenery</a:t>
            </a:r>
          </a:p>
        </p:txBody>
      </p:sp>
      <p:sp>
        <p:nvSpPr>
          <p:cNvPr id="4" name="Content Placeholder 3"/>
          <p:cNvSpPr>
            <a:spLocks noGrp="1"/>
          </p:cNvSpPr>
          <p:nvPr>
            <p:ph sz="half" idx="2"/>
          </p:nvPr>
        </p:nvSpPr>
        <p:spPr>
          <a:ln w="9525" cmpd="sng">
            <a:solidFill>
              <a:schemeClr val="bg1"/>
            </a:solidFill>
          </a:ln>
        </p:spPr>
        <p:txBody>
          <a:bodyPr/>
          <a:lstStyle/>
          <a:p>
            <a:pPr marL="0" indent="0">
              <a:buNone/>
            </a:pPr>
            <a:r>
              <a:rPr lang="en-US" dirty="0">
                <a:solidFill>
                  <a:schemeClr val="bg1"/>
                </a:solidFill>
              </a:rPr>
              <a:t>Rooms of a real house.</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The play </a:t>
            </a:r>
            <a:r>
              <a:rPr lang="en-US" i="1" dirty="0">
                <a:solidFill>
                  <a:schemeClr val="bg1"/>
                </a:solidFill>
              </a:rPr>
              <a:t>You Can’t Take It With You</a:t>
            </a:r>
            <a:r>
              <a:rPr lang="en-US" dirty="0">
                <a:solidFill>
                  <a:schemeClr val="bg1"/>
                </a:solidFill>
              </a:rPr>
              <a:t>, uses a realistic set, and Chekhov’s play </a:t>
            </a:r>
            <a:r>
              <a:rPr lang="en-US" i="1" dirty="0">
                <a:solidFill>
                  <a:schemeClr val="bg1"/>
                </a:solidFill>
              </a:rPr>
              <a:t>The Cherry Orchard</a:t>
            </a:r>
            <a:r>
              <a:rPr lang="en-US" dirty="0">
                <a:solidFill>
                  <a:schemeClr val="bg1"/>
                </a:solidFill>
              </a:rPr>
              <a:t> uses a realistic set.</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Scenery</a:t>
            </a:r>
          </a:p>
        </p:txBody>
      </p:sp>
      <p:sp>
        <p:nvSpPr>
          <p:cNvPr id="6" name="Content Placeholder 5"/>
          <p:cNvSpPr>
            <a:spLocks noGrp="1"/>
          </p:cNvSpPr>
          <p:nvPr>
            <p:ph sz="quarter" idx="4"/>
          </p:nvPr>
        </p:nvSpPr>
        <p:spPr>
          <a:ln>
            <a:solidFill>
              <a:schemeClr val="bg1"/>
            </a:solidFill>
          </a:ln>
        </p:spPr>
        <p:txBody>
          <a:bodyPr>
            <a:normAutofit/>
          </a:bodyPr>
          <a:lstStyle/>
          <a:p>
            <a:pPr marL="0" indent="0">
              <a:buNone/>
            </a:pPr>
            <a:r>
              <a:rPr lang="en-US" dirty="0">
                <a:solidFill>
                  <a:schemeClr val="bg1"/>
                </a:solidFill>
              </a:rPr>
              <a:t>Abstract forms and shapes on a bare stage.</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most Greek plays such as Sophocles’ </a:t>
            </a:r>
            <a:r>
              <a:rPr lang="en-US" i="1" dirty="0">
                <a:solidFill>
                  <a:schemeClr val="bg1"/>
                </a:solidFill>
              </a:rPr>
              <a:t>Electra</a:t>
            </a:r>
            <a:r>
              <a:rPr lang="en-US" dirty="0">
                <a:solidFill>
                  <a:schemeClr val="bg1"/>
                </a:solidFill>
              </a:rPr>
              <a:t>.</a:t>
            </a:r>
          </a:p>
        </p:txBody>
      </p:sp>
      <p:sp>
        <p:nvSpPr>
          <p:cNvPr id="9" name="Title 1">
            <a:extLst>
              <a:ext uri="{FF2B5EF4-FFF2-40B4-BE49-F238E27FC236}">
                <a16:creationId xmlns:a16="http://schemas.microsoft.com/office/drawing/2014/main" id="{9DB95EAA-FC9A-9254-6681-646A8D6183EA}"/>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33090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Lighting</a:t>
            </a:r>
          </a:p>
        </p:txBody>
      </p:sp>
      <p:sp>
        <p:nvSpPr>
          <p:cNvPr id="4" name="Content Placeholder 3"/>
          <p:cNvSpPr>
            <a:spLocks noGrp="1"/>
          </p:cNvSpPr>
          <p:nvPr>
            <p:ph sz="half" idx="2"/>
          </p:nvPr>
        </p:nvSpPr>
        <p:spPr>
          <a:ln w="9525" cmpd="sng">
            <a:solidFill>
              <a:schemeClr val="bg1"/>
            </a:solidFill>
          </a:ln>
        </p:spPr>
        <p:txBody>
          <a:bodyPr>
            <a:normAutofit lnSpcReduction="10000"/>
          </a:bodyPr>
          <a:lstStyle/>
          <a:p>
            <a:pPr marL="0" indent="0">
              <a:buNone/>
            </a:pPr>
            <a:r>
              <a:rPr lang="en-US" dirty="0">
                <a:solidFill>
                  <a:schemeClr val="bg1"/>
                </a:solidFill>
              </a:rPr>
              <a:t>Lights onstage appears to come from natural sources – a lamp in the room or sunlight.</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Ibsen’s </a:t>
            </a:r>
            <a:r>
              <a:rPr lang="en-US" i="1" dirty="0">
                <a:solidFill>
                  <a:schemeClr val="bg1"/>
                </a:solidFill>
              </a:rPr>
              <a:t>Ghosts</a:t>
            </a:r>
            <a:r>
              <a:rPr lang="en-US" dirty="0">
                <a:solidFill>
                  <a:schemeClr val="bg1"/>
                </a:solidFill>
              </a:rPr>
              <a:t>, the sun is supposed to rise through the window and the lighting designer will try to accurately portray that.</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Lighting</a:t>
            </a:r>
          </a:p>
        </p:txBody>
      </p:sp>
      <p:sp>
        <p:nvSpPr>
          <p:cNvPr id="6" name="Content Placeholder 5"/>
          <p:cNvSpPr>
            <a:spLocks noGrp="1"/>
          </p:cNvSpPr>
          <p:nvPr>
            <p:ph sz="quarter" idx="4"/>
          </p:nvPr>
        </p:nvSpPr>
        <p:spPr>
          <a:ln>
            <a:solidFill>
              <a:schemeClr val="bg1"/>
            </a:solidFill>
          </a:ln>
        </p:spPr>
        <p:txBody>
          <a:bodyPr>
            <a:normAutofit/>
          </a:bodyPr>
          <a:lstStyle/>
          <a:p>
            <a:pPr marL="0" indent="0">
              <a:buNone/>
            </a:pPr>
            <a:r>
              <a:rPr lang="en-US" dirty="0">
                <a:solidFill>
                  <a:schemeClr val="bg1"/>
                </a:solidFill>
              </a:rPr>
              <a:t>Shafts of light fall at odd angles, also colors in light are used randomly. </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A single blue spotlight used on a singer in a musical comedy.</a:t>
            </a:r>
          </a:p>
        </p:txBody>
      </p:sp>
      <p:sp>
        <p:nvSpPr>
          <p:cNvPr id="9" name="Title 1">
            <a:extLst>
              <a:ext uri="{FF2B5EF4-FFF2-40B4-BE49-F238E27FC236}">
                <a16:creationId xmlns:a16="http://schemas.microsoft.com/office/drawing/2014/main" id="{047A96BF-4EF7-E7F6-7F82-186690AABB3D}"/>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338971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Costumes</a:t>
            </a:r>
          </a:p>
        </p:txBody>
      </p:sp>
      <p:sp>
        <p:nvSpPr>
          <p:cNvPr id="4" name="Content Placeholder 3"/>
          <p:cNvSpPr>
            <a:spLocks noGrp="1"/>
          </p:cNvSpPr>
          <p:nvPr>
            <p:ph sz="half" idx="2"/>
          </p:nvPr>
        </p:nvSpPr>
        <p:spPr>
          <a:ln w="9525" cmpd="sng">
            <a:solidFill>
              <a:schemeClr val="bg1"/>
            </a:solidFill>
          </a:ln>
        </p:spPr>
        <p:txBody>
          <a:bodyPr>
            <a:normAutofit/>
          </a:bodyPr>
          <a:lstStyle/>
          <a:p>
            <a:pPr marL="0" indent="0">
              <a:buNone/>
            </a:pPr>
            <a:r>
              <a:rPr lang="en-US" dirty="0">
                <a:solidFill>
                  <a:schemeClr val="bg1"/>
                </a:solidFill>
              </a:rPr>
              <a:t>Ordinary street clothes.</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All the characters in August Wilson’s play </a:t>
            </a:r>
            <a:r>
              <a:rPr lang="en-US" i="1" dirty="0">
                <a:solidFill>
                  <a:schemeClr val="bg1"/>
                </a:solidFill>
              </a:rPr>
              <a:t>Fences</a:t>
            </a:r>
            <a:r>
              <a:rPr lang="en-US" dirty="0">
                <a:solidFill>
                  <a:schemeClr val="bg1"/>
                </a:solidFill>
              </a:rPr>
              <a:t> wear everyday clothes from the 1950s.</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Costumes</a:t>
            </a:r>
          </a:p>
        </p:txBody>
      </p:sp>
      <p:sp>
        <p:nvSpPr>
          <p:cNvPr id="6" name="Content Placeholder 5"/>
          <p:cNvSpPr>
            <a:spLocks noGrp="1"/>
          </p:cNvSpPr>
          <p:nvPr>
            <p:ph sz="quarter" idx="4"/>
          </p:nvPr>
        </p:nvSpPr>
        <p:spPr>
          <a:ln>
            <a:solidFill>
              <a:schemeClr val="bg1"/>
            </a:solidFill>
          </a:ln>
        </p:spPr>
        <p:txBody>
          <a:bodyPr>
            <a:normAutofit/>
          </a:bodyPr>
          <a:lstStyle/>
          <a:p>
            <a:pPr marL="0" indent="0">
              <a:buNone/>
            </a:pPr>
            <a:r>
              <a:rPr lang="en-US" dirty="0">
                <a:solidFill>
                  <a:schemeClr val="bg1"/>
                </a:solidFill>
              </a:rPr>
              <a:t>The bright costumes of a chorus in a musical comedy.</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The strange costume that is usually worn by Caliban, the half-man, half beast in William Shakespeare’s play </a:t>
            </a:r>
            <a:r>
              <a:rPr lang="en-US" i="1" dirty="0">
                <a:solidFill>
                  <a:schemeClr val="bg1"/>
                </a:solidFill>
              </a:rPr>
              <a:t>The Tempest</a:t>
            </a:r>
            <a:r>
              <a:rPr lang="en-US" dirty="0">
                <a:solidFill>
                  <a:schemeClr val="bg1"/>
                </a:solidFill>
              </a:rPr>
              <a:t>.</a:t>
            </a:r>
          </a:p>
        </p:txBody>
      </p:sp>
      <p:sp>
        <p:nvSpPr>
          <p:cNvPr id="9" name="Title 1">
            <a:extLst>
              <a:ext uri="{FF2B5EF4-FFF2-40B4-BE49-F238E27FC236}">
                <a16:creationId xmlns:a16="http://schemas.microsoft.com/office/drawing/2014/main" id="{609FA8C0-BC44-5F48-2E97-F8EE8B5C5EBC}"/>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195391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Makeup</a:t>
            </a:r>
          </a:p>
        </p:txBody>
      </p:sp>
      <p:sp>
        <p:nvSpPr>
          <p:cNvPr id="4" name="Content Placeholder 3"/>
          <p:cNvSpPr>
            <a:spLocks noGrp="1"/>
          </p:cNvSpPr>
          <p:nvPr>
            <p:ph sz="half" idx="2"/>
          </p:nvPr>
        </p:nvSpPr>
        <p:spPr>
          <a:ln w="9525" cmpd="sng">
            <a:solidFill>
              <a:schemeClr val="bg1"/>
            </a:solidFill>
          </a:ln>
        </p:spPr>
        <p:txBody>
          <a:bodyPr>
            <a:normAutofit/>
          </a:bodyPr>
          <a:lstStyle/>
          <a:p>
            <a:pPr marL="0" indent="0">
              <a:buNone/>
            </a:pPr>
            <a:r>
              <a:rPr lang="en-US" dirty="0">
                <a:solidFill>
                  <a:schemeClr val="bg1"/>
                </a:solidFill>
              </a:rPr>
              <a:t>The natural look of characters in a domestic play.</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All the characters in Lorraine Hansberry’s play </a:t>
            </a:r>
            <a:r>
              <a:rPr lang="en-US" i="1" dirty="0">
                <a:solidFill>
                  <a:schemeClr val="bg1"/>
                </a:solidFill>
              </a:rPr>
              <a:t>A Raisin In the Sun</a:t>
            </a:r>
            <a:r>
              <a:rPr lang="en-US" dirty="0">
                <a:solidFill>
                  <a:schemeClr val="bg1"/>
                </a:solidFill>
              </a:rPr>
              <a:t>.</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Makeup</a:t>
            </a:r>
          </a:p>
        </p:txBody>
      </p:sp>
      <p:sp>
        <p:nvSpPr>
          <p:cNvPr id="6" name="Content Placeholder 5"/>
          <p:cNvSpPr>
            <a:spLocks noGrp="1"/>
          </p:cNvSpPr>
          <p:nvPr>
            <p:ph sz="quarter" idx="4"/>
          </p:nvPr>
        </p:nvSpPr>
        <p:spPr>
          <a:ln>
            <a:solidFill>
              <a:schemeClr val="bg1"/>
            </a:solidFill>
          </a:ln>
        </p:spPr>
        <p:txBody>
          <a:bodyPr>
            <a:normAutofit/>
          </a:bodyPr>
          <a:lstStyle/>
          <a:p>
            <a:pPr marL="0" indent="0">
              <a:buNone/>
            </a:pPr>
            <a:r>
              <a:rPr lang="en-US" dirty="0">
                <a:solidFill>
                  <a:schemeClr val="bg1"/>
                </a:solidFill>
              </a:rPr>
              <a:t>Masks worn by characters.</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Masks were used frequently in Greek tragedies.</a:t>
            </a:r>
          </a:p>
        </p:txBody>
      </p:sp>
      <p:sp>
        <p:nvSpPr>
          <p:cNvPr id="9" name="Title 1">
            <a:extLst>
              <a:ext uri="{FF2B5EF4-FFF2-40B4-BE49-F238E27FC236}">
                <a16:creationId xmlns:a16="http://schemas.microsoft.com/office/drawing/2014/main" id="{3828A49F-5508-2449-8CFF-8807058653FB}"/>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318846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rgbClr val="E50354"/>
                </a:solidFill>
                <a:effectLst>
                  <a:glow rad="228600">
                    <a:schemeClr val="accent5">
                      <a:satMod val="175000"/>
                      <a:alpha val="40000"/>
                    </a:schemeClr>
                  </a:glow>
                </a:effectLst>
                <a:latin typeface="French Script MT" panose="03020402040607040605" pitchFamily="66" charset="0"/>
              </a:rPr>
              <a:t>Drawbacks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rgbClr val="FF0000"/>
                </a:solidFill>
              </a:rPr>
              <a:t>Theatre is:</a:t>
            </a:r>
          </a:p>
          <a:p>
            <a:pPr marL="0" indent="0">
              <a:buNone/>
            </a:pPr>
            <a:endParaRPr lang="en-US" dirty="0">
              <a:solidFill>
                <a:schemeClr val="bg1"/>
              </a:solidFill>
            </a:endParaRPr>
          </a:p>
          <a:p>
            <a:r>
              <a:rPr lang="en-US" dirty="0">
                <a:solidFill>
                  <a:schemeClr val="accent2">
                    <a:lumMod val="60000"/>
                    <a:lumOff val="40000"/>
                  </a:schemeClr>
                </a:solidFill>
              </a:rPr>
              <a:t>A minority art </a:t>
            </a:r>
          </a:p>
          <a:p>
            <a:pPr lvl="1"/>
            <a:r>
              <a:rPr lang="en-US" dirty="0">
                <a:solidFill>
                  <a:schemeClr val="bg1"/>
                </a:solidFill>
              </a:rPr>
              <a:t>Only one audience, a few people at a time, can see a performance.  Compare that to a film showing in 3,500 theatres.</a:t>
            </a:r>
          </a:p>
          <a:p>
            <a:endParaRPr lang="en-US" dirty="0">
              <a:solidFill>
                <a:schemeClr val="bg1"/>
              </a:solidFill>
            </a:endParaRPr>
          </a:p>
          <a:p>
            <a:r>
              <a:rPr lang="en-US" dirty="0">
                <a:solidFill>
                  <a:schemeClr val="accent2">
                    <a:lumMod val="60000"/>
                    <a:lumOff val="40000"/>
                  </a:schemeClr>
                </a:solidFill>
              </a:rPr>
              <a:t>An expensive art</a:t>
            </a:r>
          </a:p>
          <a:p>
            <a:pPr lvl="1"/>
            <a:r>
              <a:rPr lang="en-US" dirty="0">
                <a:solidFill>
                  <a:schemeClr val="bg1"/>
                </a:solidFill>
              </a:rPr>
              <a:t>There are weekly salaries and ongoing expenses.</a:t>
            </a:r>
          </a:p>
          <a:p>
            <a:endParaRPr lang="en-US" dirty="0">
              <a:solidFill>
                <a:schemeClr val="bg1"/>
              </a:solidFill>
            </a:endParaRPr>
          </a:p>
          <a:p>
            <a:r>
              <a:rPr lang="en-US" dirty="0">
                <a:solidFill>
                  <a:schemeClr val="accent2">
                    <a:lumMod val="60000"/>
                    <a:lumOff val="40000"/>
                  </a:schemeClr>
                </a:solidFill>
              </a:rPr>
              <a:t>An obscure art</a:t>
            </a:r>
          </a:p>
          <a:p>
            <a:pPr lvl="1"/>
            <a:r>
              <a:rPr lang="en-US" dirty="0">
                <a:solidFill>
                  <a:schemeClr val="bg1"/>
                </a:solidFill>
              </a:rPr>
              <a:t>There is less chance of fame for its artists. </a:t>
            </a:r>
          </a:p>
          <a:p>
            <a:endParaRPr lang="en-US" dirty="0">
              <a:solidFill>
                <a:schemeClr val="bg1"/>
              </a:solidFill>
            </a:endParaRPr>
          </a:p>
        </p:txBody>
      </p:sp>
      <p:pic>
        <p:nvPicPr>
          <p:cNvPr id="1026" name="Picture 2" descr="Free Money Clipart - Clip Art Pictures - Graphics - Illustrations">
            <a:extLst>
              <a:ext uri="{FF2B5EF4-FFF2-40B4-BE49-F238E27FC236}">
                <a16:creationId xmlns:a16="http://schemas.microsoft.com/office/drawing/2014/main" id="{0B24DF1D-E1A9-4D61-ABDB-EEF1EB705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91000"/>
            <a:ext cx="2095500" cy="2117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5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868" y="228601"/>
            <a:ext cx="3944780" cy="1900288"/>
          </a:xfrm>
        </p:spPr>
        <p:txBody>
          <a:bodyPr>
            <a:normAutofit fontScale="90000"/>
          </a:bodyPr>
          <a:lstStyle/>
          <a:p>
            <a:pPr>
              <a:lnSpc>
                <a:spcPct val="90000"/>
              </a:lnSpc>
            </a:pPr>
            <a:r>
              <a:rPr lang="en-US" b="1" dirty="0">
                <a:solidFill>
                  <a:srgbClr val="6666FF"/>
                </a:solidFill>
                <a:latin typeface="MS PGothic" panose="020B0600070205080204" pitchFamily="34" charset="-128"/>
                <a:ea typeface="MS PGothic" panose="020B0600070205080204" pitchFamily="34" charset="-128"/>
              </a:rPr>
              <a:t>The Basic Elements of Theatre</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Script Submissions - New Vic Theatre">
            <a:extLst>
              <a:ext uri="{FF2B5EF4-FFF2-40B4-BE49-F238E27FC236}">
                <a16:creationId xmlns:a16="http://schemas.microsoft.com/office/drawing/2014/main" id="{36272F4F-197D-479A-B41B-563E27E7D1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85" r="9007"/>
          <a:stretch/>
        </p:blipFill>
        <p:spPr bwMode="auto">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63883" y="2279017"/>
            <a:ext cx="4397771" cy="4350381"/>
          </a:xfrm>
        </p:spPr>
        <p:txBody>
          <a:bodyPr anchor="t">
            <a:normAutofit lnSpcReduction="10000"/>
          </a:bodyPr>
          <a:lstStyle/>
          <a:p>
            <a:pPr>
              <a:lnSpc>
                <a:spcPct val="90000"/>
              </a:lnSpc>
            </a:pPr>
            <a:r>
              <a:rPr lang="en-US" sz="2000" b="1" dirty="0">
                <a:solidFill>
                  <a:schemeClr val="accent4">
                    <a:lumMod val="60000"/>
                    <a:lumOff val="40000"/>
                  </a:schemeClr>
                </a:solidFill>
              </a:rPr>
              <a:t>Script/Text, Scenario, Plan:</a:t>
            </a:r>
          </a:p>
          <a:p>
            <a:pPr lvl="1">
              <a:lnSpc>
                <a:spcPct val="90000"/>
              </a:lnSpc>
            </a:pPr>
            <a:r>
              <a:rPr lang="en-US" sz="2000" dirty="0"/>
              <a:t>This is the starting point of the theatrical performance.  The element most often considered as the domain of the playwright in theatre. The playwright’s script is the text by which theatre is created.  It can be simplistic, as in the 16th century, with the scenarios used by the acting troupes of the Commedia dell’ Arte, or it can be elaborate, such as the works of William Shakespeare.  The script, scenario, or plan is what the director uses as a blueprint to build a production from.   </a:t>
            </a:r>
          </a:p>
        </p:txBody>
      </p:sp>
    </p:spTree>
    <p:extLst>
      <p:ext uri="{BB962C8B-B14F-4D97-AF65-F5344CB8AC3E}">
        <p14:creationId xmlns:p14="http://schemas.microsoft.com/office/powerpoint/2010/main" val="10598242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fontScale="90000"/>
          </a:bodyPr>
          <a:lstStyle/>
          <a:p>
            <a:pPr>
              <a:lnSpc>
                <a:spcPct val="90000"/>
              </a:lnSpc>
            </a:pPr>
            <a:r>
              <a:rPr lang="en-US" sz="4000" b="1" dirty="0">
                <a:solidFill>
                  <a:srgbClr val="6666FF"/>
                </a:solidFill>
                <a:latin typeface="MS PGothic" panose="020B0600070205080204" pitchFamily="34" charset="-128"/>
                <a:ea typeface="MS PGothic" panose="020B0600070205080204" pitchFamily="34" charset="-128"/>
              </a:rPr>
              <a:t>The Basic Elements of Theatre</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2575033"/>
            <a:ext cx="4267200" cy="4054359"/>
          </a:xfrm>
        </p:spPr>
        <p:txBody>
          <a:bodyPr>
            <a:normAutofit fontScale="85000" lnSpcReduction="10000"/>
          </a:bodyPr>
          <a:lstStyle/>
          <a:p>
            <a:r>
              <a:rPr lang="en-US" sz="2400" b="1" dirty="0">
                <a:solidFill>
                  <a:schemeClr val="accent4">
                    <a:lumMod val="60000"/>
                    <a:lumOff val="40000"/>
                  </a:schemeClr>
                </a:solidFill>
              </a:rPr>
              <a:t>The Process:</a:t>
            </a:r>
          </a:p>
          <a:p>
            <a:pPr lvl="1"/>
            <a:r>
              <a:rPr lang="en-US" sz="2400" dirty="0">
                <a:solidFill>
                  <a:schemeClr val="bg1"/>
                </a:solidFill>
              </a:rPr>
              <a:t>This is the coordination of the creative efforts usually headed up in theatre by the director. It is the pure process by which the playwright’s work is brought to realization by the director, actors, designers, technicians, dancers, musicians, and any other collaborators that come together on the script, scenario, or plan.  This is the works in progress stage. </a:t>
            </a:r>
          </a:p>
        </p:txBody>
      </p:sp>
      <p:pic>
        <p:nvPicPr>
          <p:cNvPr id="3074" name="Picture 2" descr="Working with an architect: what happens at a design meeting? — Apex  Architecture">
            <a:extLst>
              <a:ext uri="{FF2B5EF4-FFF2-40B4-BE49-F238E27FC236}">
                <a16:creationId xmlns:a16="http://schemas.microsoft.com/office/drawing/2014/main" id="{E6149603-58A4-480C-9673-F7A7AD708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99" r="25025"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9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B0F0"/>
                </a:solidFill>
                <a:latin typeface="Gigi" panose="04040504061007020D02" pitchFamily="82" charset="0"/>
              </a:rPr>
              <a:t>Special Qualities of Theatre</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Theatre is lifelike and familiar – it is an imitation of humans in action.</a:t>
            </a:r>
          </a:p>
          <a:p>
            <a:r>
              <a:rPr lang="en-US" dirty="0">
                <a:solidFill>
                  <a:schemeClr val="bg1"/>
                </a:solidFill>
              </a:rPr>
              <a:t>Theatre is also exotic – characters are different from us.</a:t>
            </a:r>
          </a:p>
          <a:p>
            <a:r>
              <a:rPr lang="en-US" dirty="0">
                <a:solidFill>
                  <a:schemeClr val="bg1"/>
                </a:solidFill>
              </a:rPr>
              <a:t>Verisimilitude – lifelikeness  </a:t>
            </a:r>
          </a:p>
          <a:p>
            <a:r>
              <a:rPr lang="en-US" dirty="0">
                <a:solidFill>
                  <a:schemeClr val="bg1"/>
                </a:solidFill>
              </a:rPr>
              <a:t>"Eros" – the fact that humans are before us on stage is inherently "erotic."</a:t>
            </a:r>
          </a:p>
          <a:p>
            <a:r>
              <a:rPr lang="en-US" dirty="0">
                <a:solidFill>
                  <a:schemeClr val="bg1"/>
                </a:solidFill>
              </a:rPr>
              <a:t>Fleeting – not recoverable – one performance cannot ever be like the rest.</a:t>
            </a:r>
          </a:p>
          <a:p>
            <a:r>
              <a:rPr lang="en-US" dirty="0">
                <a:solidFill>
                  <a:schemeClr val="bg1"/>
                </a:solidFill>
              </a:rPr>
              <a:t>Objective:  the audience gets only what the characters do or say – does not have vantage point of prose fiction, where the author can comment on action / characters.</a:t>
            </a:r>
          </a:p>
          <a:p>
            <a:r>
              <a:rPr lang="en-US" dirty="0">
                <a:solidFill>
                  <a:schemeClr val="bg1"/>
                </a:solidFill>
              </a:rPr>
              <a:t>Complex: -- uses complex means – all art forms – to convey.</a:t>
            </a:r>
          </a:p>
          <a:p>
            <a:r>
              <a:rPr lang="en-US" dirty="0">
                <a:solidFill>
                  <a:schemeClr val="bg1"/>
                </a:solidFill>
              </a:rPr>
              <a:t>Theatre is Immediate: happens to us now and never again the same way.</a:t>
            </a:r>
          </a:p>
        </p:txBody>
      </p:sp>
    </p:spTree>
    <p:extLst>
      <p:ext uri="{BB962C8B-B14F-4D97-AF65-F5344CB8AC3E}">
        <p14:creationId xmlns:p14="http://schemas.microsoft.com/office/powerpoint/2010/main" val="48842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10 Best Theater Performances of 2019 | Time">
            <a:extLst>
              <a:ext uri="{FF2B5EF4-FFF2-40B4-BE49-F238E27FC236}">
                <a16:creationId xmlns:a16="http://schemas.microsoft.com/office/drawing/2014/main" id="{9FC8C666-69B3-45D9-9C6B-609A2F5D59D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826" r="2173" b="-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065862"/>
            <a:ext cx="2484873" cy="4726276"/>
          </a:xfrm>
        </p:spPr>
        <p:txBody>
          <a:bodyPr>
            <a:normAutofit/>
          </a:bodyPr>
          <a:lstStyle/>
          <a:p>
            <a:pPr algn="r"/>
            <a:r>
              <a:rPr lang="en-US" b="1" dirty="0">
                <a:solidFill>
                  <a:srgbClr val="6666FF"/>
                </a:solidFill>
                <a:latin typeface="MS PGothic" panose="020B0600070205080204" pitchFamily="34" charset="-128"/>
                <a:ea typeface="MS PGothic" panose="020B0600070205080204" pitchFamily="34" charset="-128"/>
              </a:rPr>
              <a:t>The Basic Elements of Theatre</a:t>
            </a:r>
          </a:p>
        </p:txBody>
      </p:sp>
      <p:cxnSp>
        <p:nvCxnSpPr>
          <p:cNvPr id="4101"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6534" y="1065862"/>
            <a:ext cx="4308514" cy="4726276"/>
          </a:xfrm>
        </p:spPr>
        <p:txBody>
          <a:bodyPr anchor="ctr">
            <a:normAutofit fontScale="92500" lnSpcReduction="10000"/>
          </a:bodyPr>
          <a:lstStyle/>
          <a:p>
            <a:r>
              <a:rPr lang="en-US" sz="2400" b="1" dirty="0">
                <a:solidFill>
                  <a:schemeClr val="accent4">
                    <a:lumMod val="60000"/>
                    <a:lumOff val="40000"/>
                  </a:schemeClr>
                </a:solidFill>
              </a:rPr>
              <a:t>The Product:</a:t>
            </a:r>
          </a:p>
          <a:p>
            <a:pPr lvl="1"/>
            <a:r>
              <a:rPr lang="en-US" sz="2400" dirty="0">
                <a:solidFill>
                  <a:srgbClr val="FFFFFF"/>
                </a:solidFill>
              </a:rPr>
              <a:t>This is the end result of the process of work involved. The final product that results from all of the labors coming together to complete the finished work of script, scenario, and plan, in union with all of the collaborators in the process to create the final product. This is what the audience will witness as they sit in the theatre and view the work. </a:t>
            </a:r>
          </a:p>
        </p:txBody>
      </p:sp>
    </p:spTree>
    <p:extLst>
      <p:ext uri="{BB962C8B-B14F-4D97-AF65-F5344CB8AC3E}">
        <p14:creationId xmlns:p14="http://schemas.microsoft.com/office/powerpoint/2010/main" val="311995129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669978"/>
            <a:ext cx="3693318" cy="1883222"/>
          </a:xfrm>
        </p:spPr>
        <p:txBody>
          <a:bodyPr anchor="t">
            <a:normAutofit fontScale="90000"/>
          </a:bodyPr>
          <a:lstStyle/>
          <a:p>
            <a:pPr>
              <a:lnSpc>
                <a:spcPct val="90000"/>
              </a:lnSpc>
            </a:pPr>
            <a:r>
              <a:rPr lang="en-US" dirty="0">
                <a:solidFill>
                  <a:srgbClr val="6666FF"/>
                </a:solidFill>
                <a:latin typeface="MS PGothic" panose="020B0600070205080204" pitchFamily="34" charset="-128"/>
                <a:ea typeface="MS PGothic" panose="020B0600070205080204" pitchFamily="34" charset="-128"/>
              </a:rPr>
              <a:t>The Basic Elements of Theatre</a:t>
            </a:r>
          </a:p>
        </p:txBody>
      </p:sp>
      <p:pic>
        <p:nvPicPr>
          <p:cNvPr id="5122" name="Picture 2" descr="15 Theaters &amp;amp; Performance Spaces to See a Show in Washington, DC |  Washington DC">
            <a:extLst>
              <a:ext uri="{FF2B5EF4-FFF2-40B4-BE49-F238E27FC236}">
                <a16:creationId xmlns:a16="http://schemas.microsoft.com/office/drawing/2014/main" id="{FEFEF89C-B12A-4289-8924-43A65922D4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4" r="1" b="1"/>
          <a:stretch/>
        </p:blipFill>
        <p:spPr bwMode="auto">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74" name="Freeform: Shape 7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657600" y="4286160"/>
            <a:ext cx="5257800" cy="2267040"/>
          </a:xfrm>
        </p:spPr>
        <p:txBody>
          <a:bodyPr>
            <a:normAutofit fontScale="92500" lnSpcReduction="10000"/>
          </a:bodyPr>
          <a:lstStyle/>
          <a:p>
            <a:pPr>
              <a:lnSpc>
                <a:spcPct val="90000"/>
              </a:lnSpc>
            </a:pPr>
            <a:r>
              <a:rPr lang="en-US" sz="2000" b="1" dirty="0">
                <a:solidFill>
                  <a:schemeClr val="accent4">
                    <a:lumMod val="40000"/>
                    <a:lumOff val="60000"/>
                    <a:alpha val="80000"/>
                  </a:schemeClr>
                </a:solidFill>
              </a:rPr>
              <a:t>The Audience:</a:t>
            </a:r>
          </a:p>
          <a:p>
            <a:pPr lvl="1">
              <a:lnSpc>
                <a:spcPct val="90000"/>
              </a:lnSpc>
            </a:pPr>
            <a:r>
              <a:rPr lang="en-US" sz="2000" dirty="0">
                <a:solidFill>
                  <a:schemeClr val="bg1">
                    <a:alpha val="80000"/>
                  </a:schemeClr>
                </a:solidFill>
              </a:rPr>
              <a:t>Theatre requires an audience.  For all of the arts public is essential.  The physical presence of an audience can change a performance, inspire actors, and create expectations.  Theatre is a living breathing art form.  The presence of live actors on the stage in front of live audiences sets it apart from modern day films and television. </a:t>
            </a:r>
          </a:p>
          <a:p>
            <a:pPr>
              <a:lnSpc>
                <a:spcPct val="90000"/>
              </a:lnSpc>
            </a:pPr>
            <a:endParaRPr lang="en-US" sz="1000" dirty="0">
              <a:solidFill>
                <a:schemeClr val="bg1">
                  <a:alpha val="80000"/>
                </a:schemeClr>
              </a:solidFill>
            </a:endParaRPr>
          </a:p>
        </p:txBody>
      </p:sp>
    </p:spTree>
    <p:extLst>
      <p:ext uri="{BB962C8B-B14F-4D97-AF65-F5344CB8AC3E}">
        <p14:creationId xmlns:p14="http://schemas.microsoft.com/office/powerpoint/2010/main" val="388495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00B050"/>
                </a:solidFill>
                <a:latin typeface="JasmineUPC" panose="02020603050405020304" pitchFamily="18" charset="-34"/>
                <a:cs typeface="JasmineUPC" panose="02020603050405020304" pitchFamily="18" charset="-34"/>
              </a:rPr>
              <a:t>3 Reasons a Theater Degree Is Important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bg1"/>
                </a:solidFill>
              </a:rPr>
              <a:t>According to Backstage.com,</a:t>
            </a:r>
          </a:p>
          <a:p>
            <a:r>
              <a:rPr lang="en-US" dirty="0">
                <a:solidFill>
                  <a:schemeClr val="accent3">
                    <a:lumMod val="60000"/>
                    <a:lumOff val="40000"/>
                  </a:schemeClr>
                </a:solidFill>
              </a:rPr>
              <a:t>Theater is a business</a:t>
            </a:r>
          </a:p>
          <a:p>
            <a:pPr lvl="1"/>
            <a:r>
              <a:rPr lang="en-US" dirty="0">
                <a:solidFill>
                  <a:schemeClr val="bg1"/>
                </a:solidFill>
              </a:rPr>
              <a:t>As Derrick Sanders, cofounder of Congo Square Theatre Company in Chicago, once said, “It should be called a Business Show because the Business comes first.” Although people may pretend that professional theater is a bunch of people putting on a play just for fun, the reality is that virtually every production is an accurately planned and coordinated business activity. </a:t>
            </a:r>
          </a:p>
          <a:p>
            <a:pPr lvl="1"/>
            <a:r>
              <a:rPr lang="en-US" dirty="0">
                <a:solidFill>
                  <a:schemeClr val="bg1"/>
                </a:solidFill>
              </a:rPr>
              <a:t>Theater companies typically are not-for-profit or nonprofit entities with a board of directors and compensated employees, who appear both onstage and in the conference room. They feature marketing and public relations, education, and grant-writing departments (or people). </a:t>
            </a:r>
          </a:p>
          <a:p>
            <a:pPr lvl="1"/>
            <a:r>
              <a:rPr lang="en-US" dirty="0">
                <a:solidFill>
                  <a:schemeClr val="bg1"/>
                </a:solidFill>
              </a:rPr>
              <a:t>A theater degree prepares a person to enter the business of making art.</a:t>
            </a:r>
          </a:p>
        </p:txBody>
      </p:sp>
    </p:spTree>
    <p:extLst>
      <p:ext uri="{BB962C8B-B14F-4D97-AF65-F5344CB8AC3E}">
        <p14:creationId xmlns:p14="http://schemas.microsoft.com/office/powerpoint/2010/main" val="79134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00B050"/>
                </a:solidFill>
                <a:latin typeface="JasmineUPC" panose="02020603050405020304" pitchFamily="18" charset="-34"/>
                <a:cs typeface="JasmineUPC" panose="02020603050405020304" pitchFamily="18" charset="-34"/>
              </a:rPr>
              <a:t>3 Reasons a Theater Degree Is Important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bg1"/>
                </a:solidFill>
              </a:rPr>
              <a:t>According to Backstage.com,</a:t>
            </a:r>
          </a:p>
          <a:p>
            <a:r>
              <a:rPr lang="en-US" dirty="0">
                <a:solidFill>
                  <a:schemeClr val="accent3">
                    <a:lumMod val="60000"/>
                    <a:lumOff val="40000"/>
                  </a:schemeClr>
                </a:solidFill>
              </a:rPr>
              <a:t>The business of theater is good preparation for other careers. </a:t>
            </a:r>
          </a:p>
          <a:p>
            <a:pPr lvl="1"/>
            <a:r>
              <a:rPr lang="en-US" dirty="0">
                <a:solidFill>
                  <a:schemeClr val="bg1"/>
                </a:solidFill>
              </a:rPr>
              <a:t>Rahm Emanuel, the current mayor of Chicago and formerly Chief of Staff to President Obama as well as a Congressman, majored in the Humanities in college with a specialization in dance. “Value” studies would look at Emanuel and identify him as not being successful because he neither works as a professional dancer nor earns income in the field of dance. Instead of adopting this flawed logic, it is important for us to acknowledge that the skills gained through theater apply to other jobs and careers outside of the performing arts. </a:t>
            </a:r>
          </a:p>
          <a:p>
            <a:pPr lvl="1"/>
            <a:r>
              <a:rPr lang="en-US" dirty="0">
                <a:solidFill>
                  <a:schemeClr val="bg1"/>
                </a:solidFill>
              </a:rPr>
              <a:t>Theater majors frequently become makers and producers of theater but they also (and probably in equal or greater numbers) become lawyers, politicians, management consultants, marketing executives, and community educators to name just a few of the many career paths open to them.</a:t>
            </a:r>
          </a:p>
        </p:txBody>
      </p:sp>
    </p:spTree>
    <p:extLst>
      <p:ext uri="{BB962C8B-B14F-4D97-AF65-F5344CB8AC3E}">
        <p14:creationId xmlns:p14="http://schemas.microsoft.com/office/powerpoint/2010/main" val="424202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00B050"/>
                </a:solidFill>
                <a:latin typeface="JasmineUPC" panose="02020603050405020304" pitchFamily="18" charset="-34"/>
                <a:cs typeface="JasmineUPC" panose="02020603050405020304" pitchFamily="18" charset="-34"/>
              </a:rPr>
              <a:t>3 Reasons a Theater Degree Is Important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1"/>
                </a:solidFill>
              </a:rPr>
              <a:t>According to Backstage.com,</a:t>
            </a:r>
          </a:p>
          <a:p>
            <a:r>
              <a:rPr lang="en-US" dirty="0">
                <a:solidFill>
                  <a:schemeClr val="accent3">
                    <a:lumMod val="60000"/>
                    <a:lumOff val="40000"/>
                  </a:schemeClr>
                </a:solidFill>
              </a:rPr>
              <a:t>Social importance and salary do not always correlate. </a:t>
            </a:r>
          </a:p>
          <a:p>
            <a:pPr lvl="1"/>
            <a:r>
              <a:rPr lang="en-US" dirty="0">
                <a:solidFill>
                  <a:schemeClr val="bg1"/>
                </a:solidFill>
              </a:rPr>
              <a:t>According to Payscale.com, the majors with the least “salary potential” are Theology, Child and Family Services, Special Education, and Elementary Education. What unites these majors is their focus on the most vulnerable and sometimes the least fortunate members of society. To be clear, their real value to society far exceeds whatever number appears on a paycheck.</a:t>
            </a:r>
          </a:p>
          <a:p>
            <a:pPr lvl="1"/>
            <a:r>
              <a:rPr lang="en-US" dirty="0">
                <a:solidFill>
                  <a:schemeClr val="bg1"/>
                </a:solidFill>
              </a:rPr>
              <a:t>Theater serves a key function in our society. </a:t>
            </a:r>
          </a:p>
          <a:p>
            <a:pPr lvl="1"/>
            <a:r>
              <a:rPr lang="en-US" dirty="0">
                <a:solidFill>
                  <a:schemeClr val="bg1"/>
                </a:solidFill>
              </a:rPr>
              <a:t>The value of theater remains. It entertains. It educates. It creates community. It can take a significant amount of capital to create. It requires a lot of work to make. Artists labor to create art. That art may be ephemeral, a production that runs for only a hour or more, but the power of that creation is not only worthwhile but also invaluable.</a:t>
            </a:r>
          </a:p>
          <a:p>
            <a:endParaRPr lang="en-US" dirty="0">
              <a:solidFill>
                <a:schemeClr val="bg1"/>
              </a:solidFill>
            </a:endParaRPr>
          </a:p>
        </p:txBody>
      </p:sp>
    </p:spTree>
    <p:extLst>
      <p:ext uri="{BB962C8B-B14F-4D97-AF65-F5344CB8AC3E}">
        <p14:creationId xmlns:p14="http://schemas.microsoft.com/office/powerpoint/2010/main" val="186118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B0F0"/>
                </a:solidFill>
                <a:latin typeface="Gigi" panose="04040504061007020D02" pitchFamily="82" charset="0"/>
              </a:rPr>
              <a:t>Special Qualities of Theatre</a:t>
            </a:r>
          </a:p>
        </p:txBody>
      </p:sp>
      <p:sp>
        <p:nvSpPr>
          <p:cNvPr id="3" name="Content Placeholder 2"/>
          <p:cNvSpPr>
            <a:spLocks noGrp="1"/>
          </p:cNvSpPr>
          <p:nvPr>
            <p:ph idx="1"/>
          </p:nvPr>
        </p:nvSpPr>
        <p:spPr/>
        <p:txBody>
          <a:bodyPr>
            <a:noAutofit/>
          </a:bodyPr>
          <a:lstStyle/>
          <a:p>
            <a:pPr marL="0" indent="0">
              <a:buNone/>
            </a:pPr>
            <a:r>
              <a:rPr lang="en-US" sz="1050" b="1" dirty="0">
                <a:solidFill>
                  <a:schemeClr val="accent1">
                    <a:lumMod val="60000"/>
                    <a:lumOff val="40000"/>
                  </a:schemeClr>
                </a:solidFill>
              </a:rPr>
              <a:t>Audience: </a:t>
            </a:r>
          </a:p>
          <a:p>
            <a:r>
              <a:rPr lang="en-US" sz="1050" dirty="0">
                <a:solidFill>
                  <a:schemeClr val="bg1"/>
                </a:solidFill>
              </a:rPr>
              <a:t>We bring our own experiences with us and help dictate the kinds of theatre done</a:t>
            </a:r>
          </a:p>
          <a:p>
            <a:r>
              <a:rPr lang="en-US" sz="1050" dirty="0">
                <a:solidFill>
                  <a:schemeClr val="bg1"/>
                </a:solidFill>
              </a:rPr>
              <a:t>We participate – our presence affects the event</a:t>
            </a:r>
          </a:p>
          <a:p>
            <a:endParaRPr lang="en-US" sz="1050" dirty="0">
              <a:solidFill>
                <a:schemeClr val="bg1"/>
              </a:solidFill>
            </a:endParaRPr>
          </a:p>
          <a:p>
            <a:endParaRPr lang="en-US" sz="1050" dirty="0">
              <a:solidFill>
                <a:schemeClr val="bg1"/>
              </a:solidFill>
            </a:endParaRPr>
          </a:p>
          <a:p>
            <a:pPr marL="0" indent="0">
              <a:buNone/>
            </a:pPr>
            <a:r>
              <a:rPr lang="en-US" sz="1050" b="1" dirty="0">
                <a:solidFill>
                  <a:schemeClr val="accent1">
                    <a:lumMod val="60000"/>
                    <a:lumOff val="40000"/>
                  </a:schemeClr>
                </a:solidFill>
              </a:rPr>
              <a:t>Performers: </a:t>
            </a:r>
          </a:p>
          <a:p>
            <a:r>
              <a:rPr lang="en-US" sz="1050" dirty="0">
                <a:solidFill>
                  <a:schemeClr val="bg1"/>
                </a:solidFill>
              </a:rPr>
              <a:t>Have different training, experiences, talents, perceptions, and imaginations</a:t>
            </a:r>
          </a:p>
          <a:p>
            <a:endParaRPr lang="en-US" sz="1050" dirty="0">
              <a:solidFill>
                <a:schemeClr val="bg1"/>
              </a:solidFill>
            </a:endParaRPr>
          </a:p>
          <a:p>
            <a:pPr marL="0" indent="0">
              <a:buNone/>
            </a:pPr>
            <a:endParaRPr lang="en-US" sz="1050" dirty="0">
              <a:solidFill>
                <a:schemeClr val="bg1"/>
              </a:solidFill>
            </a:endParaRPr>
          </a:p>
          <a:p>
            <a:pPr marL="0" indent="0">
              <a:buNone/>
            </a:pPr>
            <a:r>
              <a:rPr lang="en-US" sz="1050" b="1" dirty="0">
                <a:solidFill>
                  <a:schemeClr val="accent1">
                    <a:lumMod val="60000"/>
                    <a:lumOff val="40000"/>
                  </a:schemeClr>
                </a:solidFill>
              </a:rPr>
              <a:t> What is performed:</a:t>
            </a:r>
          </a:p>
          <a:p>
            <a:r>
              <a:rPr lang="en-US" sz="1050" dirty="0">
                <a:solidFill>
                  <a:schemeClr val="bg1"/>
                </a:solidFill>
              </a:rPr>
              <a:t>Usually a script (play) – but not always written down </a:t>
            </a:r>
          </a:p>
          <a:p>
            <a:r>
              <a:rPr lang="en-US" sz="1050" dirty="0">
                <a:solidFill>
                  <a:schemeClr val="bg1"/>
                </a:solidFill>
              </a:rPr>
              <a:t>Improvisation  -- “action “  embodied by performers and seen by audience</a:t>
            </a:r>
          </a:p>
          <a:p>
            <a:r>
              <a:rPr lang="en-US" sz="1050" dirty="0">
                <a:solidFill>
                  <a:schemeClr val="bg1"/>
                </a:solidFill>
              </a:rPr>
              <a:t>Simplified definition of a theatrical event: </a:t>
            </a:r>
          </a:p>
          <a:p>
            <a:pPr lvl="1"/>
            <a:r>
              <a:rPr lang="en-US" sz="900" dirty="0">
                <a:solidFill>
                  <a:schemeClr val="bg1"/>
                </a:solidFill>
              </a:rPr>
              <a:t>A does to B with C watching</a:t>
            </a:r>
          </a:p>
          <a:p>
            <a:r>
              <a:rPr lang="en-US" sz="1050" dirty="0">
                <a:solidFill>
                  <a:schemeClr val="bg1"/>
                </a:solidFill>
              </a:rPr>
              <a:t>Structure of plays and acting styles will influence</a:t>
            </a:r>
          </a:p>
          <a:p>
            <a:pPr marL="0" indent="0">
              <a:buNone/>
            </a:pPr>
            <a:endParaRPr lang="en-US" sz="1050" dirty="0">
              <a:solidFill>
                <a:schemeClr val="bg1"/>
              </a:solidFill>
            </a:endParaRPr>
          </a:p>
          <a:p>
            <a:pPr marL="0" indent="0">
              <a:buNone/>
            </a:pPr>
            <a:r>
              <a:rPr lang="en-US" sz="1050" b="1" dirty="0">
                <a:solidFill>
                  <a:schemeClr val="accent1">
                    <a:lumMod val="60000"/>
                    <a:lumOff val="40000"/>
                  </a:schemeClr>
                </a:solidFill>
              </a:rPr>
              <a:t>Performance: </a:t>
            </a:r>
          </a:p>
          <a:p>
            <a:pPr marL="0" indent="0">
              <a:buNone/>
            </a:pPr>
            <a:endParaRPr lang="en-US" sz="1050" dirty="0">
              <a:solidFill>
                <a:schemeClr val="bg1"/>
              </a:solidFill>
            </a:endParaRPr>
          </a:p>
          <a:p>
            <a:r>
              <a:rPr lang="en-US" sz="1050" dirty="0">
                <a:solidFill>
                  <a:schemeClr val="bg1"/>
                </a:solidFill>
              </a:rPr>
              <a:t>All elements together – performers, sets, costumes, lights, makeup, sound, audience, what is performed, environment </a:t>
            </a:r>
          </a:p>
          <a:p>
            <a:pPr marL="0" indent="0">
              <a:buNone/>
            </a:pPr>
            <a:endParaRPr lang="en-US" sz="1050" dirty="0">
              <a:solidFill>
                <a:schemeClr val="bg1"/>
              </a:solidFill>
            </a:endParaRPr>
          </a:p>
          <a:p>
            <a:pPr marL="0" indent="0">
              <a:buNone/>
            </a:pPr>
            <a:r>
              <a:rPr lang="en-US" sz="1050" b="1" dirty="0">
                <a:solidFill>
                  <a:schemeClr val="accent1">
                    <a:lumMod val="60000"/>
                    <a:lumOff val="40000"/>
                  </a:schemeClr>
                </a:solidFill>
              </a:rPr>
              <a:t>Environment: </a:t>
            </a:r>
          </a:p>
          <a:p>
            <a:pPr marL="0" indent="0">
              <a:buNone/>
            </a:pPr>
            <a:endParaRPr lang="en-US" sz="1050" dirty="0">
              <a:solidFill>
                <a:schemeClr val="bg1"/>
              </a:solidFill>
            </a:endParaRPr>
          </a:p>
          <a:p>
            <a:r>
              <a:rPr lang="en-US" sz="1050" dirty="0">
                <a:solidFill>
                  <a:schemeClr val="bg1"/>
                </a:solidFill>
              </a:rPr>
              <a:t>Physical environment</a:t>
            </a:r>
          </a:p>
          <a:p>
            <a:r>
              <a:rPr lang="en-US" sz="1050" dirty="0">
                <a:solidFill>
                  <a:schemeClr val="bg1"/>
                </a:solidFill>
              </a:rPr>
              <a:t>Social – can affect attitudes </a:t>
            </a:r>
          </a:p>
          <a:p>
            <a:r>
              <a:rPr lang="en-US" sz="1050" dirty="0">
                <a:solidFill>
                  <a:schemeClr val="bg1"/>
                </a:solidFill>
              </a:rPr>
              <a:t>Can make a non-political play or non-socially-significant play political or significant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447800"/>
            <a:ext cx="3175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615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2D050"/>
                </a:solidFill>
                <a:latin typeface="Poor Richard" panose="02080502050505020702" pitchFamily="18" charset="0"/>
              </a:rPr>
              <a:t>How does theatre appeal to audiences?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rgbClr val="00B050"/>
                </a:solidFill>
              </a:rPr>
              <a:t>1. Sensory stimulation (light and sound):</a:t>
            </a:r>
          </a:p>
          <a:p>
            <a:pPr marL="0" indent="0">
              <a:buNone/>
            </a:pPr>
            <a:endParaRPr lang="en-US" dirty="0">
              <a:solidFill>
                <a:schemeClr val="bg1"/>
              </a:solidFill>
            </a:endParaRPr>
          </a:p>
          <a:p>
            <a:r>
              <a:rPr lang="en-US" dirty="0">
                <a:solidFill>
                  <a:schemeClr val="bg1"/>
                </a:solidFill>
              </a:rPr>
              <a:t>Eros – the live performer a powerful appeal to our senses</a:t>
            </a:r>
          </a:p>
          <a:p>
            <a:r>
              <a:rPr lang="en-US" dirty="0">
                <a:solidFill>
                  <a:schemeClr val="bg1"/>
                </a:solidFill>
              </a:rPr>
              <a:t>Theatre critic Walter Kerr -- ("We are contenders, making the play and the evening and the emotion together. We are playmates, building a structure.") </a:t>
            </a:r>
          </a:p>
          <a:p>
            <a:r>
              <a:rPr lang="en-US" dirty="0" err="1">
                <a:solidFill>
                  <a:schemeClr val="bg1"/>
                </a:solidFill>
              </a:rPr>
              <a:t>Theatron</a:t>
            </a:r>
            <a:r>
              <a:rPr lang="en-US" dirty="0">
                <a:solidFill>
                  <a:schemeClr val="bg1"/>
                </a:solidFill>
              </a:rPr>
              <a:t> – seeing place – Greek </a:t>
            </a:r>
          </a:p>
          <a:p>
            <a:r>
              <a:rPr lang="en-US" dirty="0">
                <a:solidFill>
                  <a:schemeClr val="bg1"/>
                </a:solidFill>
              </a:rPr>
              <a:t>Auditorium – hearing place – Roman  </a:t>
            </a:r>
          </a:p>
          <a:p>
            <a:r>
              <a:rPr lang="en-US" dirty="0">
                <a:solidFill>
                  <a:schemeClr val="bg1"/>
                </a:solidFill>
              </a:rPr>
              <a:t>Drama comes from the Greek verb "</a:t>
            </a:r>
            <a:r>
              <a:rPr lang="en-US" dirty="0" err="1">
                <a:solidFill>
                  <a:schemeClr val="bg1"/>
                </a:solidFill>
              </a:rPr>
              <a:t>dran</a:t>
            </a:r>
            <a:r>
              <a:rPr lang="en-US" dirty="0">
                <a:solidFill>
                  <a:schemeClr val="bg1"/>
                </a:solidFill>
              </a:rPr>
              <a:t>" – to do or to act = action </a:t>
            </a:r>
          </a:p>
          <a:p>
            <a:r>
              <a:rPr lang="en-US" dirty="0">
                <a:solidFill>
                  <a:schemeClr val="bg1"/>
                </a:solidFill>
              </a:rPr>
              <a:t>Vision is most powerful</a:t>
            </a:r>
          </a:p>
          <a:p>
            <a:r>
              <a:rPr lang="en-US" dirty="0">
                <a:solidFill>
                  <a:schemeClr val="bg1"/>
                </a:solidFill>
              </a:rPr>
              <a:t>Sound is another strong sense</a:t>
            </a:r>
          </a:p>
        </p:txBody>
      </p:sp>
      <p:pic>
        <p:nvPicPr>
          <p:cNvPr id="1026" name="Picture 2" descr="Science AliveLight and Sound - Science Alive">
            <a:extLst>
              <a:ext uri="{FF2B5EF4-FFF2-40B4-BE49-F238E27FC236}">
                <a16:creationId xmlns:a16="http://schemas.microsoft.com/office/drawing/2014/main" id="{ACBB9D0D-EC0E-E23E-6264-27C738F8D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963102"/>
            <a:ext cx="3390900" cy="1352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89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868" y="803325"/>
            <a:ext cx="3944780" cy="1325563"/>
          </a:xfrm>
        </p:spPr>
        <p:txBody>
          <a:bodyPr>
            <a:normAutofit/>
          </a:bodyPr>
          <a:lstStyle/>
          <a:p>
            <a:pPr>
              <a:lnSpc>
                <a:spcPct val="90000"/>
              </a:lnSpc>
            </a:pPr>
            <a:r>
              <a:rPr lang="en-US" sz="3700" dirty="0">
                <a:solidFill>
                  <a:srgbClr val="92D050"/>
                </a:solidFill>
                <a:latin typeface="Poor Richard" panose="02080502050505020702" pitchFamily="18" charset="0"/>
              </a:rPr>
              <a:t>How does theatre appeal to audiences? </a:t>
            </a:r>
          </a:p>
        </p:txBody>
      </p:sp>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FC5275BE-36DB-7BE8-53B7-9866CEA8AFB7}"/>
              </a:ext>
            </a:extLst>
          </p:cNvPr>
          <p:cNvPicPr>
            <a:picLocks noChangeAspect="1"/>
          </p:cNvPicPr>
          <p:nvPr/>
        </p:nvPicPr>
        <p:blipFill rotWithShape="1">
          <a:blip r:embed="rId2"/>
          <a:srcRect l="9132" r="12129" b="-2"/>
          <a:stretch/>
        </p:blipFill>
        <p:spPr>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4263883" y="2279018"/>
            <a:ext cx="4397771" cy="4121782"/>
          </a:xfrm>
        </p:spPr>
        <p:txBody>
          <a:bodyPr anchor="t">
            <a:normAutofit fontScale="92500" lnSpcReduction="10000"/>
          </a:bodyPr>
          <a:lstStyle/>
          <a:p>
            <a:pPr marL="0" indent="0">
              <a:lnSpc>
                <a:spcPct val="90000"/>
              </a:lnSpc>
              <a:buNone/>
            </a:pPr>
            <a:endParaRPr lang="en-US" sz="1200" dirty="0"/>
          </a:p>
          <a:p>
            <a:pPr marL="0" indent="0">
              <a:lnSpc>
                <a:spcPct val="90000"/>
              </a:lnSpc>
              <a:buNone/>
            </a:pPr>
            <a:r>
              <a:rPr lang="en-US" sz="1700" b="1" dirty="0">
                <a:solidFill>
                  <a:srgbClr val="00B050"/>
                </a:solidFill>
              </a:rPr>
              <a:t>2. Human Values – story and character inherent in the text of any play:</a:t>
            </a:r>
          </a:p>
          <a:p>
            <a:pPr marL="0" indent="0">
              <a:lnSpc>
                <a:spcPct val="90000"/>
              </a:lnSpc>
              <a:buNone/>
            </a:pPr>
            <a:endParaRPr lang="en-US" sz="1700" dirty="0"/>
          </a:p>
          <a:p>
            <a:pPr>
              <a:lnSpc>
                <a:spcPct val="90000"/>
              </a:lnSpc>
            </a:pPr>
            <a:r>
              <a:rPr lang="en-US" sz="1700" dirty="0"/>
              <a:t>Stories are compelling – a framework for other values. Response comes from suspense, surprise, revelations, unfolding of events, reversals discoveries. Audience can anticipate if prepared for.</a:t>
            </a:r>
          </a:p>
          <a:p>
            <a:pPr>
              <a:lnSpc>
                <a:spcPct val="90000"/>
              </a:lnSpc>
            </a:pPr>
            <a:r>
              <a:rPr lang="en-US" sz="1700" dirty="0"/>
              <a:t>Character – the representation of a human being in a theatrical performance (or in the literary work) – as much as the audience needs to know.... </a:t>
            </a:r>
          </a:p>
          <a:p>
            <a:pPr lvl="1">
              <a:lnSpc>
                <a:spcPct val="90000"/>
              </a:lnSpc>
            </a:pPr>
            <a:r>
              <a:rPr lang="en-US" sz="1700" dirty="0"/>
              <a:t>We identify – that character is like me. </a:t>
            </a:r>
          </a:p>
          <a:p>
            <a:pPr lvl="1">
              <a:lnSpc>
                <a:spcPct val="90000"/>
              </a:lnSpc>
            </a:pPr>
            <a:r>
              <a:rPr lang="en-US" sz="1700" dirty="0"/>
              <a:t>Subconscious references (like nightmares).  </a:t>
            </a:r>
          </a:p>
          <a:p>
            <a:pPr lvl="1">
              <a:lnSpc>
                <a:spcPct val="90000"/>
              </a:lnSpc>
            </a:pPr>
            <a:r>
              <a:rPr lang="en-US" sz="1700" dirty="0"/>
              <a:t>Association – historical people, people from our pasts.</a:t>
            </a:r>
          </a:p>
        </p:txBody>
      </p:sp>
    </p:spTree>
    <p:extLst>
      <p:ext uri="{BB962C8B-B14F-4D97-AF65-F5344CB8AC3E}">
        <p14:creationId xmlns:p14="http://schemas.microsoft.com/office/powerpoint/2010/main" val="293771639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6148" y="568517"/>
            <a:ext cx="3936166" cy="1067209"/>
          </a:xfrm>
        </p:spPr>
        <p:txBody>
          <a:bodyPr>
            <a:normAutofit/>
          </a:bodyPr>
          <a:lstStyle/>
          <a:p>
            <a:pPr>
              <a:lnSpc>
                <a:spcPct val="90000"/>
              </a:lnSpc>
            </a:pPr>
            <a:r>
              <a:rPr lang="en-US" sz="3400" dirty="0">
                <a:solidFill>
                  <a:srgbClr val="92D050"/>
                </a:solidFill>
                <a:latin typeface="Poor Richard" panose="02080502050505020702" pitchFamily="18" charset="0"/>
              </a:rPr>
              <a:t>How does theatre appeal to audiences? </a:t>
            </a:r>
          </a:p>
        </p:txBody>
      </p:sp>
      <p:pic>
        <p:nvPicPr>
          <p:cNvPr id="4" name="Picture 3">
            <a:extLst>
              <a:ext uri="{FF2B5EF4-FFF2-40B4-BE49-F238E27FC236}">
                <a16:creationId xmlns:a16="http://schemas.microsoft.com/office/drawing/2014/main" id="{4646C031-FC47-1B6F-1160-644CD2FFD158}"/>
              </a:ext>
            </a:extLst>
          </p:cNvPr>
          <p:cNvPicPr>
            <a:picLocks noChangeAspect="1"/>
          </p:cNvPicPr>
          <p:nvPr/>
        </p:nvPicPr>
        <p:blipFill rotWithShape="1">
          <a:blip r:embed="rId2"/>
          <a:srcRect l="20046" r="18012" b="2"/>
          <a:stretch/>
        </p:blipFill>
        <p:spPr>
          <a:xfrm>
            <a:off x="554969" y="1095407"/>
            <a:ext cx="3566210"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p:cNvSpPr>
            <a:spLocks noGrp="1"/>
          </p:cNvSpPr>
          <p:nvPr>
            <p:ph idx="1"/>
          </p:nvPr>
        </p:nvSpPr>
        <p:spPr>
          <a:xfrm>
            <a:off x="4676151" y="1820369"/>
            <a:ext cx="3912879" cy="4351338"/>
          </a:xfrm>
        </p:spPr>
        <p:txBody>
          <a:bodyPr>
            <a:normAutofit/>
          </a:bodyPr>
          <a:lstStyle/>
          <a:p>
            <a:pPr marL="0" indent="0">
              <a:lnSpc>
                <a:spcPct val="90000"/>
              </a:lnSpc>
              <a:buNone/>
            </a:pPr>
            <a:endParaRPr lang="en-US" sz="1800" dirty="0">
              <a:solidFill>
                <a:schemeClr val="bg1"/>
              </a:solidFill>
            </a:endParaRPr>
          </a:p>
          <a:p>
            <a:pPr marL="0" indent="0">
              <a:lnSpc>
                <a:spcPct val="90000"/>
              </a:lnSpc>
              <a:buNone/>
            </a:pPr>
            <a:r>
              <a:rPr lang="en-US" sz="1800" b="1" dirty="0">
                <a:solidFill>
                  <a:srgbClr val="00B050"/>
                </a:solidFill>
              </a:rPr>
              <a:t>3. Artistic Excellence</a:t>
            </a:r>
          </a:p>
          <a:p>
            <a:pPr marL="0" indent="0">
              <a:lnSpc>
                <a:spcPct val="90000"/>
              </a:lnSpc>
              <a:buNone/>
            </a:pPr>
            <a:endParaRPr lang="en-US" sz="1800" dirty="0">
              <a:solidFill>
                <a:srgbClr val="00B050"/>
              </a:solidFill>
            </a:endParaRPr>
          </a:p>
          <a:p>
            <a:pPr marL="0" indent="0">
              <a:lnSpc>
                <a:spcPct val="90000"/>
              </a:lnSpc>
              <a:buNone/>
            </a:pPr>
            <a:r>
              <a:rPr lang="en-US" sz="1800" b="1" dirty="0">
                <a:solidFill>
                  <a:srgbClr val="00B050"/>
                </a:solidFill>
              </a:rPr>
              <a:t>4. Intellectual Value</a:t>
            </a:r>
          </a:p>
          <a:p>
            <a:pPr marL="0" indent="0">
              <a:lnSpc>
                <a:spcPct val="90000"/>
              </a:lnSpc>
              <a:buNone/>
            </a:pPr>
            <a:endParaRPr lang="en-US" sz="1800" dirty="0">
              <a:solidFill>
                <a:schemeClr val="bg1"/>
              </a:solidFill>
            </a:endParaRPr>
          </a:p>
          <a:p>
            <a:pPr>
              <a:lnSpc>
                <a:spcPct val="90000"/>
              </a:lnSpc>
            </a:pPr>
            <a:r>
              <a:rPr lang="en-US" sz="1800" dirty="0">
                <a:solidFill>
                  <a:schemeClr val="bg1"/>
                </a:solidFill>
              </a:rPr>
              <a:t>The idea, or theme ("the me") usually takes care of itself, if presented well – becomes more acute over time </a:t>
            </a:r>
          </a:p>
          <a:p>
            <a:pPr>
              <a:lnSpc>
                <a:spcPct val="90000"/>
              </a:lnSpc>
            </a:pPr>
            <a:r>
              <a:rPr lang="en-US" sz="1800" dirty="0">
                <a:solidFill>
                  <a:schemeClr val="bg1"/>
                </a:solidFill>
              </a:rPr>
              <a:t>Performance values must succeed to communicate idea</a:t>
            </a:r>
          </a:p>
          <a:p>
            <a:pPr marL="0" indent="0">
              <a:lnSpc>
                <a:spcPct val="90000"/>
              </a:lnSpc>
              <a:buNone/>
            </a:pPr>
            <a:endParaRPr lang="en-US" sz="1800" dirty="0">
              <a:solidFill>
                <a:schemeClr val="bg1"/>
              </a:solidFill>
            </a:endParaRPr>
          </a:p>
          <a:p>
            <a:pPr marL="0" indent="0" algn="ctr">
              <a:lnSpc>
                <a:spcPct val="90000"/>
              </a:lnSpc>
              <a:buNone/>
            </a:pPr>
            <a:r>
              <a:rPr lang="en-US" sz="1800" dirty="0">
                <a:solidFill>
                  <a:schemeClr val="bg1"/>
                </a:solidFill>
              </a:rPr>
              <a:t>All four of these work together... reading a play is only part of its potential.</a:t>
            </a:r>
          </a:p>
          <a:p>
            <a:pPr marL="0" indent="0">
              <a:lnSpc>
                <a:spcPct val="90000"/>
              </a:lnSpc>
              <a:buNone/>
            </a:pPr>
            <a:endParaRPr lang="en-US" sz="1800" dirty="0">
              <a:solidFill>
                <a:schemeClr val="bg1"/>
              </a:solidFill>
            </a:endParaRP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8179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lumMod val="75000"/>
                  </a:schemeClr>
                </a:solidFill>
                <a:latin typeface="Poor Richard" panose="02080502050505020702" pitchFamily="18" charset="0"/>
              </a:rPr>
              <a:t>How does theatre appeal to audiences? </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solidFill>
                  <a:srgbClr val="00B050"/>
                </a:solidFill>
              </a:rPr>
              <a:t>Audience sees: </a:t>
            </a:r>
          </a:p>
          <a:p>
            <a:pPr marL="0" indent="0">
              <a:buNone/>
            </a:pPr>
            <a:endParaRPr lang="en-US" dirty="0">
              <a:solidFill>
                <a:schemeClr val="bg1"/>
              </a:solidFill>
            </a:endParaRPr>
          </a:p>
          <a:p>
            <a:r>
              <a:rPr lang="en-US" dirty="0">
                <a:solidFill>
                  <a:schemeClr val="bg1"/>
                </a:solidFill>
              </a:rPr>
              <a:t>Innovation </a:t>
            </a:r>
          </a:p>
          <a:p>
            <a:r>
              <a:rPr lang="en-US" dirty="0">
                <a:solidFill>
                  <a:schemeClr val="bg1"/>
                </a:solidFill>
              </a:rPr>
              <a:t>Style</a:t>
            </a:r>
          </a:p>
          <a:p>
            <a:r>
              <a:rPr lang="en-US" dirty="0">
                <a:solidFill>
                  <a:schemeClr val="bg1"/>
                </a:solidFill>
              </a:rPr>
              <a:t>Historical period</a:t>
            </a:r>
          </a:p>
          <a:p>
            <a:r>
              <a:rPr lang="en-US" dirty="0">
                <a:solidFill>
                  <a:schemeClr val="bg1"/>
                </a:solidFill>
              </a:rPr>
              <a:t>Level of abstraction</a:t>
            </a:r>
          </a:p>
          <a:p>
            <a:r>
              <a:rPr lang="en-US" dirty="0">
                <a:solidFill>
                  <a:schemeClr val="bg1"/>
                </a:solidFill>
              </a:rPr>
              <a:t>Social class </a:t>
            </a:r>
          </a:p>
          <a:p>
            <a:r>
              <a:rPr lang="en-US" dirty="0">
                <a:solidFill>
                  <a:schemeClr val="bg1"/>
                </a:solidFill>
              </a:rPr>
              <a:t>Given circumstances </a:t>
            </a:r>
          </a:p>
          <a:p>
            <a:pPr marL="0" indent="0">
              <a:buNone/>
            </a:pPr>
            <a:endParaRPr lang="en-US" dirty="0">
              <a:solidFill>
                <a:schemeClr val="bg1"/>
              </a:solidFill>
            </a:endParaRPr>
          </a:p>
          <a:p>
            <a:pPr marL="0" indent="0">
              <a:buNone/>
            </a:pPr>
            <a:r>
              <a:rPr lang="en-US" b="1" dirty="0">
                <a:solidFill>
                  <a:srgbClr val="00B050"/>
                </a:solidFill>
              </a:rPr>
              <a:t>A danger: </a:t>
            </a:r>
          </a:p>
          <a:p>
            <a:pPr marL="0" indent="0">
              <a:buNone/>
            </a:pPr>
            <a:endParaRPr lang="en-US" dirty="0">
              <a:solidFill>
                <a:schemeClr val="bg1"/>
              </a:solidFill>
            </a:endParaRPr>
          </a:p>
          <a:p>
            <a:r>
              <a:rPr lang="en-US" dirty="0">
                <a:solidFill>
                  <a:srgbClr val="FFFF99"/>
                </a:solidFill>
              </a:rPr>
              <a:t>The "Affective fallacy" – responding to our own perceptions only</a:t>
            </a:r>
          </a:p>
          <a:p>
            <a:pPr lvl="1"/>
            <a:r>
              <a:rPr lang="en-US" dirty="0">
                <a:solidFill>
                  <a:schemeClr val="bg1"/>
                </a:solidFill>
              </a:rPr>
              <a:t>For instance, someone undergoing a divorce / separation might react to the play, </a:t>
            </a:r>
            <a:r>
              <a:rPr lang="en-US" i="1" dirty="0">
                <a:solidFill>
                  <a:schemeClr val="bg1"/>
                </a:solidFill>
              </a:rPr>
              <a:t>Kramer versus Kramer  </a:t>
            </a:r>
            <a:r>
              <a:rPr lang="en-US" dirty="0">
                <a:solidFill>
                  <a:schemeClr val="bg1"/>
                </a:solidFill>
              </a:rPr>
              <a:t>in a different way from someone else; similarly, one who has had the experience of suicide in their lives might react quite differently to the play </a:t>
            </a:r>
            <a:r>
              <a:rPr lang="en-US" i="1" dirty="0">
                <a:solidFill>
                  <a:schemeClr val="bg1"/>
                </a:solidFill>
              </a:rPr>
              <a:t>Ordinary People</a:t>
            </a:r>
            <a:r>
              <a:rPr lang="en-US" dirty="0">
                <a:solidFill>
                  <a:schemeClr val="bg1"/>
                </a:solidFill>
              </a:rPr>
              <a:t>  than someone else).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738544"/>
            <a:ext cx="47244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8319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Story</a:t>
            </a:r>
          </a:p>
        </p:txBody>
      </p:sp>
      <p:sp>
        <p:nvSpPr>
          <p:cNvPr id="4" name="Content Placeholder 3"/>
          <p:cNvSpPr>
            <a:spLocks noGrp="1"/>
          </p:cNvSpPr>
          <p:nvPr>
            <p:ph sz="half" idx="2"/>
          </p:nvPr>
        </p:nvSpPr>
        <p:spPr>
          <a:ln w="9525" cmpd="sng">
            <a:solidFill>
              <a:schemeClr val="bg1"/>
            </a:solidFill>
          </a:ln>
        </p:spPr>
        <p:txBody>
          <a:bodyPr/>
          <a:lstStyle/>
          <a:p>
            <a:pPr marL="0" indent="0">
              <a:buNone/>
            </a:pPr>
            <a:r>
              <a:rPr lang="en-US" dirty="0">
                <a:solidFill>
                  <a:schemeClr val="bg1"/>
                </a:solidFill>
              </a:rPr>
              <a:t>Events which the audience knows have happened or might happen in everyday life.</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Blanche DuBois in the play, </a:t>
            </a:r>
            <a:r>
              <a:rPr lang="en-US" i="1" dirty="0">
                <a:solidFill>
                  <a:schemeClr val="bg1"/>
                </a:solidFill>
              </a:rPr>
              <a:t>A Streetcar Named Desire</a:t>
            </a:r>
            <a:r>
              <a:rPr lang="en-US" dirty="0">
                <a:solidFill>
                  <a:schemeClr val="bg1"/>
                </a:solidFill>
              </a:rPr>
              <a:t>, goes to New Orleans to visit her sister and brother-in-law.</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Story</a:t>
            </a:r>
          </a:p>
        </p:txBody>
      </p:sp>
      <p:sp>
        <p:nvSpPr>
          <p:cNvPr id="6" name="Content Placeholder 5"/>
          <p:cNvSpPr>
            <a:spLocks noGrp="1"/>
          </p:cNvSpPr>
          <p:nvPr>
            <p:ph sz="quarter" idx="4"/>
          </p:nvPr>
        </p:nvSpPr>
        <p:spPr>
          <a:ln>
            <a:solidFill>
              <a:schemeClr val="bg1"/>
            </a:solidFill>
          </a:ln>
        </p:spPr>
        <p:txBody>
          <a:bodyPr/>
          <a:lstStyle/>
          <a:p>
            <a:pPr marL="0" indent="0">
              <a:buNone/>
            </a:pPr>
            <a:r>
              <a:rPr lang="en-US" dirty="0">
                <a:solidFill>
                  <a:schemeClr val="bg1"/>
                </a:solidFill>
              </a:rPr>
              <a:t>Events which do not take place in real life but occur only in the imagination. </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Emily in Thornton Wilder’s </a:t>
            </a:r>
            <a:r>
              <a:rPr lang="en-US" i="1" dirty="0">
                <a:solidFill>
                  <a:schemeClr val="bg1"/>
                </a:solidFill>
              </a:rPr>
              <a:t>Our Town</a:t>
            </a:r>
            <a:r>
              <a:rPr lang="en-US" dirty="0">
                <a:solidFill>
                  <a:schemeClr val="bg1"/>
                </a:solidFill>
              </a:rPr>
              <a:t>, after she has died, appears alive and returns to visit the Earth for one day.</a:t>
            </a:r>
          </a:p>
        </p:txBody>
      </p:sp>
    </p:spTree>
    <p:extLst>
      <p:ext uri="{BB962C8B-B14F-4D97-AF65-F5344CB8AC3E}">
        <p14:creationId xmlns:p14="http://schemas.microsoft.com/office/powerpoint/2010/main" val="188747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algn="ctr"/>
            <a:r>
              <a:rPr lang="en-US" dirty="0">
                <a:solidFill>
                  <a:schemeClr val="accent4"/>
                </a:solidFill>
              </a:rPr>
              <a:t>Realistic</a:t>
            </a:r>
          </a:p>
          <a:p>
            <a:pPr algn="ctr"/>
            <a:r>
              <a:rPr lang="en-US" dirty="0">
                <a:solidFill>
                  <a:schemeClr val="accent4"/>
                </a:solidFill>
              </a:rPr>
              <a:t>Structure</a:t>
            </a:r>
          </a:p>
        </p:txBody>
      </p:sp>
      <p:sp>
        <p:nvSpPr>
          <p:cNvPr id="4" name="Content Placeholder 3"/>
          <p:cNvSpPr>
            <a:spLocks noGrp="1"/>
          </p:cNvSpPr>
          <p:nvPr>
            <p:ph sz="half" idx="2"/>
          </p:nvPr>
        </p:nvSpPr>
        <p:spPr>
          <a:ln w="9525" cmpd="sng">
            <a:solidFill>
              <a:schemeClr val="bg1"/>
            </a:solidFill>
          </a:ln>
        </p:spPr>
        <p:txBody>
          <a:bodyPr/>
          <a:lstStyle/>
          <a:p>
            <a:pPr marL="0" indent="0">
              <a:buNone/>
            </a:pPr>
            <a:r>
              <a:rPr lang="en-US" dirty="0">
                <a:solidFill>
                  <a:schemeClr val="bg1"/>
                </a:solidFill>
              </a:rPr>
              <a:t>Action is confined to real places; time passes normally as it does in everyday life.</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the play </a:t>
            </a:r>
            <a:r>
              <a:rPr lang="en-US" i="1" dirty="0">
                <a:solidFill>
                  <a:schemeClr val="bg1"/>
                </a:solidFill>
              </a:rPr>
              <a:t>‘Night, Mother</a:t>
            </a:r>
            <a:r>
              <a:rPr lang="en-US" dirty="0">
                <a:solidFill>
                  <a:schemeClr val="bg1"/>
                </a:solidFill>
              </a:rPr>
              <a:t>, the clock on the stage is the same time as it is in real life and plays out as such.</a:t>
            </a:r>
          </a:p>
        </p:txBody>
      </p:sp>
      <p:sp>
        <p:nvSpPr>
          <p:cNvPr id="5" name="Text Placeholder 4"/>
          <p:cNvSpPr>
            <a:spLocks noGrp="1"/>
          </p:cNvSpPr>
          <p:nvPr>
            <p:ph type="body" sz="quarter" idx="3"/>
          </p:nvPr>
        </p:nvSpPr>
        <p:spPr/>
        <p:txBody>
          <a:bodyPr>
            <a:normAutofit fontScale="77500" lnSpcReduction="20000"/>
          </a:bodyPr>
          <a:lstStyle/>
          <a:p>
            <a:pPr algn="ctr"/>
            <a:r>
              <a:rPr lang="en-US" dirty="0">
                <a:solidFill>
                  <a:schemeClr val="accent4"/>
                </a:solidFill>
              </a:rPr>
              <a:t>Non-Realistic</a:t>
            </a:r>
          </a:p>
          <a:p>
            <a:pPr algn="ctr"/>
            <a:r>
              <a:rPr lang="en-US" dirty="0">
                <a:solidFill>
                  <a:schemeClr val="accent4"/>
                </a:solidFill>
              </a:rPr>
              <a:t>Structure</a:t>
            </a:r>
          </a:p>
        </p:txBody>
      </p:sp>
      <p:sp>
        <p:nvSpPr>
          <p:cNvPr id="6" name="Content Placeholder 5"/>
          <p:cNvSpPr>
            <a:spLocks noGrp="1"/>
          </p:cNvSpPr>
          <p:nvPr>
            <p:ph sz="quarter" idx="4"/>
          </p:nvPr>
        </p:nvSpPr>
        <p:spPr>
          <a:ln>
            <a:solidFill>
              <a:schemeClr val="bg1"/>
            </a:solidFill>
          </a:ln>
        </p:spPr>
        <p:txBody>
          <a:bodyPr/>
          <a:lstStyle/>
          <a:p>
            <a:pPr marL="0" indent="0">
              <a:buNone/>
            </a:pPr>
            <a:r>
              <a:rPr lang="en-US" dirty="0">
                <a:solidFill>
                  <a:schemeClr val="bg1"/>
                </a:solidFill>
              </a:rPr>
              <a:t>Random use of time and place.</a:t>
            </a:r>
          </a:p>
          <a:p>
            <a:pPr marL="0" indent="0">
              <a:buNone/>
            </a:pPr>
            <a:endParaRPr lang="en-US" dirty="0">
              <a:solidFill>
                <a:schemeClr val="bg1"/>
              </a:solidFill>
            </a:endParaRPr>
          </a:p>
          <a:p>
            <a:pPr marL="0" indent="0">
              <a:buNone/>
            </a:pPr>
            <a:r>
              <a:rPr lang="en-US" dirty="0">
                <a:solidFill>
                  <a:schemeClr val="bg1"/>
                </a:solidFill>
              </a:rPr>
              <a:t>For example:</a:t>
            </a:r>
          </a:p>
          <a:p>
            <a:pPr marL="0" indent="0">
              <a:buNone/>
            </a:pPr>
            <a:r>
              <a:rPr lang="en-US" dirty="0">
                <a:solidFill>
                  <a:schemeClr val="bg1"/>
                </a:solidFill>
              </a:rPr>
              <a:t>In August Strindberg’s </a:t>
            </a:r>
            <a:r>
              <a:rPr lang="en-US" i="1" dirty="0">
                <a:solidFill>
                  <a:schemeClr val="bg1"/>
                </a:solidFill>
              </a:rPr>
              <a:t>The Dream Play</a:t>
            </a:r>
            <a:r>
              <a:rPr lang="en-US" dirty="0">
                <a:solidFill>
                  <a:schemeClr val="bg1"/>
                </a:solidFill>
              </a:rPr>
              <a:t>, walls dissolve and characters are transformed, as in a dream.</a:t>
            </a:r>
          </a:p>
        </p:txBody>
      </p:sp>
      <p:sp>
        <p:nvSpPr>
          <p:cNvPr id="9" name="Title 1">
            <a:extLst>
              <a:ext uri="{FF2B5EF4-FFF2-40B4-BE49-F238E27FC236}">
                <a16:creationId xmlns:a16="http://schemas.microsoft.com/office/drawing/2014/main" id="{BFB0FA7E-787A-0883-7282-B7C16F8BE700}"/>
              </a:ext>
            </a:extLst>
          </p:cNvPr>
          <p:cNvSpPr>
            <a:spLocks noGrp="1"/>
          </p:cNvSpPr>
          <p:nvPr>
            <p:ph type="title"/>
          </p:nvPr>
        </p:nvSpPr>
        <p:spPr>
          <a:xfrm>
            <a:off x="457200" y="274638"/>
            <a:ext cx="8229600" cy="1143000"/>
          </a:xfrm>
        </p:spPr>
        <p:txBody>
          <a:bodyPr>
            <a:normAutofit/>
          </a:bodyPr>
          <a:lstStyle/>
          <a:p>
            <a:r>
              <a:rPr lang="en-US" sz="5400" dirty="0">
                <a:solidFill>
                  <a:schemeClr val="bg1"/>
                </a:solidFill>
                <a:effectLst>
                  <a:glow rad="228600">
                    <a:schemeClr val="accent4">
                      <a:satMod val="175000"/>
                      <a:alpha val="40000"/>
                    </a:schemeClr>
                  </a:glow>
                </a:effectLst>
                <a:latin typeface="Edwardian Script ITC" panose="030303020407070D0804" pitchFamily="66" charset="0"/>
              </a:rPr>
              <a:t>Realistic vs. Non-Realistic Elements </a:t>
            </a:r>
          </a:p>
        </p:txBody>
      </p:sp>
    </p:spTree>
    <p:extLst>
      <p:ext uri="{BB962C8B-B14F-4D97-AF65-F5344CB8AC3E}">
        <p14:creationId xmlns:p14="http://schemas.microsoft.com/office/powerpoint/2010/main" val="7688951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2205</Words>
  <Application>Microsoft Office PowerPoint</Application>
  <PresentationFormat>On-screen Show (4:3)</PresentationFormat>
  <Paragraphs>239</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MS PGothic</vt:lpstr>
      <vt:lpstr>Arial</vt:lpstr>
      <vt:lpstr>Calibri</vt:lpstr>
      <vt:lpstr>Colonna MT</vt:lpstr>
      <vt:lpstr>Edwardian Script ITC</vt:lpstr>
      <vt:lpstr>French Script MT</vt:lpstr>
      <vt:lpstr>Gigi</vt:lpstr>
      <vt:lpstr>JasmineUPC</vt:lpstr>
      <vt:lpstr>Poor Richard</vt:lpstr>
      <vt:lpstr>1_Office Theme</vt:lpstr>
      <vt:lpstr>Elements of Theatre   Audience and Theatre </vt:lpstr>
      <vt:lpstr>Special Qualities of Theatre</vt:lpstr>
      <vt:lpstr>Special Qualities of Theatre</vt:lpstr>
      <vt:lpstr>How does theatre appeal to audiences? </vt:lpstr>
      <vt:lpstr>How does theatre appeal to audiences? </vt:lpstr>
      <vt:lpstr>How does theatre appeal to audiences? </vt:lpstr>
      <vt:lpstr>How does theatre appeal to audiences? </vt:lpstr>
      <vt:lpstr>Realistic vs. Non-Realistic Elements </vt:lpstr>
      <vt:lpstr>Realistic vs. Non-Realistic Elements </vt:lpstr>
      <vt:lpstr>Realistic vs. Non-Realistic Elements </vt:lpstr>
      <vt:lpstr>Realistic vs. Non-Realistic Elements </vt:lpstr>
      <vt:lpstr>Realistic vs. Non-Realistic Elements </vt:lpstr>
      <vt:lpstr>Realistic vs. Non-Realistic Elements </vt:lpstr>
      <vt:lpstr>Realistic vs. Non-Realistic Elements </vt:lpstr>
      <vt:lpstr>Realistic vs. Non-Realistic Elements </vt:lpstr>
      <vt:lpstr>Realistic vs. Non-Realistic Elements </vt:lpstr>
      <vt:lpstr>Drawbacks</vt:lpstr>
      <vt:lpstr>The Basic Elements of Theatre</vt:lpstr>
      <vt:lpstr>The Basic Elements of Theatre</vt:lpstr>
      <vt:lpstr>The Basic Elements of Theatre</vt:lpstr>
      <vt:lpstr>The Basic Elements of Theatre</vt:lpstr>
      <vt:lpstr>3 Reasons a Theater Degree Is Important</vt:lpstr>
      <vt:lpstr>3 Reasons a Theater Degree Is Important</vt:lpstr>
      <vt:lpstr>3 Reasons a Theater Degree Is Important</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Theatre   Audience and Theatre </dc:title>
  <dc:creator>Sawyer, Allyson (asawyer@psusd.us)</dc:creator>
  <cp:lastModifiedBy>Boylan, Allyson (aboylan@psusd.us)</cp:lastModifiedBy>
  <cp:revision>45</cp:revision>
  <dcterms:created xsi:type="dcterms:W3CDTF">2017-08-17T22:57:37Z</dcterms:created>
  <dcterms:modified xsi:type="dcterms:W3CDTF">2022-08-22T21:36:23Z</dcterms:modified>
</cp:coreProperties>
</file>