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77" r:id="rId4"/>
    <p:sldId id="287" r:id="rId5"/>
    <p:sldId id="278" r:id="rId6"/>
    <p:sldId id="279" r:id="rId7"/>
    <p:sldId id="280" r:id="rId8"/>
    <p:sldId id="259" r:id="rId9"/>
    <p:sldId id="260" r:id="rId10"/>
    <p:sldId id="261" r:id="rId11"/>
    <p:sldId id="262" r:id="rId12"/>
    <p:sldId id="263" r:id="rId13"/>
    <p:sldId id="265" r:id="rId14"/>
    <p:sldId id="266" r:id="rId15"/>
    <p:sldId id="292" r:id="rId16"/>
    <p:sldId id="288" r:id="rId17"/>
    <p:sldId id="267" r:id="rId18"/>
    <p:sldId id="268" r:id="rId19"/>
    <p:sldId id="289" r:id="rId20"/>
    <p:sldId id="285" r:id="rId21"/>
    <p:sldId id="269" r:id="rId22"/>
    <p:sldId id="286" r:id="rId23"/>
    <p:sldId id="270" r:id="rId24"/>
    <p:sldId id="271" r:id="rId25"/>
    <p:sldId id="272" r:id="rId26"/>
    <p:sldId id="273" r:id="rId27"/>
    <p:sldId id="281" r:id="rId28"/>
    <p:sldId id="282" r:id="rId29"/>
    <p:sldId id="274" r:id="rId30"/>
    <p:sldId id="283" r:id="rId31"/>
    <p:sldId id="290" r:id="rId32"/>
    <p:sldId id="275" r:id="rId33"/>
    <p:sldId id="284" r:id="rId34"/>
    <p:sldId id="291" r:id="rId35"/>
    <p:sldId id="276" r:id="rId36"/>
    <p:sldId id="26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66FF99"/>
    <a:srgbClr val="FF9966"/>
    <a:srgbClr val="800080"/>
    <a:srgbClr val="9966FF"/>
    <a:srgbClr val="FF66CC"/>
    <a:srgbClr val="00CC00"/>
    <a:srgbClr val="FF3300"/>
    <a:srgbClr val="CCCC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130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10/13/2022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88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10/13/2022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8226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10/13/2022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758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10/13/2022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97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10/13/2022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418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E9E4BF-D903-454A-A054-D74E0242C6C8}" type="datetimeFigureOut">
              <a:rPr lang="en-US" smtClean="0">
                <a:solidFill>
                  <a:prstClr val="black">
                    <a:tint val="75000"/>
                  </a:prstClr>
                </a:solidFill>
              </a:rPr>
              <a:pPr/>
              <a:t>10/13/2022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803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E9E4BF-D903-454A-A054-D74E0242C6C8}" type="datetimeFigureOut">
              <a:rPr lang="en-US" smtClean="0">
                <a:solidFill>
                  <a:prstClr val="black">
                    <a:tint val="75000"/>
                  </a:prstClr>
                </a:solidFill>
              </a:rPr>
              <a:pPr/>
              <a:t>10/13/2022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2013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E9E4BF-D903-454A-A054-D74E0242C6C8}" type="datetimeFigureOut">
              <a:rPr lang="en-US" smtClean="0">
                <a:solidFill>
                  <a:prstClr val="black">
                    <a:tint val="75000"/>
                  </a:prstClr>
                </a:solidFill>
              </a:rPr>
              <a:pPr/>
              <a:t>10/13/2022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3151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9E4BF-D903-454A-A054-D74E0242C6C8}" type="datetimeFigureOut">
              <a:rPr lang="en-US" smtClean="0">
                <a:solidFill>
                  <a:prstClr val="black">
                    <a:tint val="75000"/>
                  </a:prstClr>
                </a:solidFill>
              </a:rPr>
              <a:pPr/>
              <a:t>10/13/2022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4789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E9E4BF-D903-454A-A054-D74E0242C6C8}" type="datetimeFigureOut">
              <a:rPr lang="en-US" smtClean="0">
                <a:solidFill>
                  <a:prstClr val="black">
                    <a:tint val="75000"/>
                  </a:prstClr>
                </a:solidFill>
              </a:rPr>
              <a:pPr/>
              <a:t>10/13/2022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1242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E9E4BF-D903-454A-A054-D74E0242C6C8}" type="datetimeFigureOut">
              <a:rPr lang="en-US" smtClean="0">
                <a:solidFill>
                  <a:prstClr val="black">
                    <a:tint val="75000"/>
                  </a:prstClr>
                </a:solidFill>
              </a:rPr>
              <a:pPr/>
              <a:t>10/13/2022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023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9E4BF-D903-454A-A054-D74E0242C6C8}" type="datetimeFigureOut">
              <a:rPr lang="en-US" smtClean="0">
                <a:solidFill>
                  <a:prstClr val="black">
                    <a:tint val="75000"/>
                  </a:prstClr>
                </a:solidFill>
              </a:rPr>
              <a:pPr/>
              <a:t>10/13/2022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79354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6594" y="2393380"/>
            <a:ext cx="7772400" cy="1470025"/>
          </a:xfrm>
        </p:spPr>
        <p:txBody>
          <a:bodyPr>
            <a:normAutofit/>
          </a:bodyPr>
          <a:lstStyle/>
          <a:p>
            <a:r>
              <a:rPr lang="en-US" sz="5400" b="1" dirty="0">
                <a:ln w="6600">
                  <a:solidFill>
                    <a:schemeClr val="accent2"/>
                  </a:solidFill>
                  <a:prstDash val="solid"/>
                </a:ln>
                <a:solidFill>
                  <a:srgbClr val="FFFFFF"/>
                </a:solidFill>
                <a:effectLst>
                  <a:glow rad="101600">
                    <a:schemeClr val="accent2">
                      <a:satMod val="175000"/>
                      <a:alpha val="40000"/>
                    </a:schemeClr>
                  </a:glow>
                  <a:outerShdw dist="38100" dir="2700000" algn="tl" rotWithShape="0">
                    <a:schemeClr val="accent2"/>
                  </a:outerShdw>
                </a:effectLst>
                <a:latin typeface="Bradley Hand ITC" panose="03070402050302030203" pitchFamily="66" charset="0"/>
              </a:rPr>
              <a:t>Greek and Roman Theatre</a:t>
            </a:r>
          </a:p>
        </p:txBody>
      </p:sp>
      <p:sp>
        <p:nvSpPr>
          <p:cNvPr id="3" name="Subtitle 2"/>
          <p:cNvSpPr>
            <a:spLocks noGrp="1"/>
          </p:cNvSpPr>
          <p:nvPr>
            <p:ph type="subTitle" idx="1"/>
          </p:nvPr>
        </p:nvSpPr>
        <p:spPr>
          <a:xfrm>
            <a:off x="1372394" y="4043362"/>
            <a:ext cx="6400800" cy="2133600"/>
          </a:xfrm>
        </p:spPr>
        <p:txBody>
          <a:bodyPr>
            <a:normAutofit fontScale="92500" lnSpcReduction="10000"/>
          </a:bodyPr>
          <a:lstStyle/>
          <a:p>
            <a:r>
              <a:rPr lang="en-US" dirty="0">
                <a:solidFill>
                  <a:schemeClr val="bg1"/>
                </a:solidFill>
              </a:rPr>
              <a:t>Week 9</a:t>
            </a:r>
          </a:p>
          <a:p>
            <a:r>
              <a:rPr lang="en-US" dirty="0">
                <a:solidFill>
                  <a:schemeClr val="bg1"/>
                </a:solidFill>
              </a:rPr>
              <a:t>[Part 3]</a:t>
            </a:r>
          </a:p>
          <a:p>
            <a:r>
              <a:rPr lang="en-US" dirty="0">
                <a:solidFill>
                  <a:schemeClr val="bg1"/>
                </a:solidFill>
              </a:rPr>
              <a:t>Introduction to Theatre</a:t>
            </a:r>
          </a:p>
          <a:p>
            <a:r>
              <a:rPr lang="en-US" dirty="0">
                <a:solidFill>
                  <a:schemeClr val="bg1"/>
                </a:solidFill>
              </a:rPr>
              <a:t>College of the Desert</a:t>
            </a:r>
          </a:p>
        </p:txBody>
      </p:sp>
      <p:pic>
        <p:nvPicPr>
          <p:cNvPr id="1026" name="Picture 2" descr="C:\Users\Allyson\AppData\Local\Microsoft\Windows\INetCache\IE\1H6ZAOSB\theat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28600"/>
            <a:ext cx="2135188" cy="21351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llyson\AppData\Local\Microsoft\Windows\INetCache\IE\1H6ZAOSB\Masks[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038600"/>
            <a:ext cx="17049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858000" y="4043362"/>
            <a:ext cx="1700213"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6772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chemeClr val="tx2">
                    <a:lumMod val="60000"/>
                    <a:lumOff val="40000"/>
                  </a:schemeClr>
                </a:solidFill>
                <a:effectLst>
                  <a:glow rad="228600">
                    <a:schemeClr val="accent1">
                      <a:satMod val="175000"/>
                      <a:alpha val="40000"/>
                    </a:schemeClr>
                  </a:glow>
                </a:effectLst>
                <a:latin typeface="Gloucester MT Extra Condensed" panose="02030808020601010101" pitchFamily="18" charset="0"/>
              </a:rPr>
              <a:t>Roman Festivals:</a:t>
            </a:r>
          </a:p>
        </p:txBody>
      </p:sp>
      <p:sp>
        <p:nvSpPr>
          <p:cNvPr id="3" name="Content Placeholder 2"/>
          <p:cNvSpPr>
            <a:spLocks noGrp="1"/>
          </p:cNvSpPr>
          <p:nvPr>
            <p:ph idx="1"/>
          </p:nvPr>
        </p:nvSpPr>
        <p:spPr/>
        <p:txBody>
          <a:bodyPr>
            <a:normAutofit fontScale="47500" lnSpcReduction="20000"/>
          </a:bodyPr>
          <a:lstStyle/>
          <a:p>
            <a:r>
              <a:rPr lang="en-US" dirty="0">
                <a:solidFill>
                  <a:srgbClr val="FFFF99"/>
                </a:solidFill>
              </a:rPr>
              <a:t>Held in honor of the gods, but much less religious than in Greece. </a:t>
            </a:r>
          </a:p>
          <a:p>
            <a:r>
              <a:rPr lang="en-US" dirty="0">
                <a:solidFill>
                  <a:schemeClr val="bg1"/>
                </a:solidFill>
              </a:rPr>
              <a:t>First Roman Festival – </a:t>
            </a:r>
            <a:r>
              <a:rPr lang="en-US" dirty="0" err="1">
                <a:solidFill>
                  <a:schemeClr val="bg1"/>
                </a:solidFill>
              </a:rPr>
              <a:t>Ludi</a:t>
            </a:r>
            <a:r>
              <a:rPr lang="en-US" dirty="0">
                <a:solidFill>
                  <a:schemeClr val="bg1"/>
                </a:solidFill>
              </a:rPr>
              <a:t> Romani – 6th century B.C. </a:t>
            </a:r>
          </a:p>
          <a:p>
            <a:pPr lvl="1"/>
            <a:r>
              <a:rPr lang="en-US" dirty="0">
                <a:solidFill>
                  <a:schemeClr val="bg1"/>
                </a:solidFill>
              </a:rPr>
              <a:t>The annual games honoring Jupiter</a:t>
            </a:r>
          </a:p>
          <a:p>
            <a:pPr lvl="1"/>
            <a:r>
              <a:rPr lang="en-US" dirty="0">
                <a:solidFill>
                  <a:schemeClr val="bg1"/>
                </a:solidFill>
              </a:rPr>
              <a:t>Festivals and public games (</a:t>
            </a:r>
            <a:r>
              <a:rPr lang="en-US" dirty="0" err="1">
                <a:solidFill>
                  <a:schemeClr val="bg1"/>
                </a:solidFill>
              </a:rPr>
              <a:t>ludi</a:t>
            </a:r>
            <a:r>
              <a:rPr lang="en-US" dirty="0">
                <a:solidFill>
                  <a:schemeClr val="bg1"/>
                </a:solidFill>
              </a:rPr>
              <a:t>) played a large part in Roman society of old. Roman games varied from peaceful theatre to the violent gladiator combats. All played a part in getting citizens together to enjoy a spectacle and experience the culture of Rome. </a:t>
            </a:r>
          </a:p>
          <a:p>
            <a:r>
              <a:rPr lang="en-US" dirty="0">
                <a:solidFill>
                  <a:schemeClr val="bg1"/>
                </a:solidFill>
              </a:rPr>
              <a:t>Roman Festivals became theatrical in 364 B.C.  </a:t>
            </a:r>
          </a:p>
          <a:p>
            <a:r>
              <a:rPr lang="en-US" dirty="0">
                <a:solidFill>
                  <a:schemeClr val="bg1"/>
                </a:solidFill>
              </a:rPr>
              <a:t>They were held in September (the autumn) and honored Jupiter  </a:t>
            </a:r>
          </a:p>
          <a:p>
            <a:r>
              <a:rPr lang="en-US" dirty="0">
                <a:solidFill>
                  <a:schemeClr val="bg1"/>
                </a:solidFill>
              </a:rPr>
              <a:t>By 240 B.C., both comedy and tragedy were performed. </a:t>
            </a:r>
          </a:p>
          <a:p>
            <a:r>
              <a:rPr lang="en-US" dirty="0">
                <a:solidFill>
                  <a:schemeClr val="bg1"/>
                </a:solidFill>
              </a:rPr>
              <a:t>Five other festivals followed: </a:t>
            </a:r>
          </a:p>
          <a:p>
            <a:pPr lvl="1"/>
            <a:r>
              <a:rPr lang="en-US" dirty="0" err="1">
                <a:solidFill>
                  <a:schemeClr val="bg1"/>
                </a:solidFill>
              </a:rPr>
              <a:t>Ludi</a:t>
            </a:r>
            <a:r>
              <a:rPr lang="en-US" dirty="0">
                <a:solidFill>
                  <a:schemeClr val="bg1"/>
                </a:solidFill>
              </a:rPr>
              <a:t> </a:t>
            </a:r>
            <a:r>
              <a:rPr lang="en-US" dirty="0" err="1">
                <a:solidFill>
                  <a:schemeClr val="bg1"/>
                </a:solidFill>
              </a:rPr>
              <a:t>Florales</a:t>
            </a:r>
            <a:r>
              <a:rPr lang="en-US" dirty="0">
                <a:solidFill>
                  <a:schemeClr val="bg1"/>
                </a:solidFill>
              </a:rPr>
              <a:t> (April)</a:t>
            </a:r>
          </a:p>
          <a:p>
            <a:pPr lvl="1"/>
            <a:r>
              <a:rPr lang="en-US" dirty="0" err="1">
                <a:solidFill>
                  <a:schemeClr val="bg1"/>
                </a:solidFill>
              </a:rPr>
              <a:t>Plebeii</a:t>
            </a:r>
            <a:r>
              <a:rPr lang="en-US" dirty="0">
                <a:solidFill>
                  <a:schemeClr val="bg1"/>
                </a:solidFill>
              </a:rPr>
              <a:t> (November)</a:t>
            </a:r>
          </a:p>
          <a:p>
            <a:pPr lvl="1"/>
            <a:r>
              <a:rPr lang="en-US" dirty="0" err="1">
                <a:solidFill>
                  <a:schemeClr val="bg1"/>
                </a:solidFill>
              </a:rPr>
              <a:t>Apollinares</a:t>
            </a:r>
            <a:r>
              <a:rPr lang="en-US" dirty="0">
                <a:solidFill>
                  <a:schemeClr val="bg1"/>
                </a:solidFill>
              </a:rPr>
              <a:t> (July)</a:t>
            </a:r>
          </a:p>
          <a:p>
            <a:pPr lvl="1"/>
            <a:r>
              <a:rPr lang="en-US" dirty="0" err="1">
                <a:solidFill>
                  <a:schemeClr val="bg1"/>
                </a:solidFill>
              </a:rPr>
              <a:t>Megalenses</a:t>
            </a:r>
            <a:r>
              <a:rPr lang="en-US" dirty="0">
                <a:solidFill>
                  <a:schemeClr val="bg1"/>
                </a:solidFill>
              </a:rPr>
              <a:t> (April)</a:t>
            </a:r>
          </a:p>
          <a:p>
            <a:pPr lvl="1"/>
            <a:r>
              <a:rPr lang="en-US" dirty="0" err="1">
                <a:solidFill>
                  <a:schemeClr val="bg1"/>
                </a:solidFill>
              </a:rPr>
              <a:t>Cereales</a:t>
            </a:r>
            <a:r>
              <a:rPr lang="en-US" dirty="0">
                <a:solidFill>
                  <a:schemeClr val="bg1"/>
                </a:solidFill>
              </a:rPr>
              <a:t> (no particular season) </a:t>
            </a:r>
          </a:p>
          <a:p>
            <a:r>
              <a:rPr lang="en-US" dirty="0">
                <a:solidFill>
                  <a:schemeClr val="bg1"/>
                </a:solidFill>
              </a:rPr>
              <a:t>Under the empire, these festivals afforded "bread and circuses" to the masses – many performances. </a:t>
            </a:r>
          </a:p>
          <a:p>
            <a:r>
              <a:rPr lang="en-US" dirty="0">
                <a:solidFill>
                  <a:schemeClr val="bg1"/>
                </a:solidFill>
              </a:rPr>
              <a:t>Performances at festivals probably paid for by the state a wealthy citizen, had free admission, were lengthy—including a series of plays or events, and probably had prizes awarded to those who put extra money in</a:t>
            </a:r>
          </a:p>
          <a:p>
            <a:r>
              <a:rPr lang="en-US" dirty="0">
                <a:solidFill>
                  <a:schemeClr val="bg1"/>
                </a:solidFill>
              </a:rPr>
              <a:t>Acting troupes (perhaps several a day) put on theatre events</a:t>
            </a:r>
          </a:p>
          <a:p>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2590800"/>
            <a:ext cx="3124200" cy="2036774"/>
          </a:xfrm>
          <a:prstGeom prst="ellipse">
            <a:avLst/>
          </a:prstGeom>
          <a:ln>
            <a:noFill/>
          </a:ln>
          <a:effectLst>
            <a:softEdge rad="112500"/>
          </a:effectLst>
        </p:spPr>
      </p:pic>
    </p:spTree>
    <p:extLst>
      <p:ext uri="{BB962C8B-B14F-4D97-AF65-F5344CB8AC3E}">
        <p14:creationId xmlns:p14="http://schemas.microsoft.com/office/powerpoint/2010/main" val="1163191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chemeClr val="bg2">
                    <a:lumMod val="75000"/>
                  </a:schemeClr>
                </a:solidFill>
                <a:latin typeface="Gloucester MT Extra Condensed" panose="02030808020601010101" pitchFamily="18" charset="0"/>
              </a:rPr>
              <a:t>Forms of Roman Theatre</a:t>
            </a:r>
          </a:p>
        </p:txBody>
      </p:sp>
      <p:sp>
        <p:nvSpPr>
          <p:cNvPr id="3" name="Content Placeholder 2"/>
          <p:cNvSpPr>
            <a:spLocks noGrp="1"/>
          </p:cNvSpPr>
          <p:nvPr>
            <p:ph idx="1"/>
          </p:nvPr>
        </p:nvSpPr>
        <p:spPr/>
        <p:txBody>
          <a:bodyPr>
            <a:normAutofit fontScale="47500" lnSpcReduction="20000"/>
          </a:bodyPr>
          <a:lstStyle/>
          <a:p>
            <a:r>
              <a:rPr lang="en-US" dirty="0">
                <a:solidFill>
                  <a:schemeClr val="bg1"/>
                </a:solidFill>
              </a:rPr>
              <a:t>Roman Drama – there are only about 200 years that are important: </a:t>
            </a:r>
          </a:p>
          <a:p>
            <a:r>
              <a:rPr lang="en-US" dirty="0" err="1">
                <a:solidFill>
                  <a:srgbClr val="FFFF99"/>
                </a:solidFill>
              </a:rPr>
              <a:t>Livius</a:t>
            </a:r>
            <a:r>
              <a:rPr lang="en-US" dirty="0">
                <a:solidFill>
                  <a:srgbClr val="FFFF99"/>
                </a:solidFill>
              </a:rPr>
              <a:t> Andronicus – 240-204 B.C.</a:t>
            </a:r>
          </a:p>
          <a:p>
            <a:pPr lvl="1"/>
            <a:r>
              <a:rPr lang="en-US" dirty="0">
                <a:solidFill>
                  <a:srgbClr val="FFFF99"/>
                </a:solidFill>
              </a:rPr>
              <a:t>Wrote, translated, or adapted comedies and tragedies, the first important works in Latin. </a:t>
            </a:r>
          </a:p>
          <a:p>
            <a:pPr lvl="1"/>
            <a:r>
              <a:rPr lang="en-US" dirty="0">
                <a:solidFill>
                  <a:schemeClr val="bg1"/>
                </a:solidFill>
              </a:rPr>
              <a:t>Little is known, but he seems to have been best at tragedy. </a:t>
            </a:r>
          </a:p>
          <a:p>
            <a:r>
              <a:rPr lang="en-US" dirty="0" err="1">
                <a:solidFill>
                  <a:schemeClr val="bg1"/>
                </a:solidFill>
              </a:rPr>
              <a:t>Gnaeus</a:t>
            </a:r>
            <a:r>
              <a:rPr lang="en-US" dirty="0">
                <a:solidFill>
                  <a:schemeClr val="bg1"/>
                </a:solidFill>
              </a:rPr>
              <a:t> </a:t>
            </a:r>
            <a:r>
              <a:rPr lang="en-US" dirty="0" err="1">
                <a:solidFill>
                  <a:schemeClr val="bg1"/>
                </a:solidFill>
              </a:rPr>
              <a:t>Naevius</a:t>
            </a:r>
            <a:r>
              <a:rPr lang="en-US" dirty="0">
                <a:solidFill>
                  <a:schemeClr val="bg1"/>
                </a:solidFill>
              </a:rPr>
              <a:t> – 270-201 B.C. excelled at comedy, but wrote both </a:t>
            </a:r>
          </a:p>
          <a:p>
            <a:r>
              <a:rPr lang="en-US" dirty="0">
                <a:solidFill>
                  <a:schemeClr val="bg1"/>
                </a:solidFill>
              </a:rPr>
              <a:t>Both helped to "Romanize" the drama by introducing Roman allusions into the Greek originals and using Roman stories</a:t>
            </a:r>
          </a:p>
          <a:p>
            <a:r>
              <a:rPr lang="en-US" dirty="0">
                <a:solidFill>
                  <a:schemeClr val="bg1"/>
                </a:solidFill>
              </a:rPr>
              <a:t>Comedy and Tragedy followed different paths</a:t>
            </a:r>
          </a:p>
          <a:p>
            <a:endParaRPr lang="en-US" dirty="0">
              <a:solidFill>
                <a:schemeClr val="bg1"/>
              </a:solidFill>
            </a:endParaRPr>
          </a:p>
          <a:p>
            <a:r>
              <a:rPr lang="en-US" dirty="0">
                <a:solidFill>
                  <a:schemeClr val="bg1"/>
                </a:solidFill>
              </a:rPr>
              <a:t>Other forms of Roman Theatre: </a:t>
            </a:r>
          </a:p>
          <a:p>
            <a:pPr lvl="1"/>
            <a:r>
              <a:rPr lang="en-US" dirty="0">
                <a:solidFill>
                  <a:schemeClr val="bg1"/>
                </a:solidFill>
              </a:rPr>
              <a:t>Pantomime: solo dance, with music (lutes, pipes, cymbals) and a chorus.</a:t>
            </a:r>
          </a:p>
          <a:p>
            <a:pPr lvl="1"/>
            <a:r>
              <a:rPr lang="en-US" dirty="0">
                <a:solidFill>
                  <a:schemeClr val="bg1"/>
                </a:solidFill>
              </a:rPr>
              <a:t>Used masks, story-telling, mythology or historical stories, usually serious but sometimes comic </a:t>
            </a:r>
          </a:p>
          <a:p>
            <a:pPr lvl="1"/>
            <a:r>
              <a:rPr lang="en-US" dirty="0">
                <a:solidFill>
                  <a:schemeClr val="bg1"/>
                </a:solidFill>
              </a:rPr>
              <a:t>Mime: overtook after 2nd century A.D. </a:t>
            </a:r>
          </a:p>
          <a:p>
            <a:pPr lvl="2"/>
            <a:r>
              <a:rPr lang="en-US" sz="2500" dirty="0">
                <a:solidFill>
                  <a:schemeClr val="bg1"/>
                </a:solidFill>
              </a:rPr>
              <a:t>Spoken</a:t>
            </a:r>
          </a:p>
          <a:p>
            <a:pPr lvl="2"/>
            <a:r>
              <a:rPr lang="en-US" sz="2500" dirty="0">
                <a:solidFill>
                  <a:schemeClr val="bg1"/>
                </a:solidFill>
              </a:rPr>
              <a:t>Usually short</a:t>
            </a:r>
          </a:p>
          <a:p>
            <a:pPr lvl="2"/>
            <a:r>
              <a:rPr lang="en-US" sz="2500" dirty="0">
                <a:solidFill>
                  <a:schemeClr val="bg1"/>
                </a:solidFill>
              </a:rPr>
              <a:t>Sometimes elaborate casts and spectacle</a:t>
            </a:r>
          </a:p>
          <a:p>
            <a:pPr lvl="2"/>
            <a:r>
              <a:rPr lang="en-US" sz="2500" dirty="0">
                <a:solidFill>
                  <a:schemeClr val="bg1"/>
                </a:solidFill>
              </a:rPr>
              <a:t>Serious or comic (satiric)</a:t>
            </a:r>
          </a:p>
          <a:p>
            <a:pPr lvl="2"/>
            <a:r>
              <a:rPr lang="en-US" sz="2500" dirty="0">
                <a:solidFill>
                  <a:schemeClr val="bg1"/>
                </a:solidFill>
              </a:rPr>
              <a:t>No masks</a:t>
            </a:r>
          </a:p>
          <a:p>
            <a:pPr lvl="2"/>
            <a:r>
              <a:rPr lang="en-US" sz="2500" dirty="0">
                <a:solidFill>
                  <a:schemeClr val="bg1"/>
                </a:solidFill>
              </a:rPr>
              <a:t>Had women</a:t>
            </a:r>
          </a:p>
          <a:p>
            <a:pPr lvl="2"/>
            <a:r>
              <a:rPr lang="en-US" sz="2500" dirty="0">
                <a:solidFill>
                  <a:schemeClr val="bg1"/>
                </a:solidFill>
              </a:rPr>
              <a:t>Violence and sex depicted literally (Heliogabalus, ruled 218-222 A.D., ordered realistic sex)</a:t>
            </a:r>
          </a:p>
          <a:p>
            <a:pPr lvl="2"/>
            <a:r>
              <a:rPr lang="en-US" sz="2500" dirty="0">
                <a:solidFill>
                  <a:schemeClr val="bg1"/>
                </a:solidFill>
              </a:rPr>
              <a:t>Scoffed at Christianity </a:t>
            </a:r>
          </a:p>
          <a:p>
            <a:pPr lvl="1"/>
            <a:r>
              <a:rPr lang="en-US" dirty="0">
                <a:solidFill>
                  <a:schemeClr val="bg1"/>
                </a:solidFill>
              </a:rPr>
              <a:t>Needless to say, the Church did not look kindly at Mime.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4267200"/>
            <a:ext cx="4343400" cy="10624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79376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a:solidFill>
                  <a:srgbClr val="FF0000"/>
                </a:solidFill>
                <a:latin typeface="Curlz MT" panose="04040404050702020202" pitchFamily="82" charset="0"/>
              </a:rPr>
              <a:t>Who is </a:t>
            </a:r>
            <a:r>
              <a:rPr lang="en-US" sz="6000" dirty="0" err="1">
                <a:solidFill>
                  <a:srgbClr val="FF0000"/>
                </a:solidFill>
                <a:latin typeface="Curlz MT" panose="04040404050702020202" pitchFamily="82" charset="0"/>
              </a:rPr>
              <a:t>Livius</a:t>
            </a:r>
            <a:r>
              <a:rPr lang="en-US" sz="6000" dirty="0">
                <a:solidFill>
                  <a:srgbClr val="FF0000"/>
                </a:solidFill>
                <a:latin typeface="Curlz MT" panose="04040404050702020202" pitchFamily="82" charset="0"/>
              </a:rPr>
              <a:t> Andronicus?</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676400"/>
            <a:ext cx="2438400" cy="41147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Content Placeholder 5"/>
          <p:cNvSpPr>
            <a:spLocks noGrp="1"/>
          </p:cNvSpPr>
          <p:nvPr>
            <p:ph sz="half" idx="2"/>
          </p:nvPr>
        </p:nvSpPr>
        <p:spPr>
          <a:xfrm>
            <a:off x="3124200" y="1600200"/>
            <a:ext cx="5562600" cy="4525963"/>
          </a:xfrm>
        </p:spPr>
        <p:txBody>
          <a:bodyPr>
            <a:normAutofit fontScale="55000" lnSpcReduction="20000"/>
          </a:bodyPr>
          <a:lstStyle/>
          <a:p>
            <a:pPr marL="0" indent="0">
              <a:buNone/>
            </a:pPr>
            <a:r>
              <a:rPr lang="en-US" sz="2900" dirty="0">
                <a:solidFill>
                  <a:schemeClr val="bg1"/>
                </a:solidFill>
              </a:rPr>
              <a:t>According to Britannica.com:</a:t>
            </a:r>
          </a:p>
          <a:p>
            <a:r>
              <a:rPr lang="en-US" sz="2900" dirty="0">
                <a:solidFill>
                  <a:schemeClr val="bg1"/>
                </a:solidFill>
              </a:rPr>
              <a:t>Lucius </a:t>
            </a:r>
            <a:r>
              <a:rPr lang="en-US" sz="2900" dirty="0" err="1">
                <a:solidFill>
                  <a:schemeClr val="bg1"/>
                </a:solidFill>
              </a:rPr>
              <a:t>Livius</a:t>
            </a:r>
            <a:r>
              <a:rPr lang="en-US" sz="2900" dirty="0">
                <a:solidFill>
                  <a:schemeClr val="bg1"/>
                </a:solidFill>
              </a:rPr>
              <a:t> Andronicus,  (born c. 284 B.C., died c. 204 B.C.) was the founder of Roman epic poetry and drama.</a:t>
            </a:r>
          </a:p>
          <a:p>
            <a:r>
              <a:rPr lang="en-US" sz="2900" dirty="0">
                <a:solidFill>
                  <a:schemeClr val="bg1"/>
                </a:solidFill>
              </a:rPr>
              <a:t>He was a Greek slave, freed by a member of the </a:t>
            </a:r>
            <a:r>
              <a:rPr lang="en-US" sz="2900" dirty="0" err="1">
                <a:solidFill>
                  <a:schemeClr val="bg1"/>
                </a:solidFill>
              </a:rPr>
              <a:t>Livian</a:t>
            </a:r>
            <a:r>
              <a:rPr lang="en-US" sz="2900" dirty="0">
                <a:solidFill>
                  <a:schemeClr val="bg1"/>
                </a:solidFill>
              </a:rPr>
              <a:t> family; he may have been captured as a boy when Tarentum surrendered to Rome in 272 B.C..</a:t>
            </a:r>
          </a:p>
          <a:p>
            <a:r>
              <a:rPr lang="en-US" sz="2900" dirty="0">
                <a:solidFill>
                  <a:schemeClr val="bg1"/>
                </a:solidFill>
              </a:rPr>
              <a:t>A freedman, he earned his living teaching Latin and Greek in Rome.</a:t>
            </a:r>
          </a:p>
          <a:p>
            <a:r>
              <a:rPr lang="en-US" sz="2900" dirty="0">
                <a:solidFill>
                  <a:schemeClr val="bg1"/>
                </a:solidFill>
              </a:rPr>
              <a:t>In 240 BC, as part of the </a:t>
            </a:r>
            <a:r>
              <a:rPr lang="en-US" sz="2900" dirty="0" err="1">
                <a:solidFill>
                  <a:schemeClr val="bg1"/>
                </a:solidFill>
              </a:rPr>
              <a:t>Ludi</a:t>
            </a:r>
            <a:r>
              <a:rPr lang="en-US" sz="2900" dirty="0">
                <a:solidFill>
                  <a:schemeClr val="bg1"/>
                </a:solidFill>
              </a:rPr>
              <a:t> Romani (the annual games </a:t>
            </a:r>
            <a:r>
              <a:rPr lang="en-US" sz="2900" dirty="0" err="1">
                <a:solidFill>
                  <a:schemeClr val="bg1"/>
                </a:solidFill>
              </a:rPr>
              <a:t>honouring</a:t>
            </a:r>
            <a:r>
              <a:rPr lang="en-US" sz="2900" dirty="0">
                <a:solidFill>
                  <a:schemeClr val="bg1"/>
                </a:solidFill>
              </a:rPr>
              <a:t> Jupiter), </a:t>
            </a:r>
            <a:r>
              <a:rPr lang="en-US" sz="2900" dirty="0" err="1">
                <a:solidFill>
                  <a:schemeClr val="bg1"/>
                </a:solidFill>
              </a:rPr>
              <a:t>Livius</a:t>
            </a:r>
            <a:r>
              <a:rPr lang="en-US" sz="2900" dirty="0">
                <a:solidFill>
                  <a:schemeClr val="bg1"/>
                </a:solidFill>
              </a:rPr>
              <a:t> produced a translation of a Greek play, probably a tragedy, and perhaps also a comedy. </a:t>
            </a:r>
          </a:p>
          <a:p>
            <a:r>
              <a:rPr lang="en-US" sz="2900" dirty="0">
                <a:solidFill>
                  <a:schemeClr val="bg1"/>
                </a:solidFill>
              </a:rPr>
              <a:t>After this, the first dramatic performance ever given in Rome, he continued to write, stage, and sometimes perform in both tragedies and comedies, after 235 BC in rivalry with </a:t>
            </a:r>
            <a:r>
              <a:rPr lang="en-US" sz="2900" dirty="0" err="1">
                <a:solidFill>
                  <a:schemeClr val="bg1"/>
                </a:solidFill>
              </a:rPr>
              <a:t>Gnaeus</a:t>
            </a:r>
            <a:r>
              <a:rPr lang="en-US" sz="2900" dirty="0">
                <a:solidFill>
                  <a:schemeClr val="bg1"/>
                </a:solidFill>
              </a:rPr>
              <a:t> </a:t>
            </a:r>
            <a:r>
              <a:rPr lang="en-US" sz="2900" dirty="0" err="1">
                <a:solidFill>
                  <a:schemeClr val="bg1"/>
                </a:solidFill>
              </a:rPr>
              <a:t>Naevius</a:t>
            </a:r>
            <a:r>
              <a:rPr lang="en-US" sz="2900" dirty="0">
                <a:solidFill>
                  <a:schemeClr val="bg1"/>
                </a:solidFill>
              </a:rPr>
              <a:t>. </a:t>
            </a:r>
          </a:p>
          <a:p>
            <a:r>
              <a:rPr lang="en-US" sz="2900" dirty="0">
                <a:solidFill>
                  <a:schemeClr val="bg1"/>
                </a:solidFill>
              </a:rPr>
              <a:t>Only one fragment is known from each of his three remaining comedies; fewer than 40 lines of the 10 tragedies have survived. </a:t>
            </a:r>
          </a:p>
          <a:p>
            <a:r>
              <a:rPr lang="en-US" sz="2900" dirty="0">
                <a:solidFill>
                  <a:schemeClr val="bg1"/>
                </a:solidFill>
              </a:rPr>
              <a:t>Their titles show that he translated mainly the three great tragedians, Aeschylus, Sophocles, and Euripides.</a:t>
            </a:r>
          </a:p>
          <a:p>
            <a:endParaRPr lang="en-US" dirty="0">
              <a:solidFill>
                <a:schemeClr val="bg1"/>
              </a:solidFill>
            </a:endParaRPr>
          </a:p>
        </p:txBody>
      </p:sp>
    </p:spTree>
    <p:extLst>
      <p:ext uri="{BB962C8B-B14F-4D97-AF65-F5344CB8AC3E}">
        <p14:creationId xmlns:p14="http://schemas.microsoft.com/office/powerpoint/2010/main" val="2084289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FFC000"/>
                </a:solidFill>
                <a:latin typeface="Century Schoolbook" panose="02040604050505020304" pitchFamily="18" charset="0"/>
              </a:rPr>
              <a:t>Who is </a:t>
            </a:r>
            <a:r>
              <a:rPr lang="en-US" sz="5400" dirty="0" err="1">
                <a:solidFill>
                  <a:srgbClr val="FFC000"/>
                </a:solidFill>
                <a:latin typeface="Century Schoolbook" panose="02040604050505020304" pitchFamily="18" charset="0"/>
              </a:rPr>
              <a:t>Gnaeus</a:t>
            </a:r>
            <a:r>
              <a:rPr lang="en-US" sz="5400" dirty="0">
                <a:solidFill>
                  <a:srgbClr val="FFC000"/>
                </a:solidFill>
                <a:latin typeface="Century Schoolbook" panose="02040604050505020304" pitchFamily="18" charset="0"/>
              </a:rPr>
              <a:t> </a:t>
            </a:r>
            <a:r>
              <a:rPr lang="en-US" sz="5400" dirty="0" err="1">
                <a:solidFill>
                  <a:srgbClr val="FFC000"/>
                </a:solidFill>
                <a:latin typeface="Century Schoolbook" panose="02040604050505020304" pitchFamily="18" charset="0"/>
              </a:rPr>
              <a:t>Naevius</a:t>
            </a:r>
            <a:r>
              <a:rPr lang="en-US" sz="5400" dirty="0">
                <a:solidFill>
                  <a:srgbClr val="FFC000"/>
                </a:solidFill>
                <a:latin typeface="Century Schoolbook" panose="02040604050505020304" pitchFamily="18" charset="0"/>
              </a:rPr>
              <a:t>?</a:t>
            </a:r>
          </a:p>
        </p:txBody>
      </p:sp>
      <p:sp>
        <p:nvSpPr>
          <p:cNvPr id="3" name="Content Placeholder 2"/>
          <p:cNvSpPr>
            <a:spLocks noGrp="1"/>
          </p:cNvSpPr>
          <p:nvPr>
            <p:ph sz="half" idx="1"/>
          </p:nvPr>
        </p:nvSpPr>
        <p:spPr>
          <a:xfrm>
            <a:off x="457200" y="1600200"/>
            <a:ext cx="5562600" cy="4525963"/>
          </a:xfrm>
        </p:spPr>
        <p:txBody>
          <a:bodyPr>
            <a:noAutofit/>
          </a:bodyPr>
          <a:lstStyle/>
          <a:p>
            <a:pPr marL="0" indent="0">
              <a:buNone/>
            </a:pPr>
            <a:r>
              <a:rPr lang="en-US" sz="1300" dirty="0">
                <a:solidFill>
                  <a:schemeClr val="bg1"/>
                </a:solidFill>
              </a:rPr>
              <a:t>According to Britannica.com:</a:t>
            </a:r>
          </a:p>
          <a:p>
            <a:r>
              <a:rPr lang="en-US" sz="1300" dirty="0" err="1">
                <a:solidFill>
                  <a:schemeClr val="bg1"/>
                </a:solidFill>
              </a:rPr>
              <a:t>Gnaeus</a:t>
            </a:r>
            <a:r>
              <a:rPr lang="en-US" sz="1300" dirty="0">
                <a:solidFill>
                  <a:schemeClr val="bg1"/>
                </a:solidFill>
              </a:rPr>
              <a:t> </a:t>
            </a:r>
            <a:r>
              <a:rPr lang="en-US" sz="1300" dirty="0" err="1">
                <a:solidFill>
                  <a:schemeClr val="bg1"/>
                </a:solidFill>
              </a:rPr>
              <a:t>Naevius</a:t>
            </a:r>
            <a:r>
              <a:rPr lang="en-US" sz="1300" dirty="0">
                <a:solidFill>
                  <a:schemeClr val="bg1"/>
                </a:solidFill>
              </a:rPr>
              <a:t>,  (born 270 BC — died 200 BC) was the second of a triad of early Latin epic poets and dramatists, between </a:t>
            </a:r>
            <a:r>
              <a:rPr lang="en-US" sz="1300" dirty="0" err="1">
                <a:solidFill>
                  <a:schemeClr val="bg1"/>
                </a:solidFill>
              </a:rPr>
              <a:t>Livius</a:t>
            </a:r>
            <a:r>
              <a:rPr lang="en-US" sz="1300" dirty="0">
                <a:solidFill>
                  <a:schemeClr val="bg1"/>
                </a:solidFill>
              </a:rPr>
              <a:t> Andronicus and </a:t>
            </a:r>
            <a:r>
              <a:rPr lang="en-US" sz="1300" dirty="0" err="1">
                <a:solidFill>
                  <a:schemeClr val="bg1"/>
                </a:solidFill>
              </a:rPr>
              <a:t>Ennius</a:t>
            </a:r>
            <a:r>
              <a:rPr lang="en-US" sz="1300" dirty="0">
                <a:solidFill>
                  <a:schemeClr val="bg1"/>
                </a:solidFill>
              </a:rPr>
              <a:t>. </a:t>
            </a:r>
          </a:p>
          <a:p>
            <a:r>
              <a:rPr lang="en-US" sz="1300" dirty="0">
                <a:solidFill>
                  <a:srgbClr val="FFFF99"/>
                </a:solidFill>
              </a:rPr>
              <a:t>He was the originator of historical plays that were based on Roman historical or legendary figures and events. </a:t>
            </a:r>
          </a:p>
          <a:p>
            <a:r>
              <a:rPr lang="en-US" sz="1300" dirty="0">
                <a:solidFill>
                  <a:schemeClr val="bg1"/>
                </a:solidFill>
              </a:rPr>
              <a:t>The titles of two of his historical plays are known, </a:t>
            </a:r>
            <a:r>
              <a:rPr lang="en-US" sz="1300" i="1" dirty="0">
                <a:solidFill>
                  <a:schemeClr val="bg1"/>
                </a:solidFill>
              </a:rPr>
              <a:t>Romulus</a:t>
            </a:r>
            <a:r>
              <a:rPr lang="en-US" sz="1300" dirty="0">
                <a:solidFill>
                  <a:schemeClr val="bg1"/>
                </a:solidFill>
              </a:rPr>
              <a:t> and </a:t>
            </a:r>
            <a:r>
              <a:rPr lang="en-US" sz="1300" i="1" dirty="0" err="1">
                <a:solidFill>
                  <a:schemeClr val="bg1"/>
                </a:solidFill>
              </a:rPr>
              <a:t>Clastidium</a:t>
            </a:r>
            <a:r>
              <a:rPr lang="en-US" sz="1300" dirty="0">
                <a:solidFill>
                  <a:schemeClr val="bg1"/>
                </a:solidFill>
              </a:rPr>
              <a:t>, the latter celebrating the victory of Marcus Claudius Marcellus in 222 BC and probably produced at his funeral games in 208 BC.</a:t>
            </a:r>
          </a:p>
          <a:p>
            <a:r>
              <a:rPr lang="en-US" sz="1300" dirty="0">
                <a:solidFill>
                  <a:schemeClr val="bg1"/>
                </a:solidFill>
              </a:rPr>
              <a:t>During 30 years of competition with </a:t>
            </a:r>
            <a:r>
              <a:rPr lang="en-US" sz="1300" dirty="0" err="1">
                <a:solidFill>
                  <a:schemeClr val="bg1"/>
                </a:solidFill>
              </a:rPr>
              <a:t>Livius</a:t>
            </a:r>
            <a:r>
              <a:rPr lang="en-US" sz="1300" dirty="0">
                <a:solidFill>
                  <a:schemeClr val="bg1"/>
                </a:solidFill>
              </a:rPr>
              <a:t>, </a:t>
            </a:r>
            <a:r>
              <a:rPr lang="en-US" sz="1300" dirty="0" err="1">
                <a:solidFill>
                  <a:schemeClr val="bg1"/>
                </a:solidFill>
              </a:rPr>
              <a:t>Naevius</a:t>
            </a:r>
            <a:r>
              <a:rPr lang="en-US" sz="1300" dirty="0">
                <a:solidFill>
                  <a:schemeClr val="bg1"/>
                </a:solidFill>
              </a:rPr>
              <a:t> produced half a dozen tragedies and more than 30 comedies, many of which are known only by their titles. </a:t>
            </a:r>
          </a:p>
          <a:p>
            <a:r>
              <a:rPr lang="en-US" sz="1300" dirty="0">
                <a:solidFill>
                  <a:schemeClr val="bg1"/>
                </a:solidFill>
              </a:rPr>
              <a:t>Some were translated from Greek plays, and, in adapting them, he created the Latin </a:t>
            </a:r>
            <a:r>
              <a:rPr lang="en-US" sz="1300" dirty="0" err="1">
                <a:solidFill>
                  <a:schemeClr val="bg1"/>
                </a:solidFill>
              </a:rPr>
              <a:t>fabula</a:t>
            </a:r>
            <a:r>
              <a:rPr lang="en-US" sz="1300" dirty="0">
                <a:solidFill>
                  <a:schemeClr val="bg1"/>
                </a:solidFill>
              </a:rPr>
              <a:t> </a:t>
            </a:r>
            <a:r>
              <a:rPr lang="en-US" sz="1300" dirty="0" err="1">
                <a:solidFill>
                  <a:schemeClr val="bg1"/>
                </a:solidFill>
              </a:rPr>
              <a:t>palliata</a:t>
            </a:r>
            <a:r>
              <a:rPr lang="en-US" sz="1300" dirty="0">
                <a:solidFill>
                  <a:schemeClr val="bg1"/>
                </a:solidFill>
              </a:rPr>
              <a:t> (from pallium, a type of Greek cloak), perhaps being the first to introduce song and narrative, transferring elements from one play into another, and adding variety to the </a:t>
            </a:r>
            <a:r>
              <a:rPr lang="en-US" sz="1300" dirty="0" err="1">
                <a:solidFill>
                  <a:schemeClr val="bg1"/>
                </a:solidFill>
              </a:rPr>
              <a:t>metre</a:t>
            </a:r>
            <a:r>
              <a:rPr lang="en-US" sz="1300" dirty="0">
                <a:solidFill>
                  <a:schemeClr val="bg1"/>
                </a:solidFill>
              </a:rPr>
              <a:t>. </a:t>
            </a:r>
          </a:p>
          <a:p>
            <a:r>
              <a:rPr lang="en-US" sz="1300" dirty="0">
                <a:solidFill>
                  <a:schemeClr val="bg1"/>
                </a:solidFill>
              </a:rPr>
              <a:t>He incorporated his own critical remarks on Roman daily life and politics, the latter leading to his imprisonment and perhaps exile. </a:t>
            </a:r>
          </a:p>
          <a:p>
            <a:r>
              <a:rPr lang="en-US" sz="1300" dirty="0">
                <a:solidFill>
                  <a:schemeClr val="bg1"/>
                </a:solidFill>
              </a:rPr>
              <a:t>Many of the comedies used the stereotypes of character and plot and the apt and colorful language that would later be characteristic of Plautus. </a:t>
            </a:r>
          </a:p>
          <a:p>
            <a:r>
              <a:rPr lang="en-US" sz="1300" i="1" dirty="0" err="1">
                <a:solidFill>
                  <a:schemeClr val="bg1"/>
                </a:solidFill>
              </a:rPr>
              <a:t>Tarentilla</a:t>
            </a:r>
            <a:r>
              <a:rPr lang="en-US" sz="1300" dirty="0">
                <a:solidFill>
                  <a:schemeClr val="bg1"/>
                </a:solidFill>
              </a:rPr>
              <a:t>, one of his most famous plays, clearly foreshadows the </a:t>
            </a:r>
            <a:r>
              <a:rPr lang="en-US" sz="1300" dirty="0" err="1">
                <a:solidFill>
                  <a:schemeClr val="bg1"/>
                </a:solidFill>
              </a:rPr>
              <a:t>Plautine</a:t>
            </a:r>
            <a:r>
              <a:rPr lang="en-US" sz="1300" dirty="0">
                <a:solidFill>
                  <a:schemeClr val="bg1"/>
                </a:solidFill>
              </a:rPr>
              <a:t> formula with its vivid portrayal of Roman lowlife, intrigue, and love relationships.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48400" y="1752600"/>
            <a:ext cx="2438400" cy="4114800"/>
          </a:xfrm>
        </p:spPr>
      </p:pic>
    </p:spTree>
    <p:extLst>
      <p:ext uri="{BB962C8B-B14F-4D97-AF65-F5344CB8AC3E}">
        <p14:creationId xmlns:p14="http://schemas.microsoft.com/office/powerpoint/2010/main" val="2833505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4">
                      <a:satMod val="175000"/>
                      <a:alpha val="40000"/>
                    </a:schemeClr>
                  </a:glow>
                </a:effectLst>
                <a:latin typeface="French Script MT" panose="03020402040607040605" pitchFamily="66" charset="0"/>
              </a:rPr>
              <a:t>Roman Comedy</a:t>
            </a:r>
          </a:p>
        </p:txBody>
      </p:sp>
      <p:sp>
        <p:nvSpPr>
          <p:cNvPr id="3" name="Content Placeholder 2"/>
          <p:cNvSpPr>
            <a:spLocks noGrp="1"/>
          </p:cNvSpPr>
          <p:nvPr>
            <p:ph idx="1"/>
          </p:nvPr>
        </p:nvSpPr>
        <p:spPr>
          <a:xfrm>
            <a:off x="457200" y="1524000"/>
            <a:ext cx="4953000" cy="4525963"/>
          </a:xfrm>
        </p:spPr>
        <p:txBody>
          <a:bodyPr>
            <a:normAutofit fontScale="92500" lnSpcReduction="10000"/>
          </a:bodyPr>
          <a:lstStyle/>
          <a:p>
            <a:r>
              <a:rPr lang="en-US" sz="2000" dirty="0">
                <a:solidFill>
                  <a:schemeClr val="bg1"/>
                </a:solidFill>
              </a:rPr>
              <a:t>Comedy was most popular</a:t>
            </a:r>
          </a:p>
          <a:p>
            <a:r>
              <a:rPr lang="en-US" sz="2000" dirty="0">
                <a:solidFill>
                  <a:schemeClr val="bg1"/>
                </a:solidFill>
              </a:rPr>
              <a:t>Only two playwrights' material survives </a:t>
            </a:r>
          </a:p>
          <a:p>
            <a:endParaRPr lang="en-US" sz="2000" dirty="0">
              <a:solidFill>
                <a:schemeClr val="bg1"/>
              </a:solidFill>
            </a:endParaRPr>
          </a:p>
          <a:p>
            <a:r>
              <a:rPr lang="en-US" sz="2000" dirty="0">
                <a:solidFill>
                  <a:schemeClr val="bg1"/>
                </a:solidFill>
              </a:rPr>
              <a:t>Titus </a:t>
            </a:r>
            <a:r>
              <a:rPr lang="en-US" sz="2000" dirty="0" err="1">
                <a:solidFill>
                  <a:schemeClr val="bg1"/>
                </a:solidFill>
              </a:rPr>
              <a:t>Maccius</a:t>
            </a:r>
            <a:r>
              <a:rPr lang="en-US" sz="2000" dirty="0">
                <a:solidFill>
                  <a:schemeClr val="bg1"/>
                </a:solidFill>
              </a:rPr>
              <a:t> Plautus (c. 254-184 B.C.) </a:t>
            </a:r>
          </a:p>
          <a:p>
            <a:pPr lvl="1"/>
            <a:r>
              <a:rPr lang="en-US" sz="1600" dirty="0">
                <a:solidFill>
                  <a:schemeClr val="bg1"/>
                </a:solidFill>
              </a:rPr>
              <a:t>21 existing plays, 130 + total</a:t>
            </a:r>
          </a:p>
          <a:p>
            <a:pPr lvl="1"/>
            <a:r>
              <a:rPr lang="en-US" sz="1600" dirty="0">
                <a:solidFill>
                  <a:schemeClr val="bg1"/>
                </a:solidFill>
              </a:rPr>
              <a:t>Very popular</a:t>
            </a:r>
          </a:p>
          <a:p>
            <a:pPr lvl="1"/>
            <a:r>
              <a:rPr lang="en-US" sz="1600" i="1" dirty="0">
                <a:solidFill>
                  <a:schemeClr val="bg1"/>
                </a:solidFill>
              </a:rPr>
              <a:t>Pot of Gold</a:t>
            </a:r>
            <a:r>
              <a:rPr lang="en-US" sz="1600" dirty="0">
                <a:solidFill>
                  <a:schemeClr val="bg1"/>
                </a:solidFill>
              </a:rPr>
              <a:t>, </a:t>
            </a:r>
            <a:r>
              <a:rPr lang="en-US" sz="1600" i="1" dirty="0">
                <a:solidFill>
                  <a:schemeClr val="bg1"/>
                </a:solidFill>
              </a:rPr>
              <a:t>The Menaechmi</a:t>
            </a:r>
            <a:r>
              <a:rPr lang="en-US" sz="1600" dirty="0">
                <a:solidFill>
                  <a:schemeClr val="bg1"/>
                </a:solidFill>
              </a:rPr>
              <a:t>, </a:t>
            </a:r>
            <a:r>
              <a:rPr lang="en-US" sz="1600" i="1" dirty="0">
                <a:solidFill>
                  <a:schemeClr val="bg1"/>
                </a:solidFill>
              </a:rPr>
              <a:t>Braggart Warrior </a:t>
            </a:r>
            <a:r>
              <a:rPr lang="en-US" sz="1600" dirty="0">
                <a:solidFill>
                  <a:schemeClr val="bg1"/>
                </a:solidFill>
              </a:rPr>
              <a:t>-- probably written between 205-184 B.C.</a:t>
            </a:r>
          </a:p>
          <a:p>
            <a:pPr lvl="1"/>
            <a:r>
              <a:rPr lang="en-US" sz="1600" dirty="0">
                <a:solidFill>
                  <a:schemeClr val="bg1"/>
                </a:solidFill>
              </a:rPr>
              <a:t>All based on Greek New Comedies, probably, none of which has survived</a:t>
            </a:r>
          </a:p>
          <a:p>
            <a:pPr lvl="1"/>
            <a:r>
              <a:rPr lang="en-US" sz="1600" dirty="0">
                <a:solidFill>
                  <a:schemeClr val="bg1"/>
                </a:solidFill>
              </a:rPr>
              <a:t>Added Roman allusions, Latin dialogue, varied poetic meters, witty jokes</a:t>
            </a:r>
          </a:p>
          <a:p>
            <a:pPr lvl="1"/>
            <a:r>
              <a:rPr lang="en-US" sz="1600" dirty="0">
                <a:solidFill>
                  <a:schemeClr val="bg1"/>
                </a:solidFill>
              </a:rPr>
              <a:t>Some techniques: </a:t>
            </a:r>
          </a:p>
          <a:p>
            <a:pPr lvl="2"/>
            <a:r>
              <a:rPr lang="en-US" sz="1400" dirty="0" err="1">
                <a:solidFill>
                  <a:schemeClr val="bg1"/>
                </a:solidFill>
              </a:rPr>
              <a:t>Stychomythia</a:t>
            </a:r>
            <a:r>
              <a:rPr lang="en-US" sz="1400" dirty="0">
                <a:solidFill>
                  <a:schemeClr val="bg1"/>
                </a:solidFill>
              </a:rPr>
              <a:t> – dialogue with short lines, like a tennis match</a:t>
            </a:r>
          </a:p>
          <a:p>
            <a:pPr lvl="2"/>
            <a:r>
              <a:rPr lang="en-US" sz="1400" dirty="0">
                <a:solidFill>
                  <a:schemeClr val="bg1"/>
                </a:solidFill>
              </a:rPr>
              <a:t>Slapstick</a:t>
            </a:r>
          </a:p>
          <a:p>
            <a:pPr lvl="2"/>
            <a:r>
              <a:rPr lang="en-US" sz="1400" dirty="0">
                <a:solidFill>
                  <a:schemeClr val="bg1"/>
                </a:solidFill>
              </a:rPr>
              <a:t>Songs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1600200"/>
            <a:ext cx="3048000" cy="46482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9679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4">
                      <a:satMod val="175000"/>
                      <a:alpha val="40000"/>
                    </a:schemeClr>
                  </a:glow>
                </a:effectLst>
                <a:latin typeface="French Script MT" panose="03020402040607040605" pitchFamily="66" charset="0"/>
              </a:rPr>
              <a:t>Roman Comedy</a:t>
            </a:r>
          </a:p>
        </p:txBody>
      </p:sp>
      <p:sp>
        <p:nvSpPr>
          <p:cNvPr id="3" name="Content Placeholder 2"/>
          <p:cNvSpPr>
            <a:spLocks noGrp="1"/>
          </p:cNvSpPr>
          <p:nvPr>
            <p:ph idx="1"/>
          </p:nvPr>
        </p:nvSpPr>
        <p:spPr>
          <a:xfrm>
            <a:off x="457200" y="1524000"/>
            <a:ext cx="4953000" cy="4525963"/>
          </a:xfrm>
        </p:spPr>
        <p:txBody>
          <a:bodyPr>
            <a:normAutofit/>
          </a:bodyPr>
          <a:lstStyle/>
          <a:p>
            <a:r>
              <a:rPr lang="en-US" sz="2400" dirty="0">
                <a:solidFill>
                  <a:schemeClr val="bg1"/>
                </a:solidFill>
              </a:rPr>
              <a:t>Publius </a:t>
            </a:r>
            <a:r>
              <a:rPr lang="en-US" sz="2400" dirty="0" err="1">
                <a:solidFill>
                  <a:schemeClr val="bg1"/>
                </a:solidFill>
              </a:rPr>
              <a:t>Terenius</a:t>
            </a:r>
            <a:r>
              <a:rPr lang="en-US" sz="2400" dirty="0">
                <a:solidFill>
                  <a:schemeClr val="bg1"/>
                </a:solidFill>
              </a:rPr>
              <a:t> </a:t>
            </a:r>
            <a:r>
              <a:rPr lang="en-US" sz="2400" dirty="0" err="1">
                <a:solidFill>
                  <a:schemeClr val="bg1"/>
                </a:solidFill>
              </a:rPr>
              <a:t>Afer</a:t>
            </a:r>
            <a:r>
              <a:rPr lang="en-US" sz="2400" dirty="0">
                <a:solidFill>
                  <a:schemeClr val="bg1"/>
                </a:solidFill>
              </a:rPr>
              <a:t> [Terence] (195 or 185-159 B.C.) </a:t>
            </a:r>
          </a:p>
          <a:p>
            <a:pPr lvl="1"/>
            <a:r>
              <a:rPr lang="en-US" sz="1800" dirty="0">
                <a:solidFill>
                  <a:schemeClr val="bg1"/>
                </a:solidFill>
              </a:rPr>
              <a:t>Born in Carthage, came to Rome as a boy slave, educated and freed</a:t>
            </a:r>
          </a:p>
          <a:p>
            <a:pPr lvl="1"/>
            <a:r>
              <a:rPr lang="en-US" sz="1800" dirty="0">
                <a:solidFill>
                  <a:schemeClr val="bg1"/>
                </a:solidFill>
              </a:rPr>
              <a:t>Six plays, all of which survive</a:t>
            </a:r>
          </a:p>
          <a:p>
            <a:pPr lvl="2"/>
            <a:r>
              <a:rPr lang="en-US" sz="1600" i="1" dirty="0">
                <a:solidFill>
                  <a:schemeClr val="bg1"/>
                </a:solidFill>
              </a:rPr>
              <a:t>The Brothers</a:t>
            </a:r>
            <a:r>
              <a:rPr lang="en-US" sz="1600" dirty="0">
                <a:solidFill>
                  <a:schemeClr val="bg1"/>
                </a:solidFill>
              </a:rPr>
              <a:t>, </a:t>
            </a:r>
            <a:r>
              <a:rPr lang="en-US" sz="1600" i="1" dirty="0">
                <a:solidFill>
                  <a:schemeClr val="bg1"/>
                </a:solidFill>
              </a:rPr>
              <a:t>Mother-in-Law</a:t>
            </a:r>
            <a:r>
              <a:rPr lang="en-US" sz="1600" dirty="0">
                <a:solidFill>
                  <a:schemeClr val="bg1"/>
                </a:solidFill>
              </a:rPr>
              <a:t>, etc.</a:t>
            </a:r>
          </a:p>
          <a:p>
            <a:pPr lvl="1"/>
            <a:r>
              <a:rPr lang="en-US" sz="1800" dirty="0">
                <a:solidFill>
                  <a:schemeClr val="bg1"/>
                </a:solidFill>
              </a:rPr>
              <a:t>More complex plots – combined stories from Greek originals.</a:t>
            </a:r>
          </a:p>
          <a:p>
            <a:pPr lvl="1"/>
            <a:r>
              <a:rPr lang="en-US" sz="1800" dirty="0">
                <a:solidFill>
                  <a:schemeClr val="bg1"/>
                </a:solidFill>
              </a:rPr>
              <a:t>Character and double-plots were his forte – contrasts in human behavior</a:t>
            </a:r>
          </a:p>
          <a:p>
            <a:pPr lvl="1"/>
            <a:r>
              <a:rPr lang="en-US" sz="1800" dirty="0">
                <a:solidFill>
                  <a:schemeClr val="bg1"/>
                </a:solidFill>
              </a:rPr>
              <a:t>Less energetic than Plautus, less episodic, more elegant language</a:t>
            </a:r>
          </a:p>
          <a:p>
            <a:pPr lvl="1"/>
            <a:r>
              <a:rPr lang="en-US" sz="1800" dirty="0">
                <a:solidFill>
                  <a:schemeClr val="bg1"/>
                </a:solidFill>
              </a:rPr>
              <a:t>Used Greek characters</a:t>
            </a:r>
          </a:p>
          <a:p>
            <a:pPr lvl="1"/>
            <a:r>
              <a:rPr lang="en-US" sz="1800" dirty="0">
                <a:solidFill>
                  <a:schemeClr val="bg1"/>
                </a:solidFill>
              </a:rPr>
              <a:t>Less popular than Plautus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1600200"/>
            <a:ext cx="3048000" cy="46482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75697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4">
                      <a:satMod val="175000"/>
                      <a:alpha val="40000"/>
                    </a:schemeClr>
                  </a:glow>
                </a:effectLst>
                <a:latin typeface="French Script MT" panose="03020402040607040605" pitchFamily="66" charset="0"/>
              </a:rPr>
              <a:t>Roman Comedy</a:t>
            </a:r>
          </a:p>
        </p:txBody>
      </p:sp>
      <p:sp>
        <p:nvSpPr>
          <p:cNvPr id="3" name="Content Placeholder 2"/>
          <p:cNvSpPr>
            <a:spLocks noGrp="1"/>
          </p:cNvSpPr>
          <p:nvPr>
            <p:ph idx="1"/>
          </p:nvPr>
        </p:nvSpPr>
        <p:spPr>
          <a:xfrm>
            <a:off x="457200" y="1524000"/>
            <a:ext cx="4953000" cy="4525963"/>
          </a:xfrm>
        </p:spPr>
        <p:txBody>
          <a:bodyPr>
            <a:normAutofit fontScale="40000" lnSpcReduction="20000"/>
          </a:bodyPr>
          <a:lstStyle/>
          <a:p>
            <a:r>
              <a:rPr lang="en-US" sz="5100" dirty="0">
                <a:solidFill>
                  <a:schemeClr val="bg1"/>
                </a:solidFill>
              </a:rPr>
              <a:t>Plautus was the practical playwright; Terence, the elegant literary craftsmen.</a:t>
            </a:r>
          </a:p>
          <a:p>
            <a:r>
              <a:rPr lang="en-US" sz="5100" dirty="0">
                <a:solidFill>
                  <a:schemeClr val="bg1"/>
                </a:solidFill>
              </a:rPr>
              <a:t>Plautus was the playwright of the masses; Terence, of the classes.</a:t>
            </a:r>
          </a:p>
          <a:p>
            <a:endParaRPr lang="en-US" sz="5100" dirty="0">
              <a:solidFill>
                <a:schemeClr val="bg1"/>
              </a:solidFill>
            </a:endParaRPr>
          </a:p>
          <a:p>
            <a:r>
              <a:rPr lang="en-US" sz="5100" dirty="0">
                <a:solidFill>
                  <a:schemeClr val="bg1"/>
                </a:solidFill>
              </a:rPr>
              <a:t>Characteristics of Roman Comedy:</a:t>
            </a:r>
          </a:p>
          <a:p>
            <a:pPr lvl="1"/>
            <a:r>
              <a:rPr lang="en-US" sz="4200" dirty="0">
                <a:solidFill>
                  <a:schemeClr val="bg1"/>
                </a:solidFill>
              </a:rPr>
              <a:t>Chorus was abandoned</a:t>
            </a:r>
          </a:p>
          <a:p>
            <a:pPr lvl="1"/>
            <a:r>
              <a:rPr lang="en-US" sz="4200" dirty="0">
                <a:solidFill>
                  <a:schemeClr val="bg1"/>
                </a:solidFill>
              </a:rPr>
              <a:t>No act or scene divisions</a:t>
            </a:r>
          </a:p>
          <a:p>
            <a:pPr lvl="1"/>
            <a:r>
              <a:rPr lang="en-US" sz="4200" dirty="0">
                <a:solidFill>
                  <a:schemeClr val="bg1"/>
                </a:solidFill>
              </a:rPr>
              <a:t>Songs </a:t>
            </a:r>
          </a:p>
          <a:p>
            <a:pPr lvl="2"/>
            <a:r>
              <a:rPr lang="en-US" sz="4000" dirty="0">
                <a:solidFill>
                  <a:schemeClr val="bg1"/>
                </a:solidFill>
              </a:rPr>
              <a:t>Plautus – average of three songs, 2/3 of the lines with music</a:t>
            </a:r>
          </a:p>
          <a:p>
            <a:pPr lvl="2"/>
            <a:r>
              <a:rPr lang="en-US" sz="4000" dirty="0">
                <a:solidFill>
                  <a:schemeClr val="bg1"/>
                </a:solidFill>
              </a:rPr>
              <a:t>Terence – no songs, but music with half of the dialogue</a:t>
            </a:r>
          </a:p>
          <a:p>
            <a:pPr lvl="1"/>
            <a:r>
              <a:rPr lang="en-US" sz="4200" dirty="0">
                <a:solidFill>
                  <a:schemeClr val="bg1"/>
                </a:solidFill>
              </a:rPr>
              <a:t>Everyday domestic affairs</a:t>
            </a:r>
          </a:p>
          <a:p>
            <a:pPr lvl="1"/>
            <a:r>
              <a:rPr lang="en-US" sz="4200" dirty="0">
                <a:solidFill>
                  <a:schemeClr val="bg1"/>
                </a:solidFill>
              </a:rPr>
              <a:t> Action placed in the street </a:t>
            </a:r>
          </a:p>
          <a:p>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1600200"/>
            <a:ext cx="3048000" cy="46482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88495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sz="6000" b="1" dirty="0">
                <a:ln/>
                <a:solidFill>
                  <a:schemeClr val="accent3"/>
                </a:solidFill>
                <a:effectLst>
                  <a:glow rad="228600">
                    <a:schemeClr val="accent3">
                      <a:satMod val="175000"/>
                      <a:alpha val="40000"/>
                    </a:schemeClr>
                  </a:glow>
                </a:effectLst>
                <a:latin typeface="Edwardian Script ITC" panose="030303020407070D0804" pitchFamily="66" charset="0"/>
              </a:rPr>
              <a:t>Who was Titus </a:t>
            </a:r>
            <a:r>
              <a:rPr lang="en-US" sz="6000" b="1" dirty="0" err="1">
                <a:ln/>
                <a:solidFill>
                  <a:schemeClr val="accent3"/>
                </a:solidFill>
                <a:effectLst>
                  <a:glow rad="228600">
                    <a:schemeClr val="accent3">
                      <a:satMod val="175000"/>
                      <a:alpha val="40000"/>
                    </a:schemeClr>
                  </a:glow>
                </a:effectLst>
                <a:latin typeface="Edwardian Script ITC" panose="030303020407070D0804" pitchFamily="66" charset="0"/>
              </a:rPr>
              <a:t>Maccius</a:t>
            </a:r>
            <a:r>
              <a:rPr lang="en-US" sz="6000" b="1" dirty="0">
                <a:ln/>
                <a:solidFill>
                  <a:schemeClr val="accent3"/>
                </a:solidFill>
                <a:effectLst>
                  <a:glow rad="228600">
                    <a:schemeClr val="accent3">
                      <a:satMod val="175000"/>
                      <a:alpha val="40000"/>
                    </a:schemeClr>
                  </a:glow>
                </a:effectLst>
                <a:latin typeface="Edwardian Script ITC" panose="030303020407070D0804" pitchFamily="66" charset="0"/>
              </a:rPr>
              <a:t> Plautus?</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676400"/>
            <a:ext cx="2438400" cy="4419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Content Placeholder 3"/>
          <p:cNvSpPr>
            <a:spLocks noGrp="1"/>
          </p:cNvSpPr>
          <p:nvPr>
            <p:ph sz="half" idx="2"/>
          </p:nvPr>
        </p:nvSpPr>
        <p:spPr>
          <a:xfrm>
            <a:off x="3048000" y="1600200"/>
            <a:ext cx="5638800" cy="4525963"/>
          </a:xfrm>
        </p:spPr>
        <p:txBody>
          <a:bodyPr>
            <a:normAutofit fontScale="25000" lnSpcReduction="20000"/>
          </a:bodyPr>
          <a:lstStyle/>
          <a:p>
            <a:pPr marL="0" indent="0">
              <a:buNone/>
            </a:pPr>
            <a:r>
              <a:rPr lang="en-US" sz="5600" dirty="0">
                <a:solidFill>
                  <a:schemeClr val="bg1"/>
                </a:solidFill>
              </a:rPr>
              <a:t>According to Britannica.com:</a:t>
            </a:r>
          </a:p>
          <a:p>
            <a:r>
              <a:rPr lang="en-US" sz="5600" dirty="0">
                <a:solidFill>
                  <a:schemeClr val="bg1"/>
                </a:solidFill>
              </a:rPr>
              <a:t>Plautus,  (born 254 BC — died 184 BC), was a great Roman comic dramatist, whose works, loosely adapted from Greek plays, established a truly Roman drama in the Latin language.</a:t>
            </a:r>
          </a:p>
          <a:p>
            <a:r>
              <a:rPr lang="en-US" sz="5600" dirty="0">
                <a:solidFill>
                  <a:schemeClr val="bg1"/>
                </a:solidFill>
              </a:rPr>
              <a:t>The Roman predecessors of Plautus in both tragedy and comedy borrowed most of their plots and all of their dramatic techniques from Greece. </a:t>
            </a:r>
          </a:p>
          <a:p>
            <a:r>
              <a:rPr lang="en-US" sz="5600" dirty="0">
                <a:solidFill>
                  <a:schemeClr val="bg1"/>
                </a:solidFill>
              </a:rPr>
              <a:t>Even when handling themes taken from Roman life or legend, they presented these in Greek forms, setting, and dress. </a:t>
            </a:r>
          </a:p>
          <a:p>
            <a:r>
              <a:rPr lang="en-US" sz="5600" dirty="0">
                <a:solidFill>
                  <a:schemeClr val="bg1"/>
                </a:solidFill>
              </a:rPr>
              <a:t>Plautus, like them, took the bulk of his plots, if not all of them, from plays written by Greek authors of the late 4th and early 3rd centuries BC (who represented the “New Comedy,” as it was called), notably Menander. </a:t>
            </a:r>
          </a:p>
          <a:p>
            <a:r>
              <a:rPr lang="en-US" sz="5600" dirty="0">
                <a:solidFill>
                  <a:schemeClr val="bg1"/>
                </a:solidFill>
              </a:rPr>
              <a:t>He referred to towns in Italy; to the gates, streets, and markets of Rome; to Roman laws and the business of the Roman law courts; to Roman magistrates and their duties; and to such Roman institutions as the Senate.</a:t>
            </a:r>
          </a:p>
          <a:p>
            <a:r>
              <a:rPr lang="en-US" sz="5600" dirty="0">
                <a:solidFill>
                  <a:schemeClr val="bg1"/>
                </a:solidFill>
              </a:rPr>
              <a:t>His action was lively and slapstick, and he was able to marry the action to the word. In his hands, Latin became racy and conversational, verse varied and choral.</a:t>
            </a:r>
          </a:p>
          <a:p>
            <a:r>
              <a:rPr lang="en-US" sz="5600" dirty="0">
                <a:solidFill>
                  <a:schemeClr val="bg1"/>
                </a:solidFill>
              </a:rPr>
              <a:t>Plautus’ plays read like originals rather than adaptations, such is his witty command of the Latin tongue. </a:t>
            </a:r>
          </a:p>
          <a:p>
            <a:r>
              <a:rPr lang="en-US" sz="5600" dirty="0">
                <a:solidFill>
                  <a:schemeClr val="bg1"/>
                </a:solidFill>
              </a:rPr>
              <a:t>It has often been said that </a:t>
            </a:r>
            <a:r>
              <a:rPr lang="en-US" sz="5600" dirty="0">
                <a:solidFill>
                  <a:srgbClr val="FFFF99"/>
                </a:solidFill>
              </a:rPr>
              <a:t>Plautus’s Latin is crude and “vulgar,” </a:t>
            </a:r>
            <a:r>
              <a:rPr lang="en-US" sz="5600" dirty="0">
                <a:solidFill>
                  <a:schemeClr val="bg1"/>
                </a:solidFill>
              </a:rPr>
              <a:t>but it is in fact a literary saying based upon the language of the Romans in his day.</a:t>
            </a:r>
          </a:p>
          <a:p>
            <a:endParaRPr lang="en-US" dirty="0">
              <a:solidFill>
                <a:schemeClr val="bg1"/>
              </a:solidFill>
            </a:endParaRPr>
          </a:p>
        </p:txBody>
      </p:sp>
      <p:sp>
        <p:nvSpPr>
          <p:cNvPr id="6" name="Rectangle 5"/>
          <p:cNvSpPr/>
          <p:nvPr/>
        </p:nvSpPr>
        <p:spPr>
          <a:xfrm>
            <a:off x="533400" y="5791200"/>
            <a:ext cx="2286000" cy="228600"/>
          </a:xfrm>
          <a:prstGeom prst="rect">
            <a:avLst/>
          </a:prstGeom>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Plautus</a:t>
            </a:r>
          </a:p>
        </p:txBody>
      </p:sp>
    </p:spTree>
    <p:extLst>
      <p:ext uri="{BB962C8B-B14F-4D97-AF65-F5344CB8AC3E}">
        <p14:creationId xmlns:p14="http://schemas.microsoft.com/office/powerpoint/2010/main" val="3216356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sz="6000" b="1" dirty="0">
                <a:ln/>
                <a:solidFill>
                  <a:schemeClr val="accent3"/>
                </a:solidFill>
                <a:effectLst>
                  <a:glow rad="228600">
                    <a:schemeClr val="accent3">
                      <a:satMod val="175000"/>
                      <a:alpha val="40000"/>
                    </a:schemeClr>
                  </a:glow>
                </a:effectLst>
                <a:latin typeface="Edwardian Script ITC" panose="030303020407070D0804" pitchFamily="66" charset="0"/>
              </a:rPr>
              <a:t>Who was Titus </a:t>
            </a:r>
            <a:r>
              <a:rPr lang="en-US" sz="6000" b="1" dirty="0" err="1">
                <a:ln/>
                <a:solidFill>
                  <a:schemeClr val="accent3"/>
                </a:solidFill>
                <a:effectLst>
                  <a:glow rad="228600">
                    <a:schemeClr val="accent3">
                      <a:satMod val="175000"/>
                      <a:alpha val="40000"/>
                    </a:schemeClr>
                  </a:glow>
                </a:effectLst>
                <a:latin typeface="Edwardian Script ITC" panose="030303020407070D0804" pitchFamily="66" charset="0"/>
              </a:rPr>
              <a:t>Maccius</a:t>
            </a:r>
            <a:r>
              <a:rPr lang="en-US" sz="6000" b="1" dirty="0">
                <a:ln/>
                <a:solidFill>
                  <a:schemeClr val="accent3"/>
                </a:solidFill>
                <a:effectLst>
                  <a:glow rad="228600">
                    <a:schemeClr val="accent3">
                      <a:satMod val="175000"/>
                      <a:alpha val="40000"/>
                    </a:schemeClr>
                  </a:glow>
                </a:effectLst>
                <a:latin typeface="Edwardian Script ITC" panose="030303020407070D0804" pitchFamily="66" charset="0"/>
              </a:rPr>
              <a:t> Plautus?</a:t>
            </a:r>
          </a:p>
        </p:txBody>
      </p:sp>
      <p:sp>
        <p:nvSpPr>
          <p:cNvPr id="4" name="Content Placeholder 3"/>
          <p:cNvSpPr>
            <a:spLocks noGrp="1"/>
          </p:cNvSpPr>
          <p:nvPr>
            <p:ph sz="half" idx="2"/>
          </p:nvPr>
        </p:nvSpPr>
        <p:spPr>
          <a:xfrm>
            <a:off x="228600" y="1600200"/>
            <a:ext cx="5638800" cy="4525963"/>
          </a:xfrm>
        </p:spPr>
        <p:txBody>
          <a:bodyPr>
            <a:normAutofit fontScale="32500" lnSpcReduction="20000"/>
          </a:bodyPr>
          <a:lstStyle/>
          <a:p>
            <a:pPr marL="0" indent="0">
              <a:buNone/>
            </a:pPr>
            <a:r>
              <a:rPr lang="en-US" sz="5600" dirty="0">
                <a:solidFill>
                  <a:schemeClr val="bg1"/>
                </a:solidFill>
              </a:rPr>
              <a:t>According to Britannica.com:</a:t>
            </a:r>
          </a:p>
          <a:p>
            <a:r>
              <a:rPr lang="en-US" sz="4400" dirty="0">
                <a:solidFill>
                  <a:schemeClr val="bg1"/>
                </a:solidFill>
              </a:rPr>
              <a:t>The plots of Plautus’s plays are sometimes well organized and interestingly developed, but more often they simply provide a frame for scenes of pure farce, relying heavily on intrigue, mistaken identity, and similar devices. </a:t>
            </a:r>
          </a:p>
          <a:p>
            <a:r>
              <a:rPr lang="en-US" sz="4400" dirty="0">
                <a:solidFill>
                  <a:schemeClr val="bg1"/>
                </a:solidFill>
              </a:rPr>
              <a:t>Plautus is a truly popular dramatist, whose comic effect springs from exaggeration, burlesque and often coarse humor, rapid action, and a deliberately upside-down portrayal of life, in which slaves give orders to their masters, parents are hoodwinked to the advantage of sons who need money for girls, and the buyer or soldier is outwitted and fails to secure the seduction or possession of the desired girls. </a:t>
            </a:r>
          </a:p>
          <a:p>
            <a:r>
              <a:rPr lang="en-US" sz="4400" dirty="0">
                <a:solidFill>
                  <a:schemeClr val="bg1"/>
                </a:solidFill>
              </a:rPr>
              <a:t>Plautus, however, did also recognize the virtue of honesty (as in </a:t>
            </a:r>
            <a:r>
              <a:rPr lang="en-US" sz="4400" i="1" dirty="0" err="1">
                <a:solidFill>
                  <a:schemeClr val="bg1"/>
                </a:solidFill>
              </a:rPr>
              <a:t>Bacchide</a:t>
            </a:r>
            <a:r>
              <a:rPr lang="en-US" sz="4400" dirty="0" err="1">
                <a:solidFill>
                  <a:schemeClr val="bg1"/>
                </a:solidFill>
              </a:rPr>
              <a:t>s</a:t>
            </a:r>
            <a:r>
              <a:rPr lang="en-US" sz="4400" dirty="0">
                <a:solidFill>
                  <a:schemeClr val="bg1"/>
                </a:solidFill>
              </a:rPr>
              <a:t>), of loyalty (as in </a:t>
            </a:r>
            <a:r>
              <a:rPr lang="en-US" sz="4400" i="1" dirty="0" err="1">
                <a:solidFill>
                  <a:schemeClr val="bg1"/>
                </a:solidFill>
              </a:rPr>
              <a:t>Captivi</a:t>
            </a:r>
            <a:r>
              <a:rPr lang="en-US" sz="4400" dirty="0">
                <a:solidFill>
                  <a:schemeClr val="bg1"/>
                </a:solidFill>
              </a:rPr>
              <a:t>), and of nobility of character (as in </a:t>
            </a:r>
            <a:r>
              <a:rPr lang="en-US" sz="4400" i="1" dirty="0" err="1">
                <a:solidFill>
                  <a:schemeClr val="bg1"/>
                </a:solidFill>
              </a:rPr>
              <a:t>Amphitru</a:t>
            </a:r>
            <a:r>
              <a:rPr lang="en-US" sz="4400" dirty="0" err="1">
                <a:solidFill>
                  <a:schemeClr val="bg1"/>
                </a:solidFill>
              </a:rPr>
              <a:t>o</a:t>
            </a:r>
            <a:r>
              <a:rPr lang="en-US" sz="4400" dirty="0">
                <a:solidFill>
                  <a:schemeClr val="bg1"/>
                </a:solidFill>
              </a:rPr>
              <a:t>).</a:t>
            </a:r>
          </a:p>
          <a:p>
            <a:r>
              <a:rPr lang="en-US" sz="4400" dirty="0">
                <a:solidFill>
                  <a:schemeClr val="bg1"/>
                </a:solidFill>
              </a:rPr>
              <a:t>Plautus’s plays, almost the earliest literary works in Latin that have survived, are written in verse, as were the Greek originals. </a:t>
            </a:r>
          </a:p>
          <a:p>
            <a:r>
              <a:rPr lang="en-US" sz="4400" dirty="0">
                <a:solidFill>
                  <a:schemeClr val="bg1"/>
                </a:solidFill>
              </a:rPr>
              <a:t>Although Plautus’s original texts did not survive, some version of 21 of them did. These had been adapted, modified, cut, expanded, and generally brought up-to-date for production purposes. </a:t>
            </a:r>
          </a:p>
          <a:p>
            <a:r>
              <a:rPr lang="en-US" sz="4400" dirty="0">
                <a:solidFill>
                  <a:schemeClr val="bg1"/>
                </a:solidFill>
              </a:rPr>
              <a:t>There was renewed scholarly and literary interest in Plautus during the 2nd century, but it is unlikely that this was accompanied by a stage revival, though a performance of </a:t>
            </a:r>
            <a:r>
              <a:rPr lang="en-US" sz="4400" i="1" dirty="0" err="1">
                <a:solidFill>
                  <a:schemeClr val="bg1"/>
                </a:solidFill>
              </a:rPr>
              <a:t>Casina</a:t>
            </a:r>
            <a:r>
              <a:rPr lang="en-US" sz="4400" i="1" dirty="0">
                <a:solidFill>
                  <a:schemeClr val="bg1"/>
                </a:solidFill>
              </a:rPr>
              <a:t> </a:t>
            </a:r>
            <a:r>
              <a:rPr lang="en-US" sz="4400" dirty="0">
                <a:solidFill>
                  <a:schemeClr val="bg1"/>
                </a:solidFill>
              </a:rPr>
              <a:t>is reported to have been given in the early 4th century. </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305550" y="1447800"/>
            <a:ext cx="2686050" cy="5105399"/>
          </a:xfrm>
          <a:prstGeom prst="ellipse">
            <a:avLst/>
          </a:prstGeom>
          <a:ln>
            <a:noFill/>
          </a:ln>
          <a:effectLst>
            <a:softEdge rad="112500"/>
          </a:effectLst>
        </p:spPr>
      </p:pic>
    </p:spTree>
    <p:extLst>
      <p:ext uri="{BB962C8B-B14F-4D97-AF65-F5344CB8AC3E}">
        <p14:creationId xmlns:p14="http://schemas.microsoft.com/office/powerpoint/2010/main" val="1617631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solidFill>
                  <a:srgbClr val="92D050"/>
                </a:solidFill>
                <a:effectLst>
                  <a:glow rad="228600">
                    <a:schemeClr val="accent3">
                      <a:satMod val="175000"/>
                      <a:alpha val="40000"/>
                    </a:schemeClr>
                  </a:glow>
                </a:effectLst>
                <a:latin typeface="Edwardian Script ITC" panose="030303020407070D0804" pitchFamily="66" charset="0"/>
              </a:rPr>
              <a:t>Who was Titus </a:t>
            </a:r>
            <a:r>
              <a:rPr lang="en-US" sz="6000" dirty="0" err="1">
                <a:solidFill>
                  <a:srgbClr val="92D050"/>
                </a:solidFill>
                <a:effectLst>
                  <a:glow rad="228600">
                    <a:schemeClr val="accent3">
                      <a:satMod val="175000"/>
                      <a:alpha val="40000"/>
                    </a:schemeClr>
                  </a:glow>
                </a:effectLst>
                <a:latin typeface="Edwardian Script ITC" panose="030303020407070D0804" pitchFamily="66" charset="0"/>
              </a:rPr>
              <a:t>Maccius</a:t>
            </a:r>
            <a:r>
              <a:rPr lang="en-US" sz="6000" dirty="0">
                <a:solidFill>
                  <a:srgbClr val="92D050"/>
                </a:solidFill>
                <a:effectLst>
                  <a:glow rad="228600">
                    <a:schemeClr val="accent3">
                      <a:satMod val="175000"/>
                      <a:alpha val="40000"/>
                    </a:schemeClr>
                  </a:glow>
                </a:effectLst>
                <a:latin typeface="Edwardian Script ITC" panose="030303020407070D0804" pitchFamily="66" charset="0"/>
              </a:rPr>
              <a:t> Plautus?</a:t>
            </a:r>
          </a:p>
        </p:txBody>
      </p:sp>
      <p:sp>
        <p:nvSpPr>
          <p:cNvPr id="4" name="Content Placeholder 3"/>
          <p:cNvSpPr>
            <a:spLocks noGrp="1"/>
          </p:cNvSpPr>
          <p:nvPr>
            <p:ph sz="half" idx="2"/>
          </p:nvPr>
        </p:nvSpPr>
        <p:spPr>
          <a:xfrm>
            <a:off x="228600" y="1600200"/>
            <a:ext cx="5638800" cy="4525963"/>
          </a:xfrm>
        </p:spPr>
        <p:txBody>
          <a:bodyPr>
            <a:normAutofit fontScale="40000" lnSpcReduction="20000"/>
          </a:bodyPr>
          <a:lstStyle/>
          <a:p>
            <a:pPr marL="0" indent="0">
              <a:buNone/>
            </a:pPr>
            <a:r>
              <a:rPr lang="en-US" sz="5600" dirty="0">
                <a:solidFill>
                  <a:schemeClr val="bg1"/>
                </a:solidFill>
              </a:rPr>
              <a:t>According to Britannica.com:</a:t>
            </a:r>
          </a:p>
          <a:p>
            <a:r>
              <a:rPr lang="en-US" sz="4400" dirty="0">
                <a:solidFill>
                  <a:schemeClr val="bg1"/>
                </a:solidFill>
              </a:rPr>
              <a:t>During the Middle Ages, Plautus was little read if at all—in contrast to the popular Terence. </a:t>
            </a:r>
          </a:p>
          <a:p>
            <a:r>
              <a:rPr lang="en-US" sz="4400" dirty="0">
                <a:solidFill>
                  <a:schemeClr val="bg1"/>
                </a:solidFill>
              </a:rPr>
              <a:t>By the mid-14th century, Plautus began to influence European domestic comedy after the Renaissance poet Ariosto made the first imitations of </a:t>
            </a:r>
            <a:r>
              <a:rPr lang="en-US" sz="4400" dirty="0" err="1">
                <a:solidFill>
                  <a:schemeClr val="bg1"/>
                </a:solidFill>
              </a:rPr>
              <a:t>Plautine</a:t>
            </a:r>
            <a:r>
              <a:rPr lang="en-US" sz="4400" dirty="0">
                <a:solidFill>
                  <a:schemeClr val="bg1"/>
                </a:solidFill>
              </a:rPr>
              <a:t> comedy in the Italian vernacular. </a:t>
            </a:r>
          </a:p>
          <a:p>
            <a:r>
              <a:rPr lang="en-US" sz="4400" dirty="0">
                <a:solidFill>
                  <a:schemeClr val="bg1"/>
                </a:solidFill>
              </a:rPr>
              <a:t>His influence was perhaps to be seen at its most sophisticated in the comedies of Molière, and it can be traced up to the 20th century in such adaptations as  Cole Porter’s musical </a:t>
            </a:r>
            <a:r>
              <a:rPr lang="en-US" sz="4400" i="1" dirty="0">
                <a:solidFill>
                  <a:schemeClr val="bg1"/>
                </a:solidFill>
              </a:rPr>
              <a:t>Out of This World </a:t>
            </a:r>
            <a:r>
              <a:rPr lang="en-US" sz="4400" dirty="0">
                <a:solidFill>
                  <a:schemeClr val="bg1"/>
                </a:solidFill>
              </a:rPr>
              <a:t>(1950), and the musical and motion picture </a:t>
            </a:r>
            <a:r>
              <a:rPr lang="en-US" sz="4400" i="1" dirty="0">
                <a:solidFill>
                  <a:schemeClr val="bg1"/>
                </a:solidFill>
              </a:rPr>
              <a:t>A Funny Thing Happened on the Way to the Forum </a:t>
            </a:r>
            <a:r>
              <a:rPr lang="en-US" sz="4400" dirty="0">
                <a:solidFill>
                  <a:schemeClr val="bg1"/>
                </a:solidFill>
              </a:rPr>
              <a:t>(1963). </a:t>
            </a:r>
          </a:p>
          <a:p>
            <a:r>
              <a:rPr lang="en-US" sz="4400" dirty="0">
                <a:solidFill>
                  <a:schemeClr val="bg1"/>
                </a:solidFill>
              </a:rPr>
              <a:t>Plautus, in adapting Greek New Comedy to Roman conditions and taste, also significantly affected the course of the European theatre.</a:t>
            </a:r>
          </a:p>
          <a:p>
            <a:endParaRPr lang="en-US" dirty="0">
              <a:solidFill>
                <a:schemeClr val="bg1"/>
              </a:solidFill>
            </a:endParaRP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305550" y="1447800"/>
            <a:ext cx="2686050" cy="5105399"/>
          </a:xfrm>
          <a:prstGeom prst="ellipse">
            <a:avLst/>
          </a:prstGeom>
          <a:ln>
            <a:noFill/>
          </a:ln>
          <a:effectLst>
            <a:softEdge rad="112500"/>
          </a:effectLst>
        </p:spPr>
      </p:pic>
    </p:spTree>
    <p:extLst>
      <p:ext uri="{BB962C8B-B14F-4D97-AF65-F5344CB8AC3E}">
        <p14:creationId xmlns:p14="http://schemas.microsoft.com/office/powerpoint/2010/main" val="175168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threePt" dir="t"/>
            </a:scene3d>
            <a:sp3d extrusionH="57150">
              <a:bevelT w="38100" h="38100"/>
            </a:sp3d>
          </a:bodyPr>
          <a:lstStyle/>
          <a:p>
            <a:r>
              <a:rPr lang="en-US" sz="6000" dirty="0">
                <a:solidFill>
                  <a:schemeClr val="accent6">
                    <a:lumMod val="75000"/>
                  </a:schemeClr>
                </a:solidFill>
                <a:effectLst>
                  <a:glow rad="228600">
                    <a:schemeClr val="accent6">
                      <a:satMod val="175000"/>
                      <a:alpha val="40000"/>
                    </a:schemeClr>
                  </a:glow>
                </a:effectLst>
                <a:latin typeface="Informal Roman" panose="030604020304060B0204" pitchFamily="66" charset="0"/>
              </a:rPr>
              <a:t>Brief Roman History</a:t>
            </a:r>
          </a:p>
        </p:txBody>
      </p:sp>
      <p:sp>
        <p:nvSpPr>
          <p:cNvPr id="3" name="Content Placeholder 2"/>
          <p:cNvSpPr>
            <a:spLocks noGrp="1"/>
          </p:cNvSpPr>
          <p:nvPr>
            <p:ph idx="1"/>
          </p:nvPr>
        </p:nvSpPr>
        <p:spPr/>
        <p:txBody>
          <a:bodyPr>
            <a:normAutofit fontScale="62500" lnSpcReduction="20000"/>
          </a:bodyPr>
          <a:lstStyle/>
          <a:p>
            <a:r>
              <a:rPr lang="en-US" dirty="0">
                <a:solidFill>
                  <a:schemeClr val="bg1"/>
                </a:solidFill>
              </a:rPr>
              <a:t>Rome – in 753 B.C. was a town dominated by Etruria, North of Rome.</a:t>
            </a:r>
          </a:p>
          <a:p>
            <a:r>
              <a:rPr lang="en-US" dirty="0">
                <a:solidFill>
                  <a:schemeClr val="bg1"/>
                </a:solidFill>
              </a:rPr>
              <a:t>In 509 B.C., the Etruscan (from Etruria) ruler was expelled, and Rome became a republic (just as Athens became a democracy).</a:t>
            </a:r>
          </a:p>
          <a:p>
            <a:r>
              <a:rPr lang="en-US" dirty="0">
                <a:solidFill>
                  <a:schemeClr val="bg1"/>
                </a:solidFill>
              </a:rPr>
              <a:t>In the 4th Century B.C., Rome expanded, and by 265 B.C. controlled the Italian peninsula, then Sicily, then several Greek territories.</a:t>
            </a:r>
          </a:p>
          <a:p>
            <a:r>
              <a:rPr lang="en-US" dirty="0">
                <a:solidFill>
                  <a:schemeClr val="bg1"/>
                </a:solidFill>
              </a:rPr>
              <a:t>By 240 B.C., Greek Theatre was familiar to Romans, translated into Latin, and brought to Rome.</a:t>
            </a:r>
          </a:p>
          <a:p>
            <a:r>
              <a:rPr lang="en-US" dirty="0">
                <a:solidFill>
                  <a:schemeClr val="bg1"/>
                </a:solidFill>
              </a:rPr>
              <a:t>The beginnings of Roman theatre recorded: the first record of drama at the </a:t>
            </a:r>
            <a:r>
              <a:rPr lang="en-US" dirty="0" err="1">
                <a:solidFill>
                  <a:schemeClr val="bg1"/>
                </a:solidFill>
              </a:rPr>
              <a:t>Ludi</a:t>
            </a:r>
            <a:r>
              <a:rPr lang="en-US" dirty="0">
                <a:solidFill>
                  <a:schemeClr val="bg1"/>
                </a:solidFill>
              </a:rPr>
              <a:t> Romani (Roman Festival or Roman Games).</a:t>
            </a:r>
          </a:p>
          <a:p>
            <a:r>
              <a:rPr lang="en-US" dirty="0">
                <a:solidFill>
                  <a:schemeClr val="bg1"/>
                </a:solidFill>
              </a:rPr>
              <a:t>Rome became an empire after Julius Caesar, 27 B.C.</a:t>
            </a:r>
          </a:p>
          <a:p>
            <a:r>
              <a:rPr lang="en-US" dirty="0">
                <a:solidFill>
                  <a:schemeClr val="bg1"/>
                </a:solidFill>
              </a:rPr>
              <a:t>They were a Republic – from 509-27 B.C.</a:t>
            </a:r>
          </a:p>
          <a:p>
            <a:r>
              <a:rPr lang="en-US" dirty="0">
                <a:solidFill>
                  <a:schemeClr val="bg1"/>
                </a:solidFill>
              </a:rPr>
              <a:t>They were an Empire – from 27 B.C.-476 A.D.</a:t>
            </a:r>
          </a:p>
          <a:p>
            <a:r>
              <a:rPr lang="en-US" dirty="0">
                <a:solidFill>
                  <a:schemeClr val="bg1"/>
                </a:solidFill>
              </a:rPr>
              <a:t>By 345 A.D., there were 175 festivals a year, 101 devoted to theatre.</a:t>
            </a:r>
          </a:p>
          <a:p>
            <a:r>
              <a:rPr lang="en-US" dirty="0">
                <a:solidFill>
                  <a:schemeClr val="bg1"/>
                </a:solidFill>
              </a:rPr>
              <a:t>In 55 B.C., the first stone theatre was built in Rome (by Julius Caesar).</a:t>
            </a:r>
          </a:p>
          <a:p>
            <a:endParaRPr lang="en-US" dirty="0">
              <a:solidFill>
                <a:schemeClr val="bg1"/>
              </a:solidFill>
            </a:endParaRPr>
          </a:p>
        </p:txBody>
      </p:sp>
    </p:spTree>
    <p:extLst>
      <p:ext uri="{BB962C8B-B14F-4D97-AF65-F5344CB8AC3E}">
        <p14:creationId xmlns:p14="http://schemas.microsoft.com/office/powerpoint/2010/main" val="930755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err="1">
                <a:ln w="0"/>
                <a:solidFill>
                  <a:srgbClr val="FFFF00"/>
                </a:solidFill>
                <a:effectLst>
                  <a:reflection blurRad="6350" stA="53000" endA="300" endPos="35500" dir="5400000" sy="-90000" algn="bl" rotWithShape="0"/>
                </a:effectLst>
                <a:latin typeface="David" panose="020E0502060401010101" pitchFamily="34" charset="-79"/>
                <a:cs typeface="David" panose="020E0502060401010101" pitchFamily="34" charset="-79"/>
              </a:rPr>
              <a:t>Plautine</a:t>
            </a:r>
            <a:r>
              <a:rPr lang="en-US" sz="4800" dirty="0">
                <a:ln w="0"/>
                <a:solidFill>
                  <a:srgbClr val="FFFF00"/>
                </a:solidFill>
                <a:effectLst>
                  <a:reflection blurRad="6350" stA="53000" endA="300" endPos="35500" dir="5400000" sy="-90000" algn="bl" rotWithShape="0"/>
                </a:effectLst>
                <a:latin typeface="David" panose="020E0502060401010101" pitchFamily="34" charset="-79"/>
                <a:cs typeface="David" panose="020E0502060401010101" pitchFamily="34" charset="-79"/>
              </a:rPr>
              <a:t> Comedy</a:t>
            </a:r>
          </a:p>
        </p:txBody>
      </p:sp>
      <p:sp>
        <p:nvSpPr>
          <p:cNvPr id="3" name="Content Placeholder 2"/>
          <p:cNvSpPr>
            <a:spLocks noGrp="1"/>
          </p:cNvSpPr>
          <p:nvPr>
            <p:ph idx="1"/>
          </p:nvPr>
        </p:nvSpPr>
        <p:spPr/>
        <p:txBody>
          <a:bodyPr>
            <a:normAutofit fontScale="47500" lnSpcReduction="20000"/>
          </a:bodyPr>
          <a:lstStyle/>
          <a:p>
            <a:r>
              <a:rPr lang="en-US" dirty="0">
                <a:solidFill>
                  <a:schemeClr val="bg1"/>
                </a:solidFill>
              </a:rPr>
              <a:t>Plautus' comedies revolve mostly around daily life and average people, superficially the stuff of Greek New Comedy as opposed to the politically oriented Old Comedy of the Classical Age or the spoofs of tragedy popular in post-classical Middle Comedy. </a:t>
            </a:r>
          </a:p>
          <a:p>
            <a:r>
              <a:rPr lang="en-US" dirty="0">
                <a:solidFill>
                  <a:schemeClr val="bg1"/>
                </a:solidFill>
              </a:rPr>
              <a:t>Plautus, however, generates humor in a different way from </a:t>
            </a:r>
            <a:r>
              <a:rPr lang="en-US" dirty="0" err="1">
                <a:solidFill>
                  <a:schemeClr val="bg1"/>
                </a:solidFill>
              </a:rPr>
              <a:t>Menandrean</a:t>
            </a:r>
            <a:r>
              <a:rPr lang="en-US" dirty="0">
                <a:solidFill>
                  <a:schemeClr val="bg1"/>
                </a:solidFill>
              </a:rPr>
              <a:t> comedy.</a:t>
            </a:r>
          </a:p>
          <a:p>
            <a:r>
              <a:rPr lang="en-US" dirty="0">
                <a:solidFill>
                  <a:schemeClr val="bg1"/>
                </a:solidFill>
              </a:rPr>
              <a:t>Often extreme personality types set in outlandish situations, </a:t>
            </a:r>
            <a:r>
              <a:rPr lang="en-US" dirty="0" err="1">
                <a:solidFill>
                  <a:schemeClr val="bg1"/>
                </a:solidFill>
              </a:rPr>
              <a:t>Plautine</a:t>
            </a:r>
            <a:r>
              <a:rPr lang="en-US" dirty="0">
                <a:solidFill>
                  <a:schemeClr val="bg1"/>
                </a:solidFill>
              </a:rPr>
              <a:t> characters as a group recall Aristophanes' creations more than Menander's. </a:t>
            </a:r>
          </a:p>
          <a:p>
            <a:r>
              <a:rPr lang="en-US" dirty="0">
                <a:solidFill>
                  <a:schemeClr val="bg1"/>
                </a:solidFill>
              </a:rPr>
              <a:t>Indeed, devious pimps, greedy prostitutes, lustful young men, lustful old men, tortured mothers and torturing wives and, most of all, crafty slaves who delight in deception populate Plautus' plays. </a:t>
            </a:r>
          </a:p>
          <a:p>
            <a:r>
              <a:rPr lang="en-US" dirty="0">
                <a:solidFill>
                  <a:schemeClr val="bg1"/>
                </a:solidFill>
              </a:rPr>
              <a:t>Plautus's sense of comic timing, exactly how far to take a joke or run a scene, is unsurpassed in Western drama, even by Shakespeare, all of which presupposes a shrewd understanding of his audience's needs, intelligence and the reason they are sitting in the theatre at all. </a:t>
            </a:r>
          </a:p>
          <a:p>
            <a:r>
              <a:rPr lang="en-US" dirty="0">
                <a:solidFill>
                  <a:schemeClr val="bg1"/>
                </a:solidFill>
              </a:rPr>
              <a:t>As a result, Plautus' plays may not always be great art, nor do they strive at every moment to educate or improve the audience or advance the technology of theatre, but Plautus' comedies are invariably and without exception entertaining. </a:t>
            </a:r>
          </a:p>
          <a:p>
            <a:r>
              <a:rPr lang="en-US" dirty="0">
                <a:solidFill>
                  <a:schemeClr val="bg1"/>
                </a:solidFill>
              </a:rPr>
              <a:t>His comedies continue to be performed with great success today—they were among the first ancient plays produced on stage in the Renaissance, the dawn of the modern age. </a:t>
            </a:r>
          </a:p>
          <a:p>
            <a:r>
              <a:rPr lang="en-US" dirty="0">
                <a:solidFill>
                  <a:schemeClr val="bg1"/>
                </a:solidFill>
              </a:rPr>
              <a:t>While many viewers announce in public that they want to learn from plays or see goodness and morality triumph, all too often what they actually pay for are flashy, vapid, sensual, amoral spectacles. </a:t>
            </a:r>
          </a:p>
          <a:p>
            <a:r>
              <a:rPr lang="en-US" dirty="0">
                <a:solidFill>
                  <a:schemeClr val="bg1"/>
                </a:solidFill>
              </a:rPr>
              <a:t>His plays represent an inspired blend of native Italian drama and Hellenistic comedy, the product of lathering a bawdy slapstick tone over the well-oiled machinery of </a:t>
            </a:r>
            <a:r>
              <a:rPr lang="en-US" dirty="0" err="1">
                <a:solidFill>
                  <a:schemeClr val="bg1"/>
                </a:solidFill>
              </a:rPr>
              <a:t>Menandrean</a:t>
            </a:r>
            <a:r>
              <a:rPr lang="en-US" dirty="0">
                <a:solidFill>
                  <a:schemeClr val="bg1"/>
                </a:solidFill>
              </a:rPr>
              <a:t> plots.</a:t>
            </a:r>
          </a:p>
        </p:txBody>
      </p:sp>
    </p:spTree>
    <p:extLst>
      <p:ext uri="{BB962C8B-B14F-4D97-AF65-F5344CB8AC3E}">
        <p14:creationId xmlns:p14="http://schemas.microsoft.com/office/powerpoint/2010/main" val="3085435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spc="50" dirty="0">
                <a:ln w="0"/>
                <a:solidFill>
                  <a:schemeClr val="bg2"/>
                </a:solidFill>
                <a:effectLst>
                  <a:glow rad="228600">
                    <a:schemeClr val="accent2">
                      <a:satMod val="175000"/>
                      <a:alpha val="40000"/>
                    </a:schemeClr>
                  </a:glow>
                  <a:innerShdw blurRad="63500" dist="50800" dir="13500000">
                    <a:srgbClr val="000000">
                      <a:alpha val="50000"/>
                    </a:srgbClr>
                  </a:innerShdw>
                </a:effectLst>
                <a:latin typeface="Algerian" panose="04020705040A02060702" pitchFamily="82" charset="0"/>
              </a:rPr>
              <a:t>Who is </a:t>
            </a:r>
            <a:r>
              <a:rPr lang="en-US" sz="2400" b="1" spc="50" dirty="0" err="1">
                <a:ln w="0"/>
                <a:solidFill>
                  <a:schemeClr val="bg2"/>
                </a:solidFill>
                <a:effectLst>
                  <a:glow rad="228600">
                    <a:schemeClr val="accent2">
                      <a:satMod val="175000"/>
                      <a:alpha val="40000"/>
                    </a:schemeClr>
                  </a:glow>
                  <a:innerShdw blurRad="63500" dist="50800" dir="13500000">
                    <a:srgbClr val="000000">
                      <a:alpha val="50000"/>
                    </a:srgbClr>
                  </a:innerShdw>
                </a:effectLst>
                <a:latin typeface="Algerian" panose="04020705040A02060702" pitchFamily="82" charset="0"/>
              </a:rPr>
              <a:t>Publius</a:t>
            </a:r>
            <a:r>
              <a:rPr lang="en-US" sz="2400" b="1" spc="50" dirty="0">
                <a:ln w="0"/>
                <a:solidFill>
                  <a:schemeClr val="bg2"/>
                </a:solidFill>
                <a:effectLst>
                  <a:glow rad="228600">
                    <a:schemeClr val="accent2">
                      <a:satMod val="175000"/>
                      <a:alpha val="40000"/>
                    </a:schemeClr>
                  </a:glow>
                  <a:innerShdw blurRad="63500" dist="50800" dir="13500000">
                    <a:srgbClr val="000000">
                      <a:alpha val="50000"/>
                    </a:srgbClr>
                  </a:innerShdw>
                </a:effectLst>
                <a:latin typeface="Algerian" panose="04020705040A02060702" pitchFamily="82" charset="0"/>
              </a:rPr>
              <a:t> </a:t>
            </a:r>
            <a:r>
              <a:rPr lang="en-US" sz="2400" b="1" spc="50" dirty="0" err="1">
                <a:ln w="0"/>
                <a:solidFill>
                  <a:schemeClr val="bg2"/>
                </a:solidFill>
                <a:effectLst>
                  <a:glow rad="228600">
                    <a:schemeClr val="accent2">
                      <a:satMod val="175000"/>
                      <a:alpha val="40000"/>
                    </a:schemeClr>
                  </a:glow>
                  <a:innerShdw blurRad="63500" dist="50800" dir="13500000">
                    <a:srgbClr val="000000">
                      <a:alpha val="50000"/>
                    </a:srgbClr>
                  </a:innerShdw>
                </a:effectLst>
                <a:latin typeface="Algerian" panose="04020705040A02060702" pitchFamily="82" charset="0"/>
              </a:rPr>
              <a:t>Terenius</a:t>
            </a:r>
            <a:r>
              <a:rPr lang="en-US" sz="2400" b="1" spc="50" dirty="0">
                <a:ln w="0"/>
                <a:solidFill>
                  <a:schemeClr val="bg2"/>
                </a:solidFill>
                <a:effectLst>
                  <a:glow rad="228600">
                    <a:schemeClr val="accent2">
                      <a:satMod val="175000"/>
                      <a:alpha val="40000"/>
                    </a:schemeClr>
                  </a:glow>
                  <a:innerShdw blurRad="63500" dist="50800" dir="13500000">
                    <a:srgbClr val="000000">
                      <a:alpha val="50000"/>
                    </a:srgbClr>
                  </a:innerShdw>
                </a:effectLst>
                <a:latin typeface="Algerian" panose="04020705040A02060702" pitchFamily="82" charset="0"/>
              </a:rPr>
              <a:t> </a:t>
            </a:r>
            <a:r>
              <a:rPr lang="en-US" sz="2400" b="1" spc="50" dirty="0" err="1">
                <a:ln w="0"/>
                <a:solidFill>
                  <a:schemeClr val="bg2"/>
                </a:solidFill>
                <a:effectLst>
                  <a:glow rad="228600">
                    <a:schemeClr val="accent2">
                      <a:satMod val="175000"/>
                      <a:alpha val="40000"/>
                    </a:schemeClr>
                  </a:glow>
                  <a:innerShdw blurRad="63500" dist="50800" dir="13500000">
                    <a:srgbClr val="000000">
                      <a:alpha val="50000"/>
                    </a:srgbClr>
                  </a:innerShdw>
                </a:effectLst>
                <a:latin typeface="Algerian" panose="04020705040A02060702" pitchFamily="82" charset="0"/>
              </a:rPr>
              <a:t>Afer</a:t>
            </a:r>
            <a:r>
              <a:rPr lang="en-US" sz="2400" b="1" spc="50" dirty="0">
                <a:ln w="0"/>
                <a:solidFill>
                  <a:schemeClr val="bg2"/>
                </a:solidFill>
                <a:effectLst>
                  <a:glow rad="228600">
                    <a:schemeClr val="accent2">
                      <a:satMod val="175000"/>
                      <a:alpha val="40000"/>
                    </a:schemeClr>
                  </a:glow>
                  <a:innerShdw blurRad="63500" dist="50800" dir="13500000">
                    <a:srgbClr val="000000">
                      <a:alpha val="50000"/>
                    </a:srgbClr>
                  </a:innerShdw>
                </a:effectLst>
                <a:latin typeface="Algerian" panose="04020705040A02060702" pitchFamily="82" charset="0"/>
              </a:rPr>
              <a:t>? A.K.A. Terence </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4800" y="1676400"/>
            <a:ext cx="2133600" cy="4267200"/>
          </a:xfrm>
        </p:spPr>
      </p:pic>
      <p:sp>
        <p:nvSpPr>
          <p:cNvPr id="4" name="Content Placeholder 3"/>
          <p:cNvSpPr>
            <a:spLocks noGrp="1"/>
          </p:cNvSpPr>
          <p:nvPr>
            <p:ph sz="half" idx="2"/>
          </p:nvPr>
        </p:nvSpPr>
        <p:spPr>
          <a:xfrm>
            <a:off x="2590800" y="1600200"/>
            <a:ext cx="6096000" cy="4525963"/>
          </a:xfrm>
        </p:spPr>
        <p:txBody>
          <a:bodyPr>
            <a:normAutofit fontScale="55000" lnSpcReduction="20000"/>
          </a:bodyPr>
          <a:lstStyle/>
          <a:p>
            <a:r>
              <a:rPr lang="en-US" dirty="0">
                <a:solidFill>
                  <a:schemeClr val="bg1"/>
                </a:solidFill>
              </a:rPr>
              <a:t>Born, Carthage, Africa, 190 B.C. </a:t>
            </a:r>
          </a:p>
          <a:p>
            <a:r>
              <a:rPr lang="en-US" dirty="0">
                <a:solidFill>
                  <a:schemeClr val="bg1"/>
                </a:solidFill>
              </a:rPr>
              <a:t>Died, 158 B.C. </a:t>
            </a:r>
          </a:p>
          <a:p>
            <a:r>
              <a:rPr lang="en-US" dirty="0">
                <a:solidFill>
                  <a:schemeClr val="bg1"/>
                </a:solidFill>
              </a:rPr>
              <a:t>Roman dramatist simply known as Terence</a:t>
            </a:r>
          </a:p>
          <a:p>
            <a:r>
              <a:rPr lang="en-US" dirty="0">
                <a:solidFill>
                  <a:schemeClr val="bg1"/>
                </a:solidFill>
              </a:rPr>
              <a:t>"While there's life, there's hope." Probably every English-speaking person has used or at least heard that expression at some time. </a:t>
            </a:r>
          </a:p>
          <a:p>
            <a:r>
              <a:rPr lang="en-US" dirty="0">
                <a:solidFill>
                  <a:schemeClr val="bg1"/>
                </a:solidFill>
              </a:rPr>
              <a:t>The Roman comedy writer, Terence, was of African descent. </a:t>
            </a:r>
          </a:p>
          <a:p>
            <a:r>
              <a:rPr lang="en-US" dirty="0">
                <a:solidFill>
                  <a:schemeClr val="bg1"/>
                </a:solidFill>
              </a:rPr>
              <a:t>He was brought to Rome as a slave by the Roman Senator, </a:t>
            </a:r>
            <a:r>
              <a:rPr lang="en-US" dirty="0" err="1">
                <a:solidFill>
                  <a:schemeClr val="bg1"/>
                </a:solidFill>
              </a:rPr>
              <a:t>Terentius</a:t>
            </a:r>
            <a:r>
              <a:rPr lang="en-US" dirty="0">
                <a:solidFill>
                  <a:schemeClr val="bg1"/>
                </a:solidFill>
              </a:rPr>
              <a:t> </a:t>
            </a:r>
            <a:r>
              <a:rPr lang="en-US" dirty="0" err="1">
                <a:solidFill>
                  <a:schemeClr val="bg1"/>
                </a:solidFill>
              </a:rPr>
              <a:t>Lucanus</a:t>
            </a:r>
            <a:r>
              <a:rPr lang="en-US" dirty="0">
                <a:solidFill>
                  <a:schemeClr val="bg1"/>
                </a:solidFill>
              </a:rPr>
              <a:t>, who gave him a good education and finally freed him. </a:t>
            </a:r>
          </a:p>
          <a:p>
            <a:r>
              <a:rPr lang="en-US" dirty="0">
                <a:solidFill>
                  <a:schemeClr val="bg1"/>
                </a:solidFill>
              </a:rPr>
              <a:t>The success of his first play, staged in 166 B.C. gave him the opportunity of introduction into the most refined society in Rome. </a:t>
            </a:r>
          </a:p>
          <a:p>
            <a:r>
              <a:rPr lang="en-US" dirty="0">
                <a:solidFill>
                  <a:schemeClr val="bg1"/>
                </a:solidFill>
              </a:rPr>
              <a:t>Here his engaging manners and accomplishments made him a prime favorite.</a:t>
            </a:r>
          </a:p>
          <a:p>
            <a:r>
              <a:rPr lang="en-US" dirty="0">
                <a:solidFill>
                  <a:schemeClr val="bg1"/>
                </a:solidFill>
              </a:rPr>
              <a:t>Terence's dramatic work was of two kinds: fairly close translations of the later Greek comedy writers, especially Menander; and "contaminations" which is the term used in referring to an unification of all or parts of two or more Greek dramas into a Romanized whole. </a:t>
            </a:r>
          </a:p>
          <a:p>
            <a:r>
              <a:rPr lang="en-US" dirty="0">
                <a:solidFill>
                  <a:schemeClr val="bg1"/>
                </a:solidFill>
              </a:rPr>
              <a:t>By some happy chance six of Terence's comedies were preserved through the Dark Ages and later were studied by some of the greatest playwrights, particularly by Molière. </a:t>
            </a:r>
          </a:p>
          <a:p>
            <a:r>
              <a:rPr lang="en-US" dirty="0">
                <a:solidFill>
                  <a:schemeClr val="bg1"/>
                </a:solidFill>
              </a:rPr>
              <a:t>The existing plays are: </a:t>
            </a:r>
            <a:r>
              <a:rPr lang="en-US" i="1" dirty="0">
                <a:solidFill>
                  <a:schemeClr val="bg1"/>
                </a:solidFill>
              </a:rPr>
              <a:t>Andria</a:t>
            </a:r>
            <a:r>
              <a:rPr lang="en-US" dirty="0">
                <a:solidFill>
                  <a:schemeClr val="bg1"/>
                </a:solidFill>
              </a:rPr>
              <a:t>, </a:t>
            </a:r>
            <a:r>
              <a:rPr lang="en-US" i="1" dirty="0" err="1">
                <a:solidFill>
                  <a:schemeClr val="bg1"/>
                </a:solidFill>
              </a:rPr>
              <a:t>Hecyra</a:t>
            </a:r>
            <a:r>
              <a:rPr lang="en-US" dirty="0">
                <a:solidFill>
                  <a:schemeClr val="bg1"/>
                </a:solidFill>
              </a:rPr>
              <a:t>, </a:t>
            </a:r>
            <a:r>
              <a:rPr lang="en-US" i="1" dirty="0" err="1">
                <a:solidFill>
                  <a:schemeClr val="bg1"/>
                </a:solidFill>
              </a:rPr>
              <a:t>Heautontimoroumenos</a:t>
            </a:r>
            <a:r>
              <a:rPr lang="en-US" dirty="0">
                <a:solidFill>
                  <a:schemeClr val="bg1"/>
                </a:solidFill>
              </a:rPr>
              <a:t>, </a:t>
            </a:r>
            <a:r>
              <a:rPr lang="en-US" i="1" dirty="0" err="1">
                <a:solidFill>
                  <a:schemeClr val="bg1"/>
                </a:solidFill>
              </a:rPr>
              <a:t>Eunuchus</a:t>
            </a:r>
            <a:r>
              <a:rPr lang="en-US" dirty="0">
                <a:solidFill>
                  <a:schemeClr val="bg1"/>
                </a:solidFill>
              </a:rPr>
              <a:t>, </a:t>
            </a:r>
            <a:r>
              <a:rPr lang="en-US" i="1" dirty="0" err="1">
                <a:solidFill>
                  <a:schemeClr val="bg1"/>
                </a:solidFill>
              </a:rPr>
              <a:t>Phormio</a:t>
            </a:r>
            <a:r>
              <a:rPr lang="en-US" dirty="0">
                <a:solidFill>
                  <a:schemeClr val="bg1"/>
                </a:solidFill>
              </a:rPr>
              <a:t>, and </a:t>
            </a:r>
            <a:r>
              <a:rPr lang="en-US" i="1" dirty="0">
                <a:solidFill>
                  <a:schemeClr val="bg1"/>
                </a:solidFill>
              </a:rPr>
              <a:t>Adelphi</a:t>
            </a:r>
            <a:r>
              <a:rPr lang="en-US" dirty="0">
                <a:solidFill>
                  <a:schemeClr val="bg1"/>
                </a:solidFill>
              </a:rPr>
              <a:t>.</a:t>
            </a:r>
          </a:p>
        </p:txBody>
      </p:sp>
    </p:spTree>
    <p:extLst>
      <p:ext uri="{BB962C8B-B14F-4D97-AF65-F5344CB8AC3E}">
        <p14:creationId xmlns:p14="http://schemas.microsoft.com/office/powerpoint/2010/main" val="910816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FF00FF"/>
                </a:solidFill>
                <a:latin typeface="Arial Black" panose="020B0A04020102020204" pitchFamily="34" charset="0"/>
              </a:rPr>
              <a:t>Terence's Drama</a:t>
            </a:r>
          </a:p>
        </p:txBody>
      </p:sp>
      <p:sp>
        <p:nvSpPr>
          <p:cNvPr id="3" name="Content Placeholder 2"/>
          <p:cNvSpPr>
            <a:spLocks noGrp="1"/>
          </p:cNvSpPr>
          <p:nvPr>
            <p:ph idx="1"/>
          </p:nvPr>
        </p:nvSpPr>
        <p:spPr/>
        <p:txBody>
          <a:bodyPr>
            <a:normAutofit fontScale="25000" lnSpcReduction="20000"/>
          </a:bodyPr>
          <a:lstStyle/>
          <a:p>
            <a:r>
              <a:rPr lang="en-US" sz="4800" dirty="0">
                <a:solidFill>
                  <a:schemeClr val="bg1"/>
                </a:solidFill>
              </a:rPr>
              <a:t>His work is uniquely well-documented, and the reason must be, at least in part, the high regard in which he was held from his own time on. </a:t>
            </a:r>
          </a:p>
          <a:p>
            <a:r>
              <a:rPr lang="en-US" sz="4800" dirty="0">
                <a:solidFill>
                  <a:schemeClr val="bg1"/>
                </a:solidFill>
              </a:rPr>
              <a:t>So, for instance, the Romans living in the next century (100-1 BC) saw Terence's writing style as the model of their own—Julius Caesar himself composed an essay on Terence's </a:t>
            </a:r>
            <a:r>
              <a:rPr lang="en-US" sz="4800" dirty="0" err="1">
                <a:solidFill>
                  <a:schemeClr val="bg1"/>
                </a:solidFill>
              </a:rPr>
              <a:t>sermo</a:t>
            </a:r>
            <a:r>
              <a:rPr lang="en-US" sz="4800" dirty="0">
                <a:solidFill>
                  <a:schemeClr val="bg1"/>
                </a:solidFill>
              </a:rPr>
              <a:t> </a:t>
            </a:r>
            <a:r>
              <a:rPr lang="en-US" sz="4800" dirty="0" err="1">
                <a:solidFill>
                  <a:schemeClr val="bg1"/>
                </a:solidFill>
              </a:rPr>
              <a:t>purus</a:t>
            </a:r>
            <a:r>
              <a:rPr lang="en-US" sz="4800" dirty="0">
                <a:solidFill>
                  <a:schemeClr val="bg1"/>
                </a:solidFill>
              </a:rPr>
              <a:t> ("clean dialogue")—and well over a millennium later professors in the Renaissance used his drama as a teaching tool. </a:t>
            </a:r>
          </a:p>
          <a:p>
            <a:r>
              <a:rPr lang="en-US" sz="4800" dirty="0">
                <a:solidFill>
                  <a:schemeClr val="bg1"/>
                </a:solidFill>
              </a:rPr>
              <a:t>As a result, we have over six-hundred Terence manuscripts, dating from many different periods of the Middle Ages and Renaissance. </a:t>
            </a:r>
          </a:p>
          <a:p>
            <a:r>
              <a:rPr lang="en-US" sz="4800" dirty="0">
                <a:solidFill>
                  <a:schemeClr val="bg1"/>
                </a:solidFill>
              </a:rPr>
              <a:t>Compared to Plautus whose plays survived medieval times on the slenderest of threads, the existence of so many copies of Terence's work is a remarkable tribute to his endurance as an artist. </a:t>
            </a:r>
          </a:p>
          <a:p>
            <a:r>
              <a:rPr lang="en-US" sz="4800" dirty="0">
                <a:solidFill>
                  <a:schemeClr val="bg1"/>
                </a:solidFill>
              </a:rPr>
              <a:t>All in all, it is hard to find any age in which Terence's work has not been praised and imitated and his name not widely known.</a:t>
            </a:r>
          </a:p>
          <a:p>
            <a:r>
              <a:rPr lang="en-US" sz="4800" dirty="0">
                <a:solidFill>
                  <a:schemeClr val="bg1"/>
                </a:solidFill>
              </a:rPr>
              <a:t>But most remarkable of all—and, without doubt, the best evidence for Terence's drama and its theatrical context—is information which comes from his own hand, </a:t>
            </a:r>
            <a:r>
              <a:rPr lang="en-US" sz="4800" dirty="0">
                <a:solidFill>
                  <a:srgbClr val="FFFF99"/>
                </a:solidFill>
              </a:rPr>
              <a:t>the prologues added to the front of his dramas. </a:t>
            </a:r>
          </a:p>
          <a:p>
            <a:r>
              <a:rPr lang="en-US" sz="4800" dirty="0">
                <a:solidFill>
                  <a:schemeClr val="bg1"/>
                </a:solidFill>
              </a:rPr>
              <a:t>Except for Aristophanes', the text of every ancient play existing is expressed not with its author himself as the spokesman outright but through the persona of a stage character. This makes it hard, often impossible, to unravel the dramatist from the drama. </a:t>
            </a:r>
          </a:p>
          <a:p>
            <a:r>
              <a:rPr lang="en-US" sz="4800" dirty="0">
                <a:solidFill>
                  <a:srgbClr val="FFFF99"/>
                </a:solidFill>
              </a:rPr>
              <a:t>Terence’s prologues, however, address the audience directly and discuss, not the plot of the upcoming play the way Greek dramatists often did, but details of the play's production and the workings of Roman theatre. </a:t>
            </a:r>
          </a:p>
          <a:p>
            <a:r>
              <a:rPr lang="en-US" sz="4800" dirty="0">
                <a:solidFill>
                  <a:schemeClr val="bg1"/>
                </a:solidFill>
              </a:rPr>
              <a:t>Thus, unique documents attesting to the nature of Roman Comedy—and Republican drama and society in general—these prologues open our eyes to the world beyond, behind and beneath the play, hinting, for instance, at what rehearsals were like, how productions were funded and the jealousy that could rage between rival playwrights. But, best of all, we hear what Terence has to say about his work and his life in his own words. </a:t>
            </a:r>
          </a:p>
          <a:p>
            <a:r>
              <a:rPr lang="en-US" sz="4800" dirty="0">
                <a:solidFill>
                  <a:schemeClr val="bg1"/>
                </a:solidFill>
              </a:rPr>
              <a:t>And as expected, his truth is clearly not the truth, the whole truth, that is. Like any public figure who feels compelled to defend his actions and choices, Terence dodges questions, skirts issues, flatters his producers, kisses up to the public, points to his own genius and, generally, acts like a politician at a press conference, not a patient on truth serum. </a:t>
            </a:r>
          </a:p>
          <a:p>
            <a:endParaRPr lang="en-US" dirty="0">
              <a:solidFill>
                <a:schemeClr val="bg1"/>
              </a:solidFill>
            </a:endParaRPr>
          </a:p>
        </p:txBody>
      </p:sp>
    </p:spTree>
    <p:extLst>
      <p:ext uri="{BB962C8B-B14F-4D97-AF65-F5344CB8AC3E}">
        <p14:creationId xmlns:p14="http://schemas.microsoft.com/office/powerpoint/2010/main" val="604597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00FFFF"/>
                </a:solidFill>
                <a:effectLst>
                  <a:glow rad="228600">
                    <a:schemeClr val="accent5">
                      <a:satMod val="175000"/>
                      <a:alpha val="40000"/>
                    </a:schemeClr>
                  </a:glow>
                </a:effectLst>
                <a:latin typeface="Microsoft Sans Serif" panose="020B0604020202020204" pitchFamily="34" charset="0"/>
                <a:cs typeface="Microsoft Sans Serif" panose="020B0604020202020204" pitchFamily="34" charset="0"/>
              </a:rPr>
              <a:t>Roman Tragedy</a:t>
            </a:r>
          </a:p>
        </p:txBody>
      </p:sp>
      <p:sp>
        <p:nvSpPr>
          <p:cNvPr id="3" name="Content Placeholder 2"/>
          <p:cNvSpPr>
            <a:spLocks noGrp="1"/>
          </p:cNvSpPr>
          <p:nvPr>
            <p:ph idx="1"/>
          </p:nvPr>
        </p:nvSpPr>
        <p:spPr/>
        <p:txBody>
          <a:bodyPr>
            <a:normAutofit fontScale="55000" lnSpcReduction="20000"/>
          </a:bodyPr>
          <a:lstStyle/>
          <a:p>
            <a:r>
              <a:rPr lang="en-US" dirty="0">
                <a:solidFill>
                  <a:schemeClr val="bg1"/>
                </a:solidFill>
              </a:rPr>
              <a:t>None of the plays survived from the early period, and only one playwright’s work survived from the later period: </a:t>
            </a:r>
          </a:p>
          <a:p>
            <a:pPr lvl="1"/>
            <a:r>
              <a:rPr lang="en-US" dirty="0">
                <a:solidFill>
                  <a:schemeClr val="bg1"/>
                </a:solidFill>
              </a:rPr>
              <a:t>Lucius </a:t>
            </a:r>
            <a:r>
              <a:rPr lang="en-US" dirty="0" err="1">
                <a:solidFill>
                  <a:schemeClr val="bg1"/>
                </a:solidFill>
              </a:rPr>
              <a:t>Annaeus</a:t>
            </a:r>
            <a:r>
              <a:rPr lang="en-US" dirty="0">
                <a:solidFill>
                  <a:schemeClr val="bg1"/>
                </a:solidFill>
              </a:rPr>
              <a:t> Seneca (5 or 4 B.C. – 65 A.D.) </a:t>
            </a:r>
          </a:p>
          <a:p>
            <a:pPr lvl="2"/>
            <a:r>
              <a:rPr lang="en-US" dirty="0">
                <a:solidFill>
                  <a:schemeClr val="bg1"/>
                </a:solidFill>
              </a:rPr>
              <a:t>Nine existing tragedies, five adapted from Euripides</a:t>
            </a:r>
          </a:p>
          <a:p>
            <a:pPr lvl="2"/>
            <a:r>
              <a:rPr lang="en-US" dirty="0">
                <a:solidFill>
                  <a:schemeClr val="bg1"/>
                </a:solidFill>
              </a:rPr>
              <a:t>His popularity declined</a:t>
            </a:r>
          </a:p>
          <a:p>
            <a:pPr lvl="2"/>
            <a:r>
              <a:rPr lang="en-US" dirty="0">
                <a:solidFill>
                  <a:schemeClr val="bg1"/>
                </a:solidFill>
              </a:rPr>
              <a:t>Committed suicide in 65 A.D</a:t>
            </a:r>
          </a:p>
          <a:p>
            <a:pPr lvl="2"/>
            <a:r>
              <a:rPr lang="en-US" dirty="0">
                <a:solidFill>
                  <a:schemeClr val="bg1"/>
                </a:solidFill>
              </a:rPr>
              <a:t>Though considered to be inferior, Seneca had a strong effect on later dramatists</a:t>
            </a:r>
          </a:p>
          <a:p>
            <a:pPr lvl="2"/>
            <a:r>
              <a:rPr lang="en-US" dirty="0">
                <a:solidFill>
                  <a:schemeClr val="bg1"/>
                </a:solidFill>
              </a:rPr>
              <a:t>Probably closet dramas—never presented, or even expected to be</a:t>
            </a:r>
          </a:p>
          <a:p>
            <a:pPr marL="914400" lvl="2" indent="0">
              <a:buNone/>
            </a:pPr>
            <a:endParaRPr lang="en-US" dirty="0">
              <a:solidFill>
                <a:schemeClr val="bg1"/>
              </a:solidFill>
            </a:endParaRPr>
          </a:p>
          <a:p>
            <a:r>
              <a:rPr lang="en-US" dirty="0">
                <a:solidFill>
                  <a:schemeClr val="bg1"/>
                </a:solidFill>
              </a:rPr>
              <a:t>Characteristics of Roman Tragedy: </a:t>
            </a:r>
          </a:p>
          <a:p>
            <a:pPr lvl="1"/>
            <a:r>
              <a:rPr lang="en-US" dirty="0">
                <a:solidFill>
                  <a:schemeClr val="bg1"/>
                </a:solidFill>
              </a:rPr>
              <a:t>Five episodes / acts divided by choral odes</a:t>
            </a:r>
          </a:p>
          <a:p>
            <a:pPr lvl="1"/>
            <a:r>
              <a:rPr lang="en-US" dirty="0">
                <a:solidFill>
                  <a:schemeClr val="bg1"/>
                </a:solidFill>
              </a:rPr>
              <a:t>Elaborate speeches – forensic influence</a:t>
            </a:r>
          </a:p>
          <a:p>
            <a:pPr lvl="1"/>
            <a:r>
              <a:rPr lang="en-US" dirty="0">
                <a:solidFill>
                  <a:schemeClr val="bg1"/>
                </a:solidFill>
              </a:rPr>
              <a:t>Interest in morality – expressed in </a:t>
            </a:r>
            <a:r>
              <a:rPr lang="en-US" dirty="0" err="1">
                <a:solidFill>
                  <a:schemeClr val="bg1"/>
                </a:solidFill>
              </a:rPr>
              <a:t>sententiae</a:t>
            </a:r>
            <a:r>
              <a:rPr lang="en-US" dirty="0">
                <a:solidFill>
                  <a:schemeClr val="bg1"/>
                </a:solidFill>
              </a:rPr>
              <a:t> (short pithy generalizations about the human condition)</a:t>
            </a:r>
          </a:p>
          <a:p>
            <a:pPr lvl="1"/>
            <a:r>
              <a:rPr lang="en-US" dirty="0">
                <a:solidFill>
                  <a:schemeClr val="bg1"/>
                </a:solidFill>
              </a:rPr>
              <a:t>Violence and horror onstage, unlike Greek</a:t>
            </a:r>
          </a:p>
          <a:p>
            <a:pPr lvl="1"/>
            <a:r>
              <a:rPr lang="en-US" dirty="0">
                <a:solidFill>
                  <a:schemeClr val="bg1"/>
                </a:solidFill>
              </a:rPr>
              <a:t>Characters dominated by a single passion – obsessive (such as revenge) – drives them to doom</a:t>
            </a:r>
          </a:p>
          <a:p>
            <a:pPr marL="457200" lvl="1" indent="0">
              <a:buNone/>
            </a:pPr>
            <a:endParaRPr lang="en-US" dirty="0">
              <a:solidFill>
                <a:schemeClr val="bg1"/>
              </a:solidFill>
            </a:endParaRPr>
          </a:p>
          <a:p>
            <a:r>
              <a:rPr lang="en-US" dirty="0">
                <a:solidFill>
                  <a:schemeClr val="bg1"/>
                </a:solidFill>
              </a:rPr>
              <a:t>Technical devices: </a:t>
            </a:r>
          </a:p>
          <a:p>
            <a:pPr lvl="1"/>
            <a:r>
              <a:rPr lang="en-US" dirty="0">
                <a:solidFill>
                  <a:schemeClr val="bg1"/>
                </a:solidFill>
              </a:rPr>
              <a:t>Soliloquies, asides, confidants</a:t>
            </a:r>
          </a:p>
          <a:p>
            <a:pPr lvl="1"/>
            <a:r>
              <a:rPr lang="en-US" dirty="0">
                <a:solidFill>
                  <a:schemeClr val="bg1"/>
                </a:solidFill>
              </a:rPr>
              <a:t>Interest in supernatural and human connections – was an interest in the Renaissance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981200"/>
            <a:ext cx="1828800" cy="2133600"/>
          </a:xfrm>
          <a:prstGeom prst="rect">
            <a:avLst/>
          </a:prstGeom>
          <a:ln>
            <a:noFill/>
          </a:ln>
          <a:effectLst>
            <a:softEdge rad="112500"/>
          </a:effectLst>
        </p:spPr>
      </p:pic>
    </p:spTree>
    <p:extLst>
      <p:ext uri="{BB962C8B-B14F-4D97-AF65-F5344CB8AC3E}">
        <p14:creationId xmlns:p14="http://schemas.microsoft.com/office/powerpoint/2010/main" val="1328001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solidFill>
                  <a:srgbClr val="CCCC00"/>
                </a:solidFill>
                <a:latin typeface="Informal Roman" panose="030604020304060B0204" pitchFamily="66" charset="0"/>
              </a:rPr>
              <a:t>Who was Lucius </a:t>
            </a:r>
            <a:r>
              <a:rPr lang="en-US" sz="4800" dirty="0" err="1">
                <a:solidFill>
                  <a:srgbClr val="CCCC00"/>
                </a:solidFill>
                <a:latin typeface="Informal Roman" panose="030604020304060B0204" pitchFamily="66" charset="0"/>
              </a:rPr>
              <a:t>Annaeus</a:t>
            </a:r>
            <a:r>
              <a:rPr lang="en-US" sz="4800" dirty="0">
                <a:solidFill>
                  <a:srgbClr val="CCCC00"/>
                </a:solidFill>
                <a:latin typeface="Informal Roman" panose="030604020304060B0204" pitchFamily="66" charset="0"/>
              </a:rPr>
              <a:t> Seneca?</a:t>
            </a:r>
          </a:p>
        </p:txBody>
      </p:sp>
      <p:sp>
        <p:nvSpPr>
          <p:cNvPr id="3" name="Content Placeholder 2"/>
          <p:cNvSpPr>
            <a:spLocks noGrp="1"/>
          </p:cNvSpPr>
          <p:nvPr>
            <p:ph sz="half" idx="1"/>
          </p:nvPr>
        </p:nvSpPr>
        <p:spPr>
          <a:xfrm>
            <a:off x="457199" y="1600200"/>
            <a:ext cx="6067887" cy="4525963"/>
          </a:xfrm>
        </p:spPr>
        <p:txBody>
          <a:bodyPr>
            <a:normAutofit fontScale="55000" lnSpcReduction="20000"/>
          </a:bodyPr>
          <a:lstStyle/>
          <a:p>
            <a:pPr marL="0" indent="0">
              <a:buNone/>
            </a:pPr>
            <a:r>
              <a:rPr lang="en-US" dirty="0">
                <a:solidFill>
                  <a:schemeClr val="bg1"/>
                </a:solidFill>
              </a:rPr>
              <a:t>According to Britannica.com:</a:t>
            </a:r>
          </a:p>
          <a:p>
            <a:r>
              <a:rPr lang="en-US" dirty="0">
                <a:solidFill>
                  <a:schemeClr val="bg1"/>
                </a:solidFill>
              </a:rPr>
              <a:t>Seneca, in full Lucius </a:t>
            </a:r>
            <a:r>
              <a:rPr lang="en-US" dirty="0" err="1">
                <a:solidFill>
                  <a:schemeClr val="bg1"/>
                </a:solidFill>
              </a:rPr>
              <a:t>Annaeus</a:t>
            </a:r>
            <a:r>
              <a:rPr lang="en-US" dirty="0">
                <a:solidFill>
                  <a:schemeClr val="bg1"/>
                </a:solidFill>
              </a:rPr>
              <a:t> Seneca, by name “Seneca the Younger”  (born 4 BC, in Spain —died 65 AD in Rome [Italy]), </a:t>
            </a:r>
          </a:p>
          <a:p>
            <a:r>
              <a:rPr lang="en-US" dirty="0">
                <a:solidFill>
                  <a:schemeClr val="bg1"/>
                </a:solidFill>
              </a:rPr>
              <a:t>He was a Roman philosopher, statesman, orator, and tragedian. </a:t>
            </a:r>
          </a:p>
          <a:p>
            <a:r>
              <a:rPr lang="en-US" dirty="0">
                <a:solidFill>
                  <a:schemeClr val="bg1"/>
                </a:solidFill>
              </a:rPr>
              <a:t>He was Rome’s leading intellectual figure in the mid-1st century and was a ruler with his friends of the Roman world between 54 and 62 AD, during the first phase of the emperor Nero’s reign.</a:t>
            </a:r>
          </a:p>
          <a:p>
            <a:r>
              <a:rPr lang="en-US" dirty="0">
                <a:solidFill>
                  <a:schemeClr val="bg1"/>
                </a:solidFill>
              </a:rPr>
              <a:t>The </a:t>
            </a:r>
            <a:r>
              <a:rPr lang="en-US" i="1" dirty="0" err="1">
                <a:solidFill>
                  <a:schemeClr val="bg1"/>
                </a:solidFill>
              </a:rPr>
              <a:t>Apocolocyntosis</a:t>
            </a:r>
            <a:r>
              <a:rPr lang="en-US" i="1" dirty="0">
                <a:solidFill>
                  <a:schemeClr val="bg1"/>
                </a:solidFill>
              </a:rPr>
              <a:t> </a:t>
            </a:r>
            <a:r>
              <a:rPr lang="en-US" i="1" dirty="0" err="1">
                <a:solidFill>
                  <a:schemeClr val="bg1"/>
                </a:solidFill>
              </a:rPr>
              <a:t>divi</a:t>
            </a:r>
            <a:r>
              <a:rPr lang="en-US" i="1" dirty="0">
                <a:solidFill>
                  <a:schemeClr val="bg1"/>
                </a:solidFill>
              </a:rPr>
              <a:t> </a:t>
            </a:r>
            <a:r>
              <a:rPr lang="en-US" i="1" dirty="0" err="1">
                <a:solidFill>
                  <a:schemeClr val="bg1"/>
                </a:solidFill>
              </a:rPr>
              <a:t>Claudii</a:t>
            </a:r>
            <a:r>
              <a:rPr lang="en-US" i="1" dirty="0">
                <a:solidFill>
                  <a:schemeClr val="bg1"/>
                </a:solidFill>
              </a:rPr>
              <a:t> </a:t>
            </a:r>
            <a:r>
              <a:rPr lang="en-US" dirty="0">
                <a:solidFill>
                  <a:schemeClr val="bg1"/>
                </a:solidFill>
              </a:rPr>
              <a:t>(</a:t>
            </a:r>
            <a:r>
              <a:rPr lang="en-US" i="1" dirty="0" err="1">
                <a:solidFill>
                  <a:schemeClr val="bg1"/>
                </a:solidFill>
              </a:rPr>
              <a:t>Pumpkinification</a:t>
            </a:r>
            <a:r>
              <a:rPr lang="en-US" i="1" dirty="0">
                <a:solidFill>
                  <a:schemeClr val="bg1"/>
                </a:solidFill>
              </a:rPr>
              <a:t> of the Divine Claudius</a:t>
            </a:r>
            <a:r>
              <a:rPr lang="en-US" dirty="0">
                <a:solidFill>
                  <a:schemeClr val="bg1"/>
                </a:solidFill>
              </a:rPr>
              <a:t>) stands apart from the rest of Seneca’s surviving works. A political skit, witty and corrupt, it has as its theme the deification—or “</a:t>
            </a:r>
            <a:r>
              <a:rPr lang="en-US" dirty="0" err="1">
                <a:solidFill>
                  <a:schemeClr val="bg1"/>
                </a:solidFill>
              </a:rPr>
              <a:t>pumpkinification</a:t>
            </a:r>
            <a:r>
              <a:rPr lang="en-US" dirty="0">
                <a:solidFill>
                  <a:schemeClr val="bg1"/>
                </a:solidFill>
              </a:rPr>
              <a:t>”—of the emperor. </a:t>
            </a:r>
          </a:p>
          <a:p>
            <a:r>
              <a:rPr lang="en-US" dirty="0">
                <a:solidFill>
                  <a:schemeClr val="bg1"/>
                </a:solidFill>
              </a:rPr>
              <a:t>The rest of his works divide into philosophical works and the tragedies.</a:t>
            </a:r>
          </a:p>
          <a:p>
            <a:r>
              <a:rPr lang="en-US" dirty="0">
                <a:solidFill>
                  <a:schemeClr val="bg1"/>
                </a:solidFill>
              </a:rPr>
              <a:t>Of the 10 “Senecan” tragedies they are intended for play readings rather than public presentation, the pitch of the speech is a high monotone, emphasizing the lurid and the supernatural. There are impressive set speeches and choral passages, but the characters are static, and they rant. </a:t>
            </a:r>
          </a:p>
          <a:p>
            <a:r>
              <a:rPr lang="en-US" dirty="0">
                <a:solidFill>
                  <a:schemeClr val="bg1"/>
                </a:solidFill>
              </a:rPr>
              <a:t>In the 16th to 18th century, Senecan prose, in content and style, served the vernacular literatures as a model for essays, sermons, and moralizing. </a:t>
            </a:r>
          </a:p>
          <a:p>
            <a:r>
              <a:rPr lang="en-US" dirty="0">
                <a:solidFill>
                  <a:schemeClr val="bg1"/>
                </a:solidFill>
              </a:rPr>
              <a:t>As the first of “Spanish” thinkers, he had an influence in Spain that was always powerful.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29400" y="1600200"/>
            <a:ext cx="2057400" cy="4419599"/>
          </a:xfrm>
          <a:prstGeom prst="rect">
            <a:avLst/>
          </a:prstGeom>
          <a:ln>
            <a:noFill/>
          </a:ln>
          <a:effectLst>
            <a:softEdge rad="112500"/>
          </a:effectLst>
        </p:spPr>
      </p:pic>
    </p:spTree>
    <p:extLst>
      <p:ext uri="{BB962C8B-B14F-4D97-AF65-F5344CB8AC3E}">
        <p14:creationId xmlns:p14="http://schemas.microsoft.com/office/powerpoint/2010/main" val="3766676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22225">
                  <a:solidFill>
                    <a:schemeClr val="accent2"/>
                  </a:solidFill>
                  <a:prstDash val="solid"/>
                </a:ln>
                <a:solidFill>
                  <a:schemeClr val="accent2">
                    <a:lumMod val="40000"/>
                    <a:lumOff val="60000"/>
                  </a:schemeClr>
                </a:solidFill>
                <a:effectLst>
                  <a:glow rad="139700">
                    <a:schemeClr val="accent2">
                      <a:satMod val="175000"/>
                      <a:alpha val="40000"/>
                    </a:schemeClr>
                  </a:glow>
                </a:effectLst>
                <a:latin typeface="Courier New" panose="02070309020205020404" pitchFamily="49" charset="0"/>
                <a:cs typeface="Courier New" panose="02070309020205020404" pitchFamily="49" charset="0"/>
              </a:rPr>
              <a:t>Roman Dramatic Theory:</a:t>
            </a:r>
          </a:p>
        </p:txBody>
      </p:sp>
      <p:sp>
        <p:nvSpPr>
          <p:cNvPr id="3" name="Content Placeholder 2"/>
          <p:cNvSpPr>
            <a:spLocks noGrp="1"/>
          </p:cNvSpPr>
          <p:nvPr>
            <p:ph idx="1"/>
          </p:nvPr>
        </p:nvSpPr>
        <p:spPr/>
        <p:txBody>
          <a:bodyPr>
            <a:normAutofit fontScale="85000" lnSpcReduction="20000"/>
          </a:bodyPr>
          <a:lstStyle/>
          <a:p>
            <a:r>
              <a:rPr lang="en-US" dirty="0">
                <a:solidFill>
                  <a:schemeClr val="bg1"/>
                </a:solidFill>
              </a:rPr>
              <a:t>Horace – (65-8 B.C.)</a:t>
            </a:r>
          </a:p>
          <a:p>
            <a:pPr lvl="1"/>
            <a:r>
              <a:rPr lang="en-US" dirty="0">
                <a:solidFill>
                  <a:schemeClr val="bg1"/>
                </a:solidFill>
              </a:rPr>
              <a:t>A theoretician</a:t>
            </a:r>
          </a:p>
          <a:p>
            <a:pPr lvl="1"/>
            <a:r>
              <a:rPr lang="en-US" dirty="0">
                <a:solidFill>
                  <a:schemeClr val="bg1"/>
                </a:solidFill>
              </a:rPr>
              <a:t>Wrote </a:t>
            </a:r>
            <a:r>
              <a:rPr lang="en-US" dirty="0" err="1">
                <a:solidFill>
                  <a:schemeClr val="bg1"/>
                </a:solidFill>
              </a:rPr>
              <a:t>Ars</a:t>
            </a:r>
            <a:r>
              <a:rPr lang="en-US" dirty="0">
                <a:solidFill>
                  <a:schemeClr val="bg1"/>
                </a:solidFill>
              </a:rPr>
              <a:t> </a:t>
            </a:r>
            <a:r>
              <a:rPr lang="en-US" dirty="0" err="1">
                <a:solidFill>
                  <a:schemeClr val="bg1"/>
                </a:solidFill>
              </a:rPr>
              <a:t>Poetica</a:t>
            </a:r>
            <a:r>
              <a:rPr lang="en-US" dirty="0">
                <a:solidFill>
                  <a:schemeClr val="bg1"/>
                </a:solidFill>
              </a:rPr>
              <a:t> (</a:t>
            </a:r>
            <a:r>
              <a:rPr lang="en-US" i="1" dirty="0">
                <a:solidFill>
                  <a:schemeClr val="bg1"/>
                </a:solidFill>
              </a:rPr>
              <a:t>The Art of Poetry</a:t>
            </a:r>
            <a:r>
              <a:rPr lang="en-US" dirty="0">
                <a:solidFill>
                  <a:schemeClr val="bg1"/>
                </a:solidFill>
              </a:rPr>
              <a:t>) </a:t>
            </a:r>
          </a:p>
          <a:p>
            <a:pPr lvl="1"/>
            <a:r>
              <a:rPr lang="en-US" dirty="0">
                <a:solidFill>
                  <a:schemeClr val="bg1"/>
                </a:solidFill>
              </a:rPr>
              <a:t>Had little influence in his time (interest at the time was in theatre not drama), but much influence in the Renaissance</a:t>
            </a:r>
          </a:p>
          <a:p>
            <a:pPr lvl="1"/>
            <a:r>
              <a:rPr lang="en-US" dirty="0">
                <a:solidFill>
                  <a:schemeClr val="bg1"/>
                </a:solidFill>
              </a:rPr>
              <a:t>Interpreted Aristotle’s </a:t>
            </a:r>
            <a:r>
              <a:rPr lang="en-US" i="1" dirty="0">
                <a:solidFill>
                  <a:schemeClr val="bg1"/>
                </a:solidFill>
              </a:rPr>
              <a:t>Poetics</a:t>
            </a:r>
            <a:r>
              <a:rPr lang="en-US" dirty="0">
                <a:solidFill>
                  <a:schemeClr val="bg1"/>
                </a:solidFill>
              </a:rPr>
              <a:t>, but less theoretical and more practice-oriented</a:t>
            </a:r>
          </a:p>
          <a:p>
            <a:pPr lvl="1"/>
            <a:r>
              <a:rPr lang="en-US" dirty="0">
                <a:solidFill>
                  <a:schemeClr val="bg1"/>
                </a:solidFill>
              </a:rPr>
              <a:t>Mentions unities (of time, place, and action), genre separation, language use in tragedy and comedy </a:t>
            </a:r>
          </a:p>
          <a:p>
            <a:pPr lvl="1"/>
            <a:r>
              <a:rPr lang="en-US" dirty="0">
                <a:solidFill>
                  <a:schemeClr val="bg1"/>
                </a:solidFill>
              </a:rPr>
              <a:t>Horace was the major lyric Latin poet of the era of the Roman Emperor Augustus (Octavian). </a:t>
            </a:r>
          </a:p>
          <a:p>
            <a:pPr lvl="1"/>
            <a:r>
              <a:rPr lang="en-US" dirty="0">
                <a:solidFill>
                  <a:schemeClr val="bg1"/>
                </a:solidFill>
              </a:rPr>
              <a:t>He is famed for his Odes as well as his corrosive satires</a:t>
            </a:r>
          </a:p>
          <a:p>
            <a:pPr lvl="1"/>
            <a:r>
              <a:rPr lang="en-US" dirty="0">
                <a:solidFill>
                  <a:schemeClr val="bg1"/>
                </a:solidFill>
              </a:rPr>
              <a:t>Horace became the voice of the new Roman Empire</a:t>
            </a:r>
          </a:p>
        </p:txBody>
      </p:sp>
    </p:spTree>
    <p:extLst>
      <p:ext uri="{BB962C8B-B14F-4D97-AF65-F5344CB8AC3E}">
        <p14:creationId xmlns:p14="http://schemas.microsoft.com/office/powerpoint/2010/main" val="1544026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00CC00"/>
                </a:solidFill>
                <a:latin typeface="Haettenschweiler" panose="020B0706040902060204" pitchFamily="34" charset="0"/>
              </a:rPr>
              <a:t>Roman Theatre Design – Buildings</a:t>
            </a:r>
          </a:p>
        </p:txBody>
      </p:sp>
      <p:sp>
        <p:nvSpPr>
          <p:cNvPr id="3" name="Content Placeholder 2"/>
          <p:cNvSpPr>
            <a:spLocks noGrp="1"/>
          </p:cNvSpPr>
          <p:nvPr>
            <p:ph idx="1"/>
          </p:nvPr>
        </p:nvSpPr>
        <p:spPr/>
        <p:txBody>
          <a:bodyPr>
            <a:normAutofit fontScale="25000" lnSpcReduction="20000"/>
          </a:bodyPr>
          <a:lstStyle/>
          <a:p>
            <a:r>
              <a:rPr lang="en-US" sz="5600" dirty="0">
                <a:solidFill>
                  <a:schemeClr val="bg1"/>
                </a:solidFill>
              </a:rPr>
              <a:t>First permanent Roman theatre built 54 A.D. (100 years after the last surviving comedy)</a:t>
            </a:r>
          </a:p>
          <a:p>
            <a:r>
              <a:rPr lang="en-US" sz="5600" dirty="0">
                <a:solidFill>
                  <a:schemeClr val="bg1"/>
                </a:solidFill>
              </a:rPr>
              <a:t>So permanent structures, like Greece, came from periods after significant writing</a:t>
            </a:r>
          </a:p>
          <a:p>
            <a:r>
              <a:rPr lang="en-US" sz="5600" dirty="0">
                <a:solidFill>
                  <a:schemeClr val="bg1"/>
                </a:solidFill>
              </a:rPr>
              <a:t>More that 100 permanent theatre structures by 550 A.D.</a:t>
            </a:r>
          </a:p>
          <a:p>
            <a:pPr marL="0" indent="0">
              <a:buNone/>
            </a:pPr>
            <a:endParaRPr lang="en-US" sz="5600" dirty="0">
              <a:solidFill>
                <a:schemeClr val="bg1"/>
              </a:solidFill>
            </a:endParaRPr>
          </a:p>
          <a:p>
            <a:r>
              <a:rPr lang="en-US" sz="5600" dirty="0">
                <a:solidFill>
                  <a:schemeClr val="bg1"/>
                </a:solidFill>
              </a:rPr>
              <a:t>General characteristics:</a:t>
            </a:r>
          </a:p>
          <a:p>
            <a:pPr lvl="1"/>
            <a:r>
              <a:rPr lang="en-US" sz="5600" dirty="0">
                <a:solidFill>
                  <a:schemeClr val="bg1"/>
                </a:solidFill>
              </a:rPr>
              <a:t>Built on level ground with stadium-style seating (audience raised)</a:t>
            </a:r>
          </a:p>
          <a:p>
            <a:pPr lvl="1"/>
            <a:r>
              <a:rPr lang="en-US" sz="5600" dirty="0">
                <a:solidFill>
                  <a:schemeClr val="bg1"/>
                </a:solidFill>
              </a:rPr>
              <a:t>Skene becomes </a:t>
            </a:r>
            <a:r>
              <a:rPr lang="en-US" sz="5600" dirty="0" err="1">
                <a:solidFill>
                  <a:schemeClr val="bg1"/>
                </a:solidFill>
              </a:rPr>
              <a:t>scaena</a:t>
            </a:r>
            <a:r>
              <a:rPr lang="en-US" sz="5600" dirty="0">
                <a:solidFill>
                  <a:schemeClr val="bg1"/>
                </a:solidFill>
              </a:rPr>
              <a:t> – joined with audience to form one architectural unit </a:t>
            </a:r>
          </a:p>
          <a:p>
            <a:pPr lvl="1"/>
            <a:r>
              <a:rPr lang="en-US" sz="5600" dirty="0" err="1">
                <a:solidFill>
                  <a:schemeClr val="bg1"/>
                </a:solidFill>
              </a:rPr>
              <a:t>Paradoi</a:t>
            </a:r>
            <a:r>
              <a:rPr lang="en-US" sz="5600" dirty="0">
                <a:solidFill>
                  <a:schemeClr val="bg1"/>
                </a:solidFill>
              </a:rPr>
              <a:t> become </a:t>
            </a:r>
            <a:r>
              <a:rPr lang="en-US" sz="5600" dirty="0" err="1">
                <a:solidFill>
                  <a:schemeClr val="bg1"/>
                </a:solidFill>
              </a:rPr>
              <a:t>vomitorium</a:t>
            </a:r>
            <a:r>
              <a:rPr lang="en-US" sz="5600" dirty="0">
                <a:solidFill>
                  <a:schemeClr val="bg1"/>
                </a:solidFill>
              </a:rPr>
              <a:t> into orchestra and audience</a:t>
            </a:r>
          </a:p>
          <a:p>
            <a:pPr lvl="1"/>
            <a:r>
              <a:rPr lang="en-US" sz="5600" dirty="0">
                <a:solidFill>
                  <a:schemeClr val="bg1"/>
                </a:solidFill>
              </a:rPr>
              <a:t>Orchestra becomes half-circle</a:t>
            </a:r>
          </a:p>
          <a:p>
            <a:pPr lvl="1"/>
            <a:r>
              <a:rPr lang="en-US" sz="5600" dirty="0">
                <a:solidFill>
                  <a:schemeClr val="bg1"/>
                </a:solidFill>
              </a:rPr>
              <a:t>Stage raised to five feet</a:t>
            </a:r>
          </a:p>
          <a:p>
            <a:pPr lvl="1"/>
            <a:r>
              <a:rPr lang="en-US" sz="5600" dirty="0">
                <a:solidFill>
                  <a:schemeClr val="bg1"/>
                </a:solidFill>
              </a:rPr>
              <a:t>Stages were large – 20-40 feet deep, 100-300 feet long, could seat 10-15,000 people</a:t>
            </a:r>
          </a:p>
          <a:p>
            <a:pPr lvl="1"/>
            <a:r>
              <a:rPr lang="en-US" sz="5600" dirty="0">
                <a:solidFill>
                  <a:schemeClr val="bg1"/>
                </a:solidFill>
              </a:rPr>
              <a:t>3-5 doors in rear wall and at least one in the wings</a:t>
            </a:r>
          </a:p>
          <a:p>
            <a:pPr lvl="1"/>
            <a:r>
              <a:rPr lang="en-US" sz="5600" dirty="0" err="1">
                <a:solidFill>
                  <a:schemeClr val="bg1"/>
                </a:solidFill>
              </a:rPr>
              <a:t>Scaena</a:t>
            </a:r>
            <a:r>
              <a:rPr lang="en-US" sz="5600" dirty="0">
                <a:solidFill>
                  <a:schemeClr val="bg1"/>
                </a:solidFill>
              </a:rPr>
              <a:t> frons – façade of the stage house – had columns and statues – painted</a:t>
            </a:r>
          </a:p>
          <a:p>
            <a:pPr lvl="1"/>
            <a:r>
              <a:rPr lang="en-US" sz="5600" dirty="0">
                <a:solidFill>
                  <a:schemeClr val="bg1"/>
                </a:solidFill>
              </a:rPr>
              <a:t>Stage was covered with a roof</a:t>
            </a:r>
          </a:p>
          <a:p>
            <a:pPr lvl="1"/>
            <a:r>
              <a:rPr lang="en-US" sz="5600" dirty="0">
                <a:solidFill>
                  <a:schemeClr val="bg1"/>
                </a:solidFill>
              </a:rPr>
              <a:t>Dressing rooms in side wings</a:t>
            </a:r>
          </a:p>
          <a:p>
            <a:pPr lvl="1"/>
            <a:r>
              <a:rPr lang="en-US" sz="5600" dirty="0">
                <a:solidFill>
                  <a:schemeClr val="bg1"/>
                </a:solidFill>
              </a:rPr>
              <a:t>Trap doors were common</a:t>
            </a:r>
          </a:p>
          <a:p>
            <a:pPr lvl="1"/>
            <a:r>
              <a:rPr lang="en-US" sz="5600" dirty="0">
                <a:solidFill>
                  <a:schemeClr val="bg1"/>
                </a:solidFill>
              </a:rPr>
              <a:t>Awning over the audience to protect them from the sun</a:t>
            </a:r>
          </a:p>
          <a:p>
            <a:pPr lvl="1"/>
            <a:r>
              <a:rPr lang="en-US" sz="5600" dirty="0">
                <a:solidFill>
                  <a:schemeClr val="bg1"/>
                </a:solidFill>
              </a:rPr>
              <a:t>During the empire around 78 B.C,  a cooling system was used  – air blowing over streams of water</a:t>
            </a:r>
          </a:p>
          <a:p>
            <a:pPr lvl="1"/>
            <a:r>
              <a:rPr lang="en-US" sz="5600" dirty="0">
                <a:solidFill>
                  <a:schemeClr val="bg1"/>
                </a:solidFill>
              </a:rPr>
              <a:t>Area in from of the </a:t>
            </a:r>
            <a:r>
              <a:rPr lang="en-US" sz="5600" dirty="0" err="1">
                <a:solidFill>
                  <a:schemeClr val="bg1"/>
                </a:solidFill>
              </a:rPr>
              <a:t>scaena</a:t>
            </a:r>
            <a:r>
              <a:rPr lang="en-US" sz="5600" dirty="0">
                <a:solidFill>
                  <a:schemeClr val="bg1"/>
                </a:solidFill>
              </a:rPr>
              <a:t> called the </a:t>
            </a:r>
            <a:r>
              <a:rPr lang="en-US" sz="5600" dirty="0" err="1">
                <a:solidFill>
                  <a:schemeClr val="bg1"/>
                </a:solidFill>
              </a:rPr>
              <a:t>proskene</a:t>
            </a:r>
            <a:r>
              <a:rPr lang="en-US" sz="5600" dirty="0">
                <a:solidFill>
                  <a:schemeClr val="bg1"/>
                </a:solidFill>
              </a:rPr>
              <a:t> (proscenium) </a:t>
            </a:r>
          </a:p>
          <a:p>
            <a:pPr marL="0" indent="0">
              <a:buNone/>
            </a:pPr>
            <a:endParaRPr lang="en-US" sz="5600" dirty="0">
              <a:solidFill>
                <a:schemeClr val="bg1"/>
              </a:solidFill>
            </a:endParaRPr>
          </a:p>
          <a:p>
            <a:r>
              <a:rPr lang="en-US" sz="5600" dirty="0">
                <a:solidFill>
                  <a:schemeClr val="bg1"/>
                </a:solidFill>
              </a:rPr>
              <a:t>125 permanent theatres built during the empire</a:t>
            </a:r>
          </a:p>
          <a:p>
            <a:endParaRPr lang="en-US" dirty="0">
              <a:solidFill>
                <a:schemeClr val="bg1"/>
              </a:solidFill>
            </a:endParaRPr>
          </a:p>
        </p:txBody>
      </p:sp>
    </p:spTree>
    <p:extLst>
      <p:ext uri="{BB962C8B-B14F-4D97-AF65-F5344CB8AC3E}">
        <p14:creationId xmlns:p14="http://schemas.microsoft.com/office/powerpoint/2010/main" val="2223514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00CC00"/>
                </a:solidFill>
                <a:latin typeface="Haettenschweiler" panose="020B0706040902060204" pitchFamily="34" charset="0"/>
              </a:rPr>
              <a:t>Roman Theatre Design – Buildings</a:t>
            </a:r>
          </a:p>
        </p:txBody>
      </p:sp>
      <p:sp>
        <p:nvSpPr>
          <p:cNvPr id="3" name="Content Placeholder 2"/>
          <p:cNvSpPr>
            <a:spLocks noGrp="1"/>
          </p:cNvSpPr>
          <p:nvPr>
            <p:ph idx="1"/>
          </p:nvPr>
        </p:nvSpPr>
        <p:spPr/>
        <p:txBody>
          <a:bodyPr>
            <a:noAutofit/>
          </a:bodyPr>
          <a:lstStyle/>
          <a:p>
            <a:r>
              <a:rPr lang="en-US" sz="1400" dirty="0">
                <a:solidFill>
                  <a:schemeClr val="bg1"/>
                </a:solidFill>
              </a:rPr>
              <a:t>No permanent theatre structure stood in the city of Rome until 55 BC. </a:t>
            </a:r>
          </a:p>
          <a:p>
            <a:r>
              <a:rPr lang="en-US" sz="1400" dirty="0">
                <a:solidFill>
                  <a:schemeClr val="bg1"/>
                </a:solidFill>
              </a:rPr>
              <a:t>Before that, many wooden theatres had risen and subsequently come down in quick succession. </a:t>
            </a:r>
          </a:p>
          <a:p>
            <a:r>
              <a:rPr lang="en-US" sz="1400" dirty="0">
                <a:solidFill>
                  <a:schemeClr val="bg1"/>
                </a:solidFill>
              </a:rPr>
              <a:t>This stands in marked contrast to the rest of the Roman world where there were numerous permanent arenas, amphitheaters, and playhouses constructed of stone and concrete, but none inside the city of Rome itself. </a:t>
            </a:r>
          </a:p>
          <a:p>
            <a:r>
              <a:rPr lang="en-US" sz="1400" dirty="0">
                <a:solidFill>
                  <a:schemeClr val="bg1"/>
                </a:solidFill>
              </a:rPr>
              <a:t>The typically conservative and tradition-minded Romans of Republican times were suspicious of theatre's corrupting influence. </a:t>
            </a:r>
          </a:p>
          <a:p>
            <a:r>
              <a:rPr lang="en-US" sz="1400" dirty="0">
                <a:solidFill>
                  <a:schemeClr val="bg1"/>
                </a:solidFill>
              </a:rPr>
              <a:t>Theatre, as it turned out, was one of the major weapons used by the emperors of Rome to appease, calm and distract the mob and thus maintain a firm grip on the state.</a:t>
            </a:r>
          </a:p>
          <a:p>
            <a:r>
              <a:rPr lang="en-US" sz="1400" dirty="0">
                <a:solidFill>
                  <a:schemeClr val="bg1"/>
                </a:solidFill>
              </a:rPr>
              <a:t>Temporary theatres, as all Republican ones were, must have been variable in style: built, no doubt, for special occasions in accordance with changing tastes and the specific venue of performance, and thereafter readily demolished. </a:t>
            </a:r>
          </a:p>
          <a:p>
            <a:r>
              <a:rPr lang="en-US" sz="1400" dirty="0">
                <a:solidFill>
                  <a:schemeClr val="bg1"/>
                </a:solidFill>
              </a:rPr>
              <a:t>Roman playwrights had as many as five different ways for his characters to enter the stage, comparable to the three doors and two </a:t>
            </a:r>
            <a:r>
              <a:rPr lang="en-US" sz="1400" dirty="0" err="1">
                <a:solidFill>
                  <a:schemeClr val="bg1"/>
                </a:solidFill>
              </a:rPr>
              <a:t>parodoi</a:t>
            </a:r>
            <a:r>
              <a:rPr lang="en-US" sz="1400" dirty="0">
                <a:solidFill>
                  <a:schemeClr val="bg1"/>
                </a:solidFill>
              </a:rPr>
              <a:t> available to later Greek dramatists. </a:t>
            </a:r>
          </a:p>
          <a:p>
            <a:r>
              <a:rPr lang="en-US" sz="1400" dirty="0">
                <a:solidFill>
                  <a:schemeClr val="bg1"/>
                </a:solidFill>
              </a:rPr>
              <a:t>Because no known early Latin drama calls for so many different entrances, the Republican theatre probably had fewer.</a:t>
            </a:r>
          </a:p>
          <a:p>
            <a:r>
              <a:rPr lang="en-US" sz="1400" dirty="0">
                <a:solidFill>
                  <a:schemeClr val="bg1"/>
                </a:solidFill>
              </a:rPr>
              <a:t>While the Roman theatre had an orchestra below and in front of the stage, it was not regularly used by the performers but served as a seating area for dignitaries. Since the chorus had ceased to be a force in the theatre long before the dawn of literary drama in Rome—there were no longer choristers who needed room to dance, not in drama at least. </a:t>
            </a:r>
          </a:p>
        </p:txBody>
      </p:sp>
    </p:spTree>
    <p:extLst>
      <p:ext uri="{BB962C8B-B14F-4D97-AF65-F5344CB8AC3E}">
        <p14:creationId xmlns:p14="http://schemas.microsoft.com/office/powerpoint/2010/main" val="2164674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00CC00"/>
                </a:solidFill>
                <a:latin typeface="Haettenschweiler" panose="020B0706040902060204" pitchFamily="34" charset="0"/>
              </a:rPr>
              <a:t>Roman Theatre Design – Buildings</a:t>
            </a:r>
          </a:p>
        </p:txBody>
      </p:sp>
      <p:sp>
        <p:nvSpPr>
          <p:cNvPr id="3" name="Content Placeholder 2"/>
          <p:cNvSpPr>
            <a:spLocks noGrp="1"/>
          </p:cNvSpPr>
          <p:nvPr>
            <p:ph idx="1"/>
          </p:nvPr>
        </p:nvSpPr>
        <p:spPr/>
        <p:txBody>
          <a:bodyPr>
            <a:noAutofit/>
          </a:bodyPr>
          <a:lstStyle/>
          <a:p>
            <a:r>
              <a:rPr lang="en-US" sz="1400" dirty="0">
                <a:solidFill>
                  <a:schemeClr val="bg1"/>
                </a:solidFill>
              </a:rPr>
              <a:t>It is always possible other types of entertainment called for using the orchestra as a performance space, so we cannot say with certainty it was always used for seating. </a:t>
            </a:r>
          </a:p>
          <a:p>
            <a:r>
              <a:rPr lang="en-US" sz="1400" dirty="0">
                <a:solidFill>
                  <a:schemeClr val="bg1"/>
                </a:solidFill>
              </a:rPr>
              <a:t>Except for the dignitaries seated in the orchestra, the viewers sat in a large round auditorium called the </a:t>
            </a:r>
            <a:r>
              <a:rPr lang="en-US" sz="1400" dirty="0" err="1">
                <a:solidFill>
                  <a:schemeClr val="bg1"/>
                </a:solidFill>
              </a:rPr>
              <a:t>cavea</a:t>
            </a:r>
            <a:r>
              <a:rPr lang="en-US" sz="1400" dirty="0">
                <a:solidFill>
                  <a:schemeClr val="bg1"/>
                </a:solidFill>
              </a:rPr>
              <a:t> ("hollow"). </a:t>
            </a:r>
          </a:p>
          <a:p>
            <a:r>
              <a:rPr lang="en-US" sz="1400" dirty="0">
                <a:solidFill>
                  <a:schemeClr val="bg1"/>
                </a:solidFill>
              </a:rPr>
              <a:t>In accordance with Roman custom, the seating there was segregated into social classes, sometimes gender, too. </a:t>
            </a:r>
          </a:p>
          <a:p>
            <a:r>
              <a:rPr lang="en-US" sz="1400" dirty="0">
                <a:solidFill>
                  <a:schemeClr val="bg1"/>
                </a:solidFill>
              </a:rPr>
              <a:t>Early on, these seats were made of wood—only later did stone seating come into fashion—much the way Greek theatres evolved. </a:t>
            </a:r>
          </a:p>
          <a:p>
            <a:r>
              <a:rPr lang="en-US" sz="1400" dirty="0">
                <a:solidFill>
                  <a:schemeClr val="bg1"/>
                </a:solidFill>
              </a:rPr>
              <a:t>But unlike their Greek counterparts, Roman theatres were not necessarily built into hillsides, rather in open, public spaces, usually in well-populated areas, such as city centers, where a great number of people had ready access to the entertainments presented there. </a:t>
            </a:r>
          </a:p>
          <a:p>
            <a:r>
              <a:rPr lang="en-US" sz="1400" dirty="0">
                <a:solidFill>
                  <a:schemeClr val="bg1"/>
                </a:solidFill>
              </a:rPr>
              <a:t>The Colosseum, for example, in downtown Rome could house more than fifty thousand spectators, three times what the Theatre of Dionysus in Athens held. </a:t>
            </a:r>
          </a:p>
          <a:p>
            <a:r>
              <a:rPr lang="en-US" sz="1400" dirty="0">
                <a:solidFill>
                  <a:schemeClr val="bg1"/>
                </a:solidFill>
              </a:rPr>
              <a:t>No wonder, then, Roman dignitaries wanted to sit in the orchestra where such a large slice of the public could watch them as they watched the play—it is hard to imagine better publicity—so by its location in the heart of the city Roman theatre evolved into a regular feature of civic life in the Roman Empire. Depending on one's political sentiments, that was or was not a good thing. </a:t>
            </a:r>
          </a:p>
          <a:p>
            <a:r>
              <a:rPr lang="en-US" sz="1400" dirty="0">
                <a:solidFill>
                  <a:schemeClr val="bg1"/>
                </a:solidFill>
              </a:rPr>
              <a:t>What is certain is that outdoor theatres not constructed of stone would require at least some degree of rebuilding, if for no other reason than simple wear-and-tear. And because during this age theatre was also a growing enterprise in Rome, it seems all the more likely that the structures themselves underwent constant refurbishment.</a:t>
            </a:r>
          </a:p>
        </p:txBody>
      </p:sp>
    </p:spTree>
    <p:extLst>
      <p:ext uri="{BB962C8B-B14F-4D97-AF65-F5344CB8AC3E}">
        <p14:creationId xmlns:p14="http://schemas.microsoft.com/office/powerpoint/2010/main" val="2587204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FF66CC"/>
                </a:solidFill>
                <a:latin typeface="Californian FB" panose="0207040306080B030204" pitchFamily="18" charset="0"/>
              </a:rPr>
              <a:t>Other Roman Structures:</a:t>
            </a:r>
          </a:p>
        </p:txBody>
      </p:sp>
      <p:sp>
        <p:nvSpPr>
          <p:cNvPr id="3" name="Content Placeholder 2"/>
          <p:cNvSpPr>
            <a:spLocks noGrp="1"/>
          </p:cNvSpPr>
          <p:nvPr>
            <p:ph idx="1"/>
          </p:nvPr>
        </p:nvSpPr>
        <p:spPr/>
        <p:txBody>
          <a:bodyPr>
            <a:normAutofit fontScale="47500" lnSpcReduction="20000"/>
          </a:bodyPr>
          <a:lstStyle/>
          <a:p>
            <a:r>
              <a:rPr lang="en-US" dirty="0">
                <a:solidFill>
                  <a:schemeClr val="bg1"/>
                </a:solidFill>
              </a:rPr>
              <a:t>Circus Maximus:  </a:t>
            </a:r>
          </a:p>
          <a:p>
            <a:pPr lvl="1"/>
            <a:r>
              <a:rPr lang="en-US" dirty="0">
                <a:solidFill>
                  <a:schemeClr val="bg1"/>
                </a:solidFill>
              </a:rPr>
              <a:t>For chariot races</a:t>
            </a:r>
          </a:p>
          <a:p>
            <a:pPr lvl="2"/>
            <a:r>
              <a:rPr lang="en-US" dirty="0">
                <a:solidFill>
                  <a:schemeClr val="bg1"/>
                </a:solidFill>
              </a:rPr>
              <a:t>600 B.C.2000 feet long</a:t>
            </a:r>
          </a:p>
          <a:p>
            <a:pPr lvl="2"/>
            <a:r>
              <a:rPr lang="en-US" dirty="0">
                <a:solidFill>
                  <a:schemeClr val="bg1"/>
                </a:solidFill>
              </a:rPr>
              <a:t>650 feet wide</a:t>
            </a:r>
          </a:p>
          <a:p>
            <a:pPr lvl="2"/>
            <a:r>
              <a:rPr lang="en-US" dirty="0">
                <a:solidFill>
                  <a:schemeClr val="bg1"/>
                </a:solidFill>
              </a:rPr>
              <a:t>60,000 spectators</a:t>
            </a:r>
          </a:p>
          <a:p>
            <a:pPr lvl="1"/>
            <a:r>
              <a:rPr lang="en-US" dirty="0">
                <a:solidFill>
                  <a:schemeClr val="bg1"/>
                </a:solidFill>
              </a:rPr>
              <a:t>Track to race 12 chariots at a time</a:t>
            </a:r>
          </a:p>
          <a:p>
            <a:pPr lvl="1"/>
            <a:r>
              <a:rPr lang="en-US" dirty="0">
                <a:solidFill>
                  <a:schemeClr val="bg1"/>
                </a:solidFill>
              </a:rPr>
              <a:t>Also housed circus games, horse racing, prize fighting, wrestling, etc. </a:t>
            </a:r>
          </a:p>
          <a:p>
            <a:pPr marL="457200" lvl="1" indent="0">
              <a:buNone/>
            </a:pPr>
            <a:endParaRPr lang="en-US" dirty="0">
              <a:solidFill>
                <a:schemeClr val="bg1"/>
              </a:solidFill>
            </a:endParaRPr>
          </a:p>
          <a:p>
            <a:r>
              <a:rPr lang="en-US" dirty="0">
                <a:solidFill>
                  <a:schemeClr val="bg1"/>
                </a:solidFill>
              </a:rPr>
              <a:t>Amphitheaters </a:t>
            </a:r>
          </a:p>
          <a:p>
            <a:pPr lvl="1"/>
            <a:r>
              <a:rPr lang="en-US" dirty="0">
                <a:solidFill>
                  <a:schemeClr val="bg1"/>
                </a:solidFill>
              </a:rPr>
              <a:t>For gladiatorial contests and wild animal fights</a:t>
            </a:r>
          </a:p>
          <a:p>
            <a:pPr lvl="1"/>
            <a:r>
              <a:rPr lang="en-US" dirty="0">
                <a:solidFill>
                  <a:schemeClr val="bg1"/>
                </a:solidFill>
              </a:rPr>
              <a:t>First permanent one in 46 B.C.</a:t>
            </a:r>
          </a:p>
          <a:p>
            <a:pPr lvl="1"/>
            <a:r>
              <a:rPr lang="en-US" dirty="0">
                <a:solidFill>
                  <a:schemeClr val="bg1"/>
                </a:solidFill>
              </a:rPr>
              <a:t>The Colosseum – 80 A.D.</a:t>
            </a:r>
          </a:p>
          <a:p>
            <a:pPr lvl="2"/>
            <a:r>
              <a:rPr lang="en-US" dirty="0">
                <a:solidFill>
                  <a:schemeClr val="bg1"/>
                </a:solidFill>
              </a:rPr>
              <a:t>Three stories, then 4</a:t>
            </a:r>
          </a:p>
          <a:p>
            <a:pPr lvl="2"/>
            <a:r>
              <a:rPr lang="en-US" dirty="0">
                <a:solidFill>
                  <a:schemeClr val="bg1"/>
                </a:solidFill>
              </a:rPr>
              <a:t>157 feet tall</a:t>
            </a:r>
          </a:p>
          <a:p>
            <a:pPr lvl="2"/>
            <a:r>
              <a:rPr lang="en-US" dirty="0">
                <a:solidFill>
                  <a:schemeClr val="bg1"/>
                </a:solidFill>
              </a:rPr>
              <a:t>620 feet long</a:t>
            </a:r>
          </a:p>
          <a:p>
            <a:pPr lvl="2"/>
            <a:r>
              <a:rPr lang="en-US" dirty="0">
                <a:solidFill>
                  <a:schemeClr val="bg1"/>
                </a:solidFill>
              </a:rPr>
              <a:t>513 feet wide</a:t>
            </a:r>
          </a:p>
          <a:p>
            <a:pPr lvl="2"/>
            <a:r>
              <a:rPr lang="en-US" dirty="0">
                <a:solidFill>
                  <a:schemeClr val="bg1"/>
                </a:solidFill>
              </a:rPr>
              <a:t>50,000 people</a:t>
            </a:r>
          </a:p>
          <a:p>
            <a:pPr lvl="1"/>
            <a:r>
              <a:rPr lang="en-US" dirty="0">
                <a:solidFill>
                  <a:schemeClr val="bg1"/>
                </a:solidFill>
              </a:rPr>
              <a:t>Had space with elevators below to bring up animals, etc.</a:t>
            </a:r>
          </a:p>
          <a:p>
            <a:pPr lvl="1"/>
            <a:r>
              <a:rPr lang="en-US" dirty="0">
                <a:solidFill>
                  <a:schemeClr val="bg1"/>
                </a:solidFill>
              </a:rPr>
              <a:t>Perhaps used curtains – back and foreground</a:t>
            </a:r>
          </a:p>
          <a:p>
            <a:pPr lvl="1"/>
            <a:r>
              <a:rPr lang="en-US" dirty="0">
                <a:solidFill>
                  <a:schemeClr val="bg1"/>
                </a:solidFill>
              </a:rPr>
              <a:t>Spectacular effects: </a:t>
            </a:r>
          </a:p>
          <a:p>
            <a:pPr lvl="2"/>
            <a:r>
              <a:rPr lang="en-US" dirty="0">
                <a:solidFill>
                  <a:schemeClr val="bg1"/>
                </a:solidFill>
              </a:rPr>
              <a:t>Many performers (Cicero tell us: 600 mules, 3000 bulls)</a:t>
            </a:r>
          </a:p>
          <a:p>
            <a:pPr lvl="2"/>
            <a:r>
              <a:rPr lang="en-US" dirty="0">
                <a:solidFill>
                  <a:schemeClr val="bg1"/>
                </a:solidFill>
              </a:rPr>
              <a:t>Mechanical lifts for animals</a:t>
            </a:r>
          </a:p>
          <a:p>
            <a:pPr lvl="2"/>
            <a:r>
              <a:rPr lang="en-US" dirty="0">
                <a:solidFill>
                  <a:schemeClr val="bg1"/>
                </a:solidFill>
              </a:rPr>
              <a:t>Traps</a:t>
            </a:r>
          </a:p>
          <a:p>
            <a:pPr lvl="2"/>
            <a:r>
              <a:rPr lang="en-US" dirty="0">
                <a:solidFill>
                  <a:schemeClr val="bg1"/>
                </a:solidFill>
              </a:rPr>
              <a:t>Some realistic, three-dimensional scenery </a:t>
            </a:r>
          </a:p>
          <a:p>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9939" y="1295401"/>
            <a:ext cx="4999261" cy="12954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3200400"/>
            <a:ext cx="3581400" cy="2971800"/>
          </a:xfrm>
          <a:prstGeom prst="rect">
            <a:avLst/>
          </a:prstGeom>
        </p:spPr>
      </p:pic>
    </p:spTree>
    <p:extLst>
      <p:ext uri="{BB962C8B-B14F-4D97-AF65-F5344CB8AC3E}">
        <p14:creationId xmlns:p14="http://schemas.microsoft.com/office/powerpoint/2010/main" val="1038943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ln w="12700">
                  <a:solidFill>
                    <a:schemeClr val="accent5"/>
                  </a:solidFill>
                  <a:prstDash val="solid"/>
                </a:ln>
                <a:pattFill prst="ltDnDiag">
                  <a:fgClr>
                    <a:schemeClr val="accent5">
                      <a:lumMod val="60000"/>
                      <a:lumOff val="40000"/>
                    </a:schemeClr>
                  </a:fgClr>
                  <a:bgClr>
                    <a:schemeClr val="bg1"/>
                  </a:bgClr>
                </a:pattFill>
                <a:effectLst>
                  <a:glow rad="228600">
                    <a:schemeClr val="accent5">
                      <a:satMod val="175000"/>
                      <a:alpha val="40000"/>
                    </a:schemeClr>
                  </a:glow>
                </a:effectLst>
                <a:latin typeface="Goudy Stout" panose="0202090407030B020401" pitchFamily="18" charset="0"/>
              </a:rPr>
              <a:t>Rome and Theatre</a:t>
            </a:r>
          </a:p>
        </p:txBody>
      </p:sp>
      <p:sp>
        <p:nvSpPr>
          <p:cNvPr id="3" name="Content Placeholder 2"/>
          <p:cNvSpPr>
            <a:spLocks noGrp="1"/>
          </p:cNvSpPr>
          <p:nvPr>
            <p:ph idx="1"/>
          </p:nvPr>
        </p:nvSpPr>
        <p:spPr/>
        <p:txBody>
          <a:bodyPr>
            <a:noAutofit/>
          </a:bodyPr>
          <a:lstStyle/>
          <a:p>
            <a:r>
              <a:rPr lang="en-US" sz="1600" dirty="0">
                <a:solidFill>
                  <a:schemeClr val="bg1"/>
                </a:solidFill>
              </a:rPr>
              <a:t>To the Romans we owe much of our culture, our words, our government, our very being—Roman blood is in the veins of almost everyone who comes from European descent—so much so it's fair to say we are all Romans in one way or another.</a:t>
            </a:r>
          </a:p>
          <a:p>
            <a:r>
              <a:rPr lang="en-US" sz="1600" dirty="0">
                <a:solidFill>
                  <a:schemeClr val="bg1"/>
                </a:solidFill>
              </a:rPr>
              <a:t>Over half of English vocabulary is derived from Latin, the Romans' native tongue. In more ways than one, we speak their language. </a:t>
            </a:r>
          </a:p>
          <a:p>
            <a:r>
              <a:rPr lang="en-US" sz="1600" dirty="0">
                <a:solidFill>
                  <a:schemeClr val="bg1"/>
                </a:solidFill>
              </a:rPr>
              <a:t>The stage is no different. The Romans' taste in entertainment was also remarkably "modern"—or, better put, ours is remarkably Roman—in short, amusement trumped drama at almost every turn. </a:t>
            </a:r>
          </a:p>
          <a:p>
            <a:r>
              <a:rPr lang="en-US" sz="1600" dirty="0">
                <a:solidFill>
                  <a:schemeClr val="bg1"/>
                </a:solidFill>
              </a:rPr>
              <a:t>Terms like "theatre," "drama," "tragedy," "critic," "program," "theory" and "comedy" come from Greek. </a:t>
            </a:r>
          </a:p>
          <a:p>
            <a:r>
              <a:rPr lang="en-US" sz="1600" dirty="0">
                <a:solidFill>
                  <a:schemeClr val="bg1"/>
                </a:solidFill>
              </a:rPr>
              <a:t>"Spectacle," "circus," "perform," "impersonation" and "actor" are originally Roman words, not to mention "operatic histrionics," "sports personality," "nudity," "violence" and "stupid farce." </a:t>
            </a:r>
          </a:p>
          <a:p>
            <a:r>
              <a:rPr lang="en-US" sz="1600" dirty="0">
                <a:solidFill>
                  <a:schemeClr val="bg1"/>
                </a:solidFill>
              </a:rPr>
              <a:t>The Romans liked their shows lavish, something that appealed to both eye and ear—and heart and mind.</a:t>
            </a:r>
          </a:p>
          <a:p>
            <a:r>
              <a:rPr lang="en-US" sz="1600" dirty="0">
                <a:solidFill>
                  <a:schemeClr val="bg1"/>
                </a:solidFill>
              </a:rPr>
              <a:t>For a people who adopted and realized a vision of world conquest, it was natural to think lavishly, a perspective they did not apply only to the theatre. </a:t>
            </a:r>
          </a:p>
        </p:txBody>
      </p:sp>
    </p:spTree>
    <p:extLst>
      <p:ext uri="{BB962C8B-B14F-4D97-AF65-F5344CB8AC3E}">
        <p14:creationId xmlns:p14="http://schemas.microsoft.com/office/powerpoint/2010/main" val="1327944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
                <a:rot lat="0" lon="0" rev="15600000"/>
              </a:lightRig>
            </a:scene3d>
            <a:sp3d extrusionH="57150" prstMaterial="softEdge">
              <a:bevelT w="25400" h="38100"/>
            </a:sp3d>
          </a:bodyPr>
          <a:lstStyle/>
          <a:p>
            <a:r>
              <a:rPr lang="en-US" sz="3200" b="1" dirty="0">
                <a:ln/>
                <a:solidFill>
                  <a:schemeClr val="accent4"/>
                </a:solidFill>
                <a:effectLst>
                  <a:glow rad="228600">
                    <a:schemeClr val="accent4">
                      <a:satMod val="175000"/>
                      <a:alpha val="40000"/>
                    </a:schemeClr>
                  </a:glow>
                </a:effectLst>
                <a:latin typeface="Eras Bold ITC" panose="020B0907030504020204" pitchFamily="34" charset="0"/>
              </a:rPr>
              <a:t>Staging Roman Theatre and Drama</a:t>
            </a:r>
          </a:p>
        </p:txBody>
      </p:sp>
      <p:sp>
        <p:nvSpPr>
          <p:cNvPr id="3" name="Content Placeholder 2"/>
          <p:cNvSpPr>
            <a:spLocks noGrp="1"/>
          </p:cNvSpPr>
          <p:nvPr>
            <p:ph idx="1"/>
          </p:nvPr>
        </p:nvSpPr>
        <p:spPr/>
        <p:txBody>
          <a:bodyPr>
            <a:noAutofit/>
          </a:bodyPr>
          <a:lstStyle/>
          <a:p>
            <a:r>
              <a:rPr lang="en-US" sz="1800" dirty="0">
                <a:solidFill>
                  <a:schemeClr val="bg1"/>
                </a:solidFill>
              </a:rPr>
              <a:t>As called for in the dramas which have been preserved, the staging itself hints at certain features which must have been present in Republican theatre. </a:t>
            </a:r>
          </a:p>
          <a:p>
            <a:pPr lvl="1"/>
            <a:r>
              <a:rPr lang="en-US" sz="1600" dirty="0">
                <a:solidFill>
                  <a:schemeClr val="bg1"/>
                </a:solidFill>
              </a:rPr>
              <a:t>For instance, there are relatively few props necessary in producing any early Roman drama and all but no application of scenery to plot, which argues for minimal sets and stage decor. </a:t>
            </a:r>
          </a:p>
          <a:p>
            <a:pPr lvl="1"/>
            <a:r>
              <a:rPr lang="en-US" sz="1600" dirty="0">
                <a:solidFill>
                  <a:schemeClr val="bg1"/>
                </a:solidFill>
              </a:rPr>
              <a:t>Moreover, the dramatic texts invariably dictate when to bring props on and off the stage argues that there was no curtain or the like whereby the stage could be set or cleared out of the audience's sight. </a:t>
            </a:r>
          </a:p>
          <a:p>
            <a:r>
              <a:rPr lang="en-US" sz="1800" dirty="0">
                <a:solidFill>
                  <a:schemeClr val="bg1"/>
                </a:solidFill>
              </a:rPr>
              <a:t>Furthermore, when the Romans began adapting Greek drama, they naturally carried over with it those features peculiar to Greek theatre, particularly post-classical practices. </a:t>
            </a:r>
          </a:p>
          <a:p>
            <a:pPr lvl="1"/>
            <a:r>
              <a:rPr lang="en-US" sz="1600" dirty="0">
                <a:solidFill>
                  <a:schemeClr val="bg1"/>
                </a:solidFill>
              </a:rPr>
              <a:t>For instance, as in </a:t>
            </a:r>
            <a:r>
              <a:rPr lang="en-US" sz="1600" dirty="0" err="1">
                <a:solidFill>
                  <a:schemeClr val="bg1"/>
                </a:solidFill>
              </a:rPr>
              <a:t>Menandrean</a:t>
            </a:r>
            <a:r>
              <a:rPr lang="en-US" sz="1600" dirty="0">
                <a:solidFill>
                  <a:schemeClr val="bg1"/>
                </a:solidFill>
              </a:rPr>
              <a:t> comedy, the Roman comic playwrights Plautus and Terence often envisioned the stage as depicting a city street and the entrances as doors to private homes or public shrines. </a:t>
            </a:r>
          </a:p>
          <a:p>
            <a:pPr lvl="1"/>
            <a:r>
              <a:rPr lang="en-US" sz="1600" dirty="0">
                <a:solidFill>
                  <a:schemeClr val="bg1"/>
                </a:solidFill>
              </a:rPr>
              <a:t>The wing exits frequently represented the way to town and the harbor, or to the market and the country, with some notable variations called for in particular plays. </a:t>
            </a:r>
          </a:p>
        </p:txBody>
      </p:sp>
    </p:spTree>
    <p:extLst>
      <p:ext uri="{BB962C8B-B14F-4D97-AF65-F5344CB8AC3E}">
        <p14:creationId xmlns:p14="http://schemas.microsoft.com/office/powerpoint/2010/main" val="254870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
                <a:rot lat="0" lon="0" rev="15600000"/>
              </a:lightRig>
            </a:scene3d>
            <a:sp3d extrusionH="57150" prstMaterial="softEdge">
              <a:bevelT w="25400" h="38100"/>
            </a:sp3d>
          </a:bodyPr>
          <a:lstStyle/>
          <a:p>
            <a:r>
              <a:rPr lang="en-US" sz="3200" b="1" dirty="0">
                <a:ln/>
                <a:solidFill>
                  <a:schemeClr val="accent4"/>
                </a:solidFill>
                <a:effectLst>
                  <a:glow rad="228600">
                    <a:schemeClr val="accent4">
                      <a:satMod val="175000"/>
                      <a:alpha val="40000"/>
                    </a:schemeClr>
                  </a:glow>
                </a:effectLst>
                <a:latin typeface="Eras Bold ITC" panose="020B0907030504020204" pitchFamily="34" charset="0"/>
              </a:rPr>
              <a:t>Staging Roman Theatre and Drama</a:t>
            </a:r>
          </a:p>
        </p:txBody>
      </p:sp>
      <p:sp>
        <p:nvSpPr>
          <p:cNvPr id="3" name="Content Placeholder 2"/>
          <p:cNvSpPr>
            <a:spLocks noGrp="1"/>
          </p:cNvSpPr>
          <p:nvPr>
            <p:ph idx="1"/>
          </p:nvPr>
        </p:nvSpPr>
        <p:spPr/>
        <p:txBody>
          <a:bodyPr>
            <a:noAutofit/>
          </a:bodyPr>
          <a:lstStyle/>
          <a:p>
            <a:r>
              <a:rPr lang="en-US" sz="1800" dirty="0">
                <a:solidFill>
                  <a:schemeClr val="bg1"/>
                </a:solidFill>
              </a:rPr>
              <a:t>Although it is unclear how realistic these depictions were meant to be envisioned in terms of scenery and set pieces, it is notable that the plays themselves often carefully lay out in their language all extraordinary features of the landscape. </a:t>
            </a:r>
          </a:p>
          <a:p>
            <a:r>
              <a:rPr lang="en-US" sz="1800" dirty="0">
                <a:solidFill>
                  <a:schemeClr val="bg1"/>
                </a:solidFill>
              </a:rPr>
              <a:t>The scene was not represented on stage, rather the audience relied on the spoken word to imagine the setting. </a:t>
            </a:r>
          </a:p>
          <a:p>
            <a:r>
              <a:rPr lang="en-US" sz="1800" dirty="0">
                <a:solidFill>
                  <a:schemeClr val="bg1"/>
                </a:solidFill>
              </a:rPr>
              <a:t>On much the same sort of minimal stage and relying on the power of language in much the same way, Shakespeare produced his dramas, to considerable effect. </a:t>
            </a:r>
          </a:p>
          <a:p>
            <a:r>
              <a:rPr lang="en-US" sz="1800" dirty="0">
                <a:solidFill>
                  <a:schemeClr val="bg1"/>
                </a:solidFill>
              </a:rPr>
              <a:t>Characters in Roman Comedy sometimes use—and sometimes abuse—an altar during the course of a play. </a:t>
            </a:r>
          </a:p>
          <a:p>
            <a:pPr lvl="1"/>
            <a:r>
              <a:rPr lang="en-US" sz="1600" dirty="0">
                <a:solidFill>
                  <a:schemeClr val="bg1"/>
                </a:solidFill>
              </a:rPr>
              <a:t>At the end of Plautus' </a:t>
            </a:r>
            <a:r>
              <a:rPr lang="en-US" sz="1600" i="1" dirty="0" err="1">
                <a:solidFill>
                  <a:schemeClr val="bg1"/>
                </a:solidFill>
              </a:rPr>
              <a:t>Mostellaria</a:t>
            </a:r>
            <a:r>
              <a:rPr lang="en-US" sz="1600" dirty="0">
                <a:solidFill>
                  <a:schemeClr val="bg1"/>
                </a:solidFill>
              </a:rPr>
              <a:t> ("The Haunted House"), for example, the dishonest slave </a:t>
            </a:r>
            <a:r>
              <a:rPr lang="en-US" sz="1600" dirty="0" err="1">
                <a:solidFill>
                  <a:schemeClr val="bg1"/>
                </a:solidFill>
              </a:rPr>
              <a:t>Tranio</a:t>
            </a:r>
            <a:r>
              <a:rPr lang="en-US" sz="1600" dirty="0">
                <a:solidFill>
                  <a:schemeClr val="bg1"/>
                </a:solidFill>
              </a:rPr>
              <a:t> flees to an altar as a refuge from his enraged master </a:t>
            </a:r>
            <a:r>
              <a:rPr lang="en-US" sz="1600" dirty="0" err="1">
                <a:solidFill>
                  <a:schemeClr val="bg1"/>
                </a:solidFill>
              </a:rPr>
              <a:t>Theopropides</a:t>
            </a:r>
            <a:r>
              <a:rPr lang="en-US" sz="1600" dirty="0">
                <a:solidFill>
                  <a:schemeClr val="bg1"/>
                </a:solidFill>
              </a:rPr>
              <a:t> who is threatening to beat him. </a:t>
            </a:r>
          </a:p>
          <a:p>
            <a:pPr lvl="1"/>
            <a:r>
              <a:rPr lang="en-US" sz="1600" dirty="0">
                <a:solidFill>
                  <a:schemeClr val="bg1"/>
                </a:solidFill>
              </a:rPr>
              <a:t>There, the altar functions as a sort of asylum saving the slave from punishment and, given the high emotions of the scene, we must assume it was a real, not imaginary structure on the stage. </a:t>
            </a:r>
          </a:p>
        </p:txBody>
      </p:sp>
    </p:spTree>
    <p:extLst>
      <p:ext uri="{BB962C8B-B14F-4D97-AF65-F5344CB8AC3E}">
        <p14:creationId xmlns:p14="http://schemas.microsoft.com/office/powerpoint/2010/main" val="527748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ln w="12700">
                  <a:solidFill>
                    <a:schemeClr val="accent5"/>
                  </a:solidFill>
                  <a:prstDash val="solid"/>
                </a:ln>
                <a:pattFill prst="ltDnDiag">
                  <a:fgClr>
                    <a:schemeClr val="accent5">
                      <a:lumMod val="60000"/>
                      <a:lumOff val="40000"/>
                    </a:schemeClr>
                  </a:fgClr>
                  <a:bgClr>
                    <a:schemeClr val="bg1"/>
                  </a:bgClr>
                </a:pattFill>
                <a:effectLst>
                  <a:glow rad="228600">
                    <a:schemeClr val="accent5">
                      <a:satMod val="175000"/>
                      <a:alpha val="40000"/>
                    </a:schemeClr>
                  </a:glow>
                </a:effectLst>
                <a:latin typeface="Garamond" panose="02020404030301010803" pitchFamily="18" charset="0"/>
              </a:rPr>
              <a:t>Roman Actors</a:t>
            </a:r>
          </a:p>
        </p:txBody>
      </p:sp>
      <p:sp>
        <p:nvSpPr>
          <p:cNvPr id="3" name="Content Placeholder 2"/>
          <p:cNvSpPr>
            <a:spLocks noGrp="1"/>
          </p:cNvSpPr>
          <p:nvPr>
            <p:ph idx="1"/>
          </p:nvPr>
        </p:nvSpPr>
        <p:spPr/>
        <p:txBody>
          <a:bodyPr>
            <a:noAutofit/>
          </a:bodyPr>
          <a:lstStyle/>
          <a:p>
            <a:r>
              <a:rPr lang="en-US" sz="1400" dirty="0">
                <a:solidFill>
                  <a:schemeClr val="bg1"/>
                </a:solidFill>
              </a:rPr>
              <a:t>Referred to as </a:t>
            </a:r>
            <a:r>
              <a:rPr lang="en-US" sz="1400" dirty="0" err="1">
                <a:solidFill>
                  <a:schemeClr val="bg1"/>
                </a:solidFill>
              </a:rPr>
              <a:t>histriones</a:t>
            </a:r>
            <a:r>
              <a:rPr lang="en-US" sz="1400" dirty="0">
                <a:solidFill>
                  <a:schemeClr val="bg1"/>
                </a:solidFill>
              </a:rPr>
              <a:t> and mimes – later primarily </a:t>
            </a:r>
            <a:r>
              <a:rPr lang="en-US" sz="1400" dirty="0" err="1">
                <a:solidFill>
                  <a:schemeClr val="bg1"/>
                </a:solidFill>
              </a:rPr>
              <a:t>histriones</a:t>
            </a:r>
            <a:endParaRPr lang="en-US" sz="1400" dirty="0">
              <a:solidFill>
                <a:schemeClr val="bg1"/>
              </a:solidFill>
            </a:endParaRPr>
          </a:p>
          <a:p>
            <a:r>
              <a:rPr lang="en-US" sz="1400" dirty="0">
                <a:solidFill>
                  <a:schemeClr val="bg1"/>
                </a:solidFill>
              </a:rPr>
              <a:t>Mostly male – women were in mimes</a:t>
            </a:r>
          </a:p>
          <a:p>
            <a:r>
              <a:rPr lang="en-US" sz="1400" dirty="0">
                <a:solidFill>
                  <a:schemeClr val="bg1"/>
                </a:solidFill>
              </a:rPr>
              <a:t>Mimes, however, were considered inferior; perhaps they were slaves</a:t>
            </a:r>
          </a:p>
          <a:p>
            <a:r>
              <a:rPr lang="en-US" sz="1400" dirty="0">
                <a:solidFill>
                  <a:schemeClr val="bg1"/>
                </a:solidFill>
              </a:rPr>
              <a:t>We know little about the size of troupes</a:t>
            </a:r>
          </a:p>
          <a:p>
            <a:r>
              <a:rPr lang="en-US" sz="1400" dirty="0">
                <a:solidFill>
                  <a:schemeClr val="bg1"/>
                </a:solidFill>
              </a:rPr>
              <a:t>In the 1st century B.C., a "star" performer seems to have been emphasized</a:t>
            </a:r>
          </a:p>
          <a:p>
            <a:r>
              <a:rPr lang="en-US" sz="1400" dirty="0">
                <a:solidFill>
                  <a:schemeClr val="bg1"/>
                </a:solidFill>
              </a:rPr>
              <a:t>6th century A.D.</a:t>
            </a:r>
          </a:p>
          <a:p>
            <a:pPr lvl="1"/>
            <a:r>
              <a:rPr lang="en-US" sz="1200" dirty="0">
                <a:solidFill>
                  <a:schemeClr val="bg1"/>
                </a:solidFill>
              </a:rPr>
              <a:t>Theodora – a star actress – married Emperor Justinian of the Eastern Empire – but had to renounce her profession </a:t>
            </a:r>
          </a:p>
          <a:p>
            <a:pPr marL="457200" lvl="1" indent="0">
              <a:buNone/>
            </a:pPr>
            <a:endParaRPr lang="en-US" sz="1200" dirty="0">
              <a:solidFill>
                <a:schemeClr val="bg1"/>
              </a:solidFill>
            </a:endParaRPr>
          </a:p>
          <a:p>
            <a:r>
              <a:rPr lang="en-US" sz="1400" dirty="0">
                <a:solidFill>
                  <a:schemeClr val="bg1"/>
                </a:solidFill>
              </a:rPr>
              <a:t>Style of acting: </a:t>
            </a:r>
          </a:p>
          <a:p>
            <a:pPr lvl="1"/>
            <a:r>
              <a:rPr lang="en-US" sz="1400" dirty="0">
                <a:solidFill>
                  <a:schemeClr val="bg1"/>
                </a:solidFill>
              </a:rPr>
              <a:t>Mostly Greek traditions – masks, doubling of roles</a:t>
            </a:r>
          </a:p>
          <a:p>
            <a:pPr lvl="1"/>
            <a:r>
              <a:rPr lang="en-US" sz="1400" dirty="0">
                <a:solidFill>
                  <a:schemeClr val="bg1"/>
                </a:solidFill>
              </a:rPr>
              <a:t>Tragedy – slow, stately, formal delivery</a:t>
            </a:r>
          </a:p>
          <a:p>
            <a:pPr lvl="1"/>
            <a:r>
              <a:rPr lang="en-US" sz="1400" dirty="0">
                <a:solidFill>
                  <a:schemeClr val="bg1"/>
                </a:solidFill>
              </a:rPr>
              <a:t>Comedy—more rapid and conversational</a:t>
            </a:r>
          </a:p>
          <a:p>
            <a:pPr lvl="1"/>
            <a:r>
              <a:rPr lang="en-US" sz="1400" dirty="0">
                <a:solidFill>
                  <a:schemeClr val="bg1"/>
                </a:solidFill>
              </a:rPr>
              <a:t>Movements likely enlarged</a:t>
            </a:r>
          </a:p>
          <a:p>
            <a:pPr lvl="1"/>
            <a:r>
              <a:rPr lang="en-US" sz="1400" dirty="0">
                <a:solidFill>
                  <a:schemeClr val="bg1"/>
                </a:solidFill>
              </a:rPr>
              <a:t>Actors probably specialized in one type of drama, but did others</a:t>
            </a:r>
          </a:p>
          <a:p>
            <a:pPr lvl="1"/>
            <a:r>
              <a:rPr lang="en-US" sz="1400" dirty="0">
                <a:solidFill>
                  <a:schemeClr val="bg1"/>
                </a:solidFill>
              </a:rPr>
              <a:t>Encores if favorite speeches given (no attempt at "realism")</a:t>
            </a:r>
          </a:p>
          <a:p>
            <a:pPr lvl="1"/>
            <a:r>
              <a:rPr lang="en-US" sz="1400" dirty="0">
                <a:solidFill>
                  <a:schemeClr val="bg1"/>
                </a:solidFill>
              </a:rPr>
              <a:t>Mimes – no masks</a:t>
            </a:r>
          </a:p>
          <a:p>
            <a:pPr lvl="1"/>
            <a:r>
              <a:rPr lang="en-US" sz="1400" dirty="0">
                <a:solidFill>
                  <a:schemeClr val="bg1"/>
                </a:solidFill>
              </a:rPr>
              <a:t>Greek or roman costumes</a:t>
            </a:r>
          </a:p>
          <a:p>
            <a:pPr lvl="1"/>
            <a:r>
              <a:rPr lang="en-US" sz="1400" dirty="0">
                <a:solidFill>
                  <a:schemeClr val="bg1"/>
                </a:solidFill>
              </a:rPr>
              <a:t>Much music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3657600"/>
            <a:ext cx="2819400" cy="2514600"/>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1295400"/>
            <a:ext cx="2476500" cy="1752600"/>
          </a:xfrm>
          <a:prstGeom prst="rect">
            <a:avLst/>
          </a:prstGeom>
          <a:ln>
            <a:noFill/>
          </a:ln>
          <a:effectLst>
            <a:softEdge rad="112500"/>
          </a:effectLst>
        </p:spPr>
      </p:pic>
    </p:spTree>
    <p:extLst>
      <p:ext uri="{BB962C8B-B14F-4D97-AF65-F5344CB8AC3E}">
        <p14:creationId xmlns:p14="http://schemas.microsoft.com/office/powerpoint/2010/main" val="3323086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9966"/>
                </a:solidFill>
                <a:effectLst>
                  <a:glow rad="228600">
                    <a:schemeClr val="accent6">
                      <a:satMod val="175000"/>
                      <a:alpha val="40000"/>
                    </a:schemeClr>
                  </a:glow>
                </a:effectLst>
                <a:latin typeface="Colonna MT" panose="04020805060202030203" pitchFamily="82" charset="0"/>
              </a:rPr>
              <a:t>Producers, Directors and Actors</a:t>
            </a:r>
          </a:p>
        </p:txBody>
      </p:sp>
      <p:sp>
        <p:nvSpPr>
          <p:cNvPr id="3" name="Content Placeholder 2"/>
          <p:cNvSpPr>
            <a:spLocks noGrp="1"/>
          </p:cNvSpPr>
          <p:nvPr>
            <p:ph idx="1"/>
          </p:nvPr>
        </p:nvSpPr>
        <p:spPr/>
        <p:txBody>
          <a:bodyPr>
            <a:noAutofit/>
          </a:bodyPr>
          <a:lstStyle/>
          <a:p>
            <a:r>
              <a:rPr lang="en-US" sz="1600" dirty="0">
                <a:solidFill>
                  <a:schemeClr val="bg1"/>
                </a:solidFill>
              </a:rPr>
              <a:t>With little evidence for realistic set design or ample props, the scripts of Roman Comedy seem to suggest that there was little expense incurred in Republican theatrical productions. </a:t>
            </a:r>
          </a:p>
          <a:p>
            <a:r>
              <a:rPr lang="en-US" sz="1600" dirty="0">
                <a:solidFill>
                  <a:schemeClr val="bg1"/>
                </a:solidFill>
              </a:rPr>
              <a:t>As early as 186 BC, the Roman Senate imposed measures on producers to curb their spending on </a:t>
            </a:r>
            <a:r>
              <a:rPr lang="en-US" sz="1600" dirty="0" err="1">
                <a:solidFill>
                  <a:schemeClr val="bg1"/>
                </a:solidFill>
              </a:rPr>
              <a:t>ludi</a:t>
            </a:r>
            <a:r>
              <a:rPr lang="en-US" sz="1600" dirty="0">
                <a:solidFill>
                  <a:schemeClr val="bg1"/>
                </a:solidFill>
              </a:rPr>
              <a:t> ("games, plays"), by which it is always possible that the senators did not mean the types of Roman Comedy preserved today but some other sort of entertainment. </a:t>
            </a:r>
          </a:p>
          <a:p>
            <a:r>
              <a:rPr lang="en-US" sz="1600" dirty="0">
                <a:solidFill>
                  <a:schemeClr val="bg1"/>
                </a:solidFill>
              </a:rPr>
              <a:t>Nevertheless, </a:t>
            </a:r>
            <a:r>
              <a:rPr lang="en-US" sz="1600" dirty="0" err="1">
                <a:solidFill>
                  <a:schemeClr val="bg1"/>
                </a:solidFill>
              </a:rPr>
              <a:t>ludi</a:t>
            </a:r>
            <a:r>
              <a:rPr lang="en-US" sz="1600" dirty="0">
                <a:solidFill>
                  <a:schemeClr val="bg1"/>
                </a:solidFill>
              </a:rPr>
              <a:t> must refer to something presented on the stage. </a:t>
            </a:r>
          </a:p>
          <a:p>
            <a:r>
              <a:rPr lang="en-US" sz="1600" dirty="0">
                <a:solidFill>
                  <a:schemeClr val="bg1"/>
                </a:solidFill>
              </a:rPr>
              <a:t>Moreover, expensive spectacles were a way for an ambitious Roman politician to win over poor voters and thus gain high office. Thus, the Senate's legislation attempting to limit theatre-related expenditures may not be so much an attempt to rein in theatre itself but to counteract the consequences of such extravagance.</a:t>
            </a:r>
          </a:p>
          <a:p>
            <a:r>
              <a:rPr lang="en-US" sz="1600" dirty="0">
                <a:solidFill>
                  <a:schemeClr val="bg1"/>
                </a:solidFill>
              </a:rPr>
              <a:t>Historical data shows that theatrical productions continued to escalate in both expense and grandeur. In 99 BCE, for instance, one Claudius </a:t>
            </a:r>
            <a:r>
              <a:rPr lang="en-US" sz="1600" dirty="0" err="1">
                <a:solidFill>
                  <a:schemeClr val="bg1"/>
                </a:solidFill>
              </a:rPr>
              <a:t>Pulcher</a:t>
            </a:r>
            <a:r>
              <a:rPr lang="en-US" sz="1600" dirty="0">
                <a:solidFill>
                  <a:schemeClr val="bg1"/>
                </a:solidFill>
              </a:rPr>
              <a:t> displayed a memorable </a:t>
            </a:r>
            <a:r>
              <a:rPr lang="en-US" sz="1600" dirty="0" err="1">
                <a:solidFill>
                  <a:schemeClr val="bg1"/>
                </a:solidFill>
              </a:rPr>
              <a:t>scaenae</a:t>
            </a:r>
            <a:r>
              <a:rPr lang="en-US" sz="1600" dirty="0">
                <a:solidFill>
                  <a:schemeClr val="bg1"/>
                </a:solidFill>
              </a:rPr>
              <a:t> frons that had been elaborately painted. </a:t>
            </a:r>
          </a:p>
          <a:p>
            <a:r>
              <a:rPr lang="en-US" sz="1600" dirty="0">
                <a:solidFill>
                  <a:schemeClr val="bg1"/>
                </a:solidFill>
              </a:rPr>
              <a:t>Theatrical activity was closely connected with three interlocking facets of Roman life: </a:t>
            </a:r>
          </a:p>
          <a:p>
            <a:pPr lvl="1"/>
            <a:r>
              <a:rPr lang="en-US" sz="1600" dirty="0">
                <a:solidFill>
                  <a:schemeClr val="bg1"/>
                </a:solidFill>
              </a:rPr>
              <a:t>Worship of Gods</a:t>
            </a:r>
          </a:p>
          <a:p>
            <a:pPr lvl="1"/>
            <a:r>
              <a:rPr lang="en-US" sz="1600" dirty="0">
                <a:solidFill>
                  <a:schemeClr val="bg1"/>
                </a:solidFill>
              </a:rPr>
              <a:t>The honoring of the dead</a:t>
            </a:r>
          </a:p>
          <a:p>
            <a:pPr lvl="1"/>
            <a:r>
              <a:rPr lang="en-US" sz="1600" dirty="0">
                <a:solidFill>
                  <a:schemeClr val="bg1"/>
                </a:solidFill>
              </a:rPr>
              <a:t>Individual self-glorification, or, put another way, with religious ceremonial, eulogy of the family and vote-winning</a:t>
            </a:r>
          </a:p>
        </p:txBody>
      </p:sp>
    </p:spTree>
    <p:extLst>
      <p:ext uri="{BB962C8B-B14F-4D97-AF65-F5344CB8AC3E}">
        <p14:creationId xmlns:p14="http://schemas.microsoft.com/office/powerpoint/2010/main" val="33086576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9966"/>
                </a:solidFill>
                <a:effectLst>
                  <a:glow rad="228600">
                    <a:schemeClr val="accent6">
                      <a:satMod val="175000"/>
                      <a:alpha val="40000"/>
                    </a:schemeClr>
                  </a:glow>
                </a:effectLst>
                <a:latin typeface="Colonna MT" panose="04020805060202030203" pitchFamily="82" charset="0"/>
              </a:rPr>
              <a:t>Producers, Directors and Actors</a:t>
            </a:r>
          </a:p>
        </p:txBody>
      </p:sp>
      <p:sp>
        <p:nvSpPr>
          <p:cNvPr id="3" name="Content Placeholder 2"/>
          <p:cNvSpPr>
            <a:spLocks noGrp="1"/>
          </p:cNvSpPr>
          <p:nvPr>
            <p:ph idx="1"/>
          </p:nvPr>
        </p:nvSpPr>
        <p:spPr/>
        <p:txBody>
          <a:bodyPr>
            <a:normAutofit fontScale="25000" lnSpcReduction="20000"/>
          </a:bodyPr>
          <a:lstStyle/>
          <a:p>
            <a:r>
              <a:rPr lang="en-US" sz="7200" dirty="0">
                <a:solidFill>
                  <a:schemeClr val="bg1"/>
                </a:solidFill>
              </a:rPr>
              <a:t>While there is some evidence that amateurs performed in early </a:t>
            </a:r>
            <a:r>
              <a:rPr lang="en-US" sz="7200" dirty="0" err="1">
                <a:solidFill>
                  <a:schemeClr val="bg1"/>
                </a:solidFill>
              </a:rPr>
              <a:t>Atellan</a:t>
            </a:r>
            <a:r>
              <a:rPr lang="en-US" sz="7200" dirty="0">
                <a:solidFill>
                  <a:schemeClr val="bg1"/>
                </a:solidFill>
              </a:rPr>
              <a:t> farces, the performance of plays in Rome was left largely to specialists, at least some of whom were slaves. </a:t>
            </a:r>
          </a:p>
          <a:p>
            <a:r>
              <a:rPr lang="en-US" sz="7200" dirty="0">
                <a:solidFill>
                  <a:schemeClr val="bg1"/>
                </a:solidFill>
              </a:rPr>
              <a:t>These thespians often traveled in a troupe called a </a:t>
            </a:r>
            <a:r>
              <a:rPr lang="en-US" sz="7200" dirty="0" err="1">
                <a:solidFill>
                  <a:schemeClr val="bg1"/>
                </a:solidFill>
              </a:rPr>
              <a:t>grex</a:t>
            </a:r>
            <a:r>
              <a:rPr lang="en-US" sz="7200" dirty="0">
                <a:solidFill>
                  <a:schemeClr val="bg1"/>
                </a:solidFill>
              </a:rPr>
              <a:t> (literally, "a flock," i.e. of sheep), with a leader who was called a </a:t>
            </a:r>
            <a:r>
              <a:rPr lang="en-US" sz="7200" dirty="0" err="1">
                <a:solidFill>
                  <a:schemeClr val="bg1"/>
                </a:solidFill>
              </a:rPr>
              <a:t>dominus</a:t>
            </a:r>
            <a:r>
              <a:rPr lang="en-US" sz="7200" dirty="0">
                <a:solidFill>
                  <a:schemeClr val="bg1"/>
                </a:solidFill>
              </a:rPr>
              <a:t> ("master"). </a:t>
            </a:r>
          </a:p>
          <a:p>
            <a:r>
              <a:rPr lang="en-US" sz="7200" dirty="0">
                <a:solidFill>
                  <a:schemeClr val="bg1"/>
                </a:solidFill>
              </a:rPr>
              <a:t>Some Roman stars of the stage were widely known and well-respected, a few even belonging to the middle class. </a:t>
            </a:r>
          </a:p>
          <a:p>
            <a:r>
              <a:rPr lang="en-US" sz="7200" dirty="0">
                <a:solidFill>
                  <a:schemeClr val="bg1"/>
                </a:solidFill>
              </a:rPr>
              <a:t>In Greek comedy masks are essential in role-changing because they allow performers, in accordance with the three-actor rule, to play multiple characters within a single drama. But there is clearly no such restriction in Roman Comedy where as many as six speaking characters—though that many is very rare—appear on stage at once.</a:t>
            </a:r>
          </a:p>
          <a:p>
            <a:r>
              <a:rPr lang="en-US" sz="7200" dirty="0">
                <a:solidFill>
                  <a:schemeClr val="bg1"/>
                </a:solidFill>
              </a:rPr>
              <a:t>Masks are, furthermore, useful in helping men play women's roles—just as on the Greek stage, there were no female performers in Roman Comedy—and aid also in distinguishing character-types for the sizeable crowds playwrights like Plautus are said to have drawn. </a:t>
            </a:r>
          </a:p>
          <a:p>
            <a:r>
              <a:rPr lang="en-US" sz="7200" dirty="0">
                <a:solidFill>
                  <a:schemeClr val="bg1"/>
                </a:solidFill>
              </a:rPr>
              <a:t>Given all this and the tradition of mask-wearing in </a:t>
            </a:r>
            <a:r>
              <a:rPr lang="en-US" sz="7200" dirty="0" err="1">
                <a:solidFill>
                  <a:schemeClr val="bg1"/>
                </a:solidFill>
              </a:rPr>
              <a:t>Atellan</a:t>
            </a:r>
            <a:r>
              <a:rPr lang="en-US" sz="7200" dirty="0">
                <a:solidFill>
                  <a:schemeClr val="bg1"/>
                </a:solidFill>
              </a:rPr>
              <a:t> farce, logic dictates that the Roman stage did indeed call for masks in performance, though admittedly the evidence is far from conclusive. </a:t>
            </a:r>
          </a:p>
          <a:p>
            <a:endParaRPr lang="en-US" dirty="0">
              <a:solidFill>
                <a:schemeClr val="bg1"/>
              </a:solidFill>
            </a:endParaRPr>
          </a:p>
        </p:txBody>
      </p:sp>
    </p:spTree>
    <p:extLst>
      <p:ext uri="{BB962C8B-B14F-4D97-AF65-F5344CB8AC3E}">
        <p14:creationId xmlns:p14="http://schemas.microsoft.com/office/powerpoint/2010/main" val="3519744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solidFill>
                  <a:srgbClr val="66FF99"/>
                </a:solidFill>
                <a:effectLst>
                  <a:glow rad="228600">
                    <a:schemeClr val="accent3">
                      <a:satMod val="175000"/>
                      <a:alpha val="40000"/>
                    </a:schemeClr>
                  </a:glow>
                </a:effectLst>
                <a:latin typeface="Franklin Gothic Demi Cond" panose="020B0706030402020204" pitchFamily="34" charset="0"/>
              </a:rPr>
              <a:t>Theatre at the End of the Empire</a:t>
            </a:r>
          </a:p>
        </p:txBody>
      </p:sp>
      <p:sp>
        <p:nvSpPr>
          <p:cNvPr id="3" name="Content Placeholder 2"/>
          <p:cNvSpPr>
            <a:spLocks noGrp="1"/>
          </p:cNvSpPr>
          <p:nvPr>
            <p:ph idx="1"/>
          </p:nvPr>
        </p:nvSpPr>
        <p:spPr/>
        <p:txBody>
          <a:bodyPr>
            <a:normAutofit fontScale="62500" lnSpcReduction="20000"/>
          </a:bodyPr>
          <a:lstStyle/>
          <a:p>
            <a:r>
              <a:rPr lang="en-US" dirty="0">
                <a:solidFill>
                  <a:schemeClr val="bg1"/>
                </a:solidFill>
              </a:rPr>
              <a:t>Fall of the Roman Empire </a:t>
            </a:r>
          </a:p>
          <a:p>
            <a:r>
              <a:rPr lang="en-US" dirty="0">
                <a:solidFill>
                  <a:schemeClr val="bg1"/>
                </a:solidFill>
              </a:rPr>
              <a:t>6th Century A.D. – Christianity rising </a:t>
            </a:r>
          </a:p>
          <a:p>
            <a:r>
              <a:rPr lang="en-US" dirty="0">
                <a:solidFill>
                  <a:schemeClr val="bg1"/>
                </a:solidFill>
              </a:rPr>
              <a:t>Emperor Constantine (324-337 A.D.) – made Christianity legal</a:t>
            </a:r>
          </a:p>
          <a:p>
            <a:r>
              <a:rPr lang="en-US" dirty="0">
                <a:solidFill>
                  <a:schemeClr val="bg1"/>
                </a:solidFill>
              </a:rPr>
              <a:t>Emperor Theodosius – made any other worship illegal </a:t>
            </a:r>
          </a:p>
          <a:p>
            <a:r>
              <a:rPr lang="en-US" dirty="0">
                <a:solidFill>
                  <a:schemeClr val="bg1"/>
                </a:solidFill>
              </a:rPr>
              <a:t>By 400 A.D., many festivals decreased, diminished – no gladiators by 404 A.D., and no </a:t>
            </a:r>
            <a:r>
              <a:rPr lang="en-US" dirty="0" err="1">
                <a:solidFill>
                  <a:schemeClr val="bg1"/>
                </a:solidFill>
              </a:rPr>
              <a:t>ventiones</a:t>
            </a:r>
            <a:r>
              <a:rPr lang="en-US" dirty="0">
                <a:solidFill>
                  <a:schemeClr val="bg1"/>
                </a:solidFill>
              </a:rPr>
              <a:t> (animal fights) by 523, but others continued </a:t>
            </a:r>
          </a:p>
          <a:p>
            <a:pPr marL="0" indent="0">
              <a:buNone/>
            </a:pPr>
            <a:endParaRPr lang="en-US" dirty="0">
              <a:solidFill>
                <a:schemeClr val="bg1"/>
              </a:solidFill>
            </a:endParaRPr>
          </a:p>
          <a:p>
            <a:r>
              <a:rPr lang="en-US" dirty="0">
                <a:solidFill>
                  <a:srgbClr val="FFFF99"/>
                </a:solidFill>
              </a:rPr>
              <a:t>Church opposition to Theatre: </a:t>
            </a:r>
          </a:p>
          <a:p>
            <a:pPr lvl="1"/>
            <a:r>
              <a:rPr lang="en-US" sz="3200" dirty="0">
                <a:solidFill>
                  <a:srgbClr val="FFFF99"/>
                </a:solidFill>
              </a:rPr>
              <a:t>1. Association with pagan gods</a:t>
            </a:r>
          </a:p>
          <a:p>
            <a:pPr lvl="1"/>
            <a:r>
              <a:rPr lang="en-US" sz="3200" dirty="0">
                <a:solidFill>
                  <a:srgbClr val="FFFF99"/>
                </a:solidFill>
              </a:rPr>
              <a:t>2. Wastefulness</a:t>
            </a:r>
          </a:p>
          <a:p>
            <a:pPr lvl="1"/>
            <a:r>
              <a:rPr lang="en-US" sz="3200" dirty="0">
                <a:solidFill>
                  <a:srgbClr val="FFFF99"/>
                </a:solidFill>
              </a:rPr>
              <a:t>3. Ridicule of church by mimes (sacrament and baptism)</a:t>
            </a:r>
          </a:p>
          <a:p>
            <a:pPr marL="457200" lvl="1" indent="0">
              <a:buNone/>
            </a:pPr>
            <a:endParaRPr lang="en-US" dirty="0">
              <a:solidFill>
                <a:schemeClr val="bg1"/>
              </a:solidFill>
            </a:endParaRPr>
          </a:p>
          <a:p>
            <a:r>
              <a:rPr lang="en-US" dirty="0">
                <a:solidFill>
                  <a:schemeClr val="bg1"/>
                </a:solidFill>
              </a:rPr>
              <a:t>533 A.D. is the last record we have of a performance in the Roman Empire – mentioned in a letter</a:t>
            </a:r>
          </a:p>
        </p:txBody>
      </p:sp>
    </p:spTree>
    <p:extLst>
      <p:ext uri="{BB962C8B-B14F-4D97-AF65-F5344CB8AC3E}">
        <p14:creationId xmlns:p14="http://schemas.microsoft.com/office/powerpoint/2010/main" val="2465026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Works Cited</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solidFill>
                  <a:schemeClr val="bg1"/>
                </a:solidFill>
              </a:rPr>
              <a:t>Dudley, Donald Reynolds. “Seneca.” </a:t>
            </a:r>
            <a:r>
              <a:rPr lang="en-US" dirty="0" err="1">
                <a:solidFill>
                  <a:schemeClr val="bg1"/>
                </a:solidFill>
              </a:rPr>
              <a:t>Encyclopædia</a:t>
            </a:r>
            <a:r>
              <a:rPr lang="en-US" dirty="0">
                <a:solidFill>
                  <a:schemeClr val="bg1"/>
                </a:solidFill>
              </a:rPr>
              <a:t> Britannica, </a:t>
            </a:r>
            <a:r>
              <a:rPr lang="en-US" dirty="0" err="1">
                <a:solidFill>
                  <a:schemeClr val="bg1"/>
                </a:solidFill>
              </a:rPr>
              <a:t>Encyclopædia</a:t>
            </a:r>
            <a:r>
              <a:rPr lang="en-US" dirty="0">
                <a:solidFill>
                  <a:schemeClr val="bg1"/>
                </a:solidFill>
              </a:rPr>
              <a:t> Britannica, </a:t>
            </a:r>
            <a:r>
              <a:rPr lang="en-US" dirty="0" err="1">
                <a:solidFill>
                  <a:schemeClr val="bg1"/>
                </a:solidFill>
              </a:rPr>
              <a:t>inc.</a:t>
            </a:r>
            <a:r>
              <a:rPr lang="en-US" dirty="0">
                <a:solidFill>
                  <a:schemeClr val="bg1"/>
                </a:solidFill>
              </a:rPr>
              <a:t>, 26 May 2017, www.britannica.com/biography/Lucius-Annaeus-Seneca-Roman-philosopher-and-statesman. </a:t>
            </a:r>
          </a:p>
          <a:p>
            <a:pPr marL="0" indent="0">
              <a:buNone/>
            </a:pPr>
            <a:endParaRPr lang="en-US" dirty="0">
              <a:solidFill>
                <a:schemeClr val="bg1"/>
              </a:solidFill>
            </a:endParaRPr>
          </a:p>
          <a:p>
            <a:pPr marL="0" indent="0">
              <a:buNone/>
            </a:pPr>
            <a:r>
              <a:rPr lang="en-US" dirty="0">
                <a:solidFill>
                  <a:schemeClr val="bg1"/>
                </a:solidFill>
              </a:rPr>
              <a:t>Fort A. &amp; Kates </a:t>
            </a:r>
            <a:r>
              <a:rPr lang="en-US" dirty="0" err="1">
                <a:solidFill>
                  <a:schemeClr val="bg1"/>
                </a:solidFill>
              </a:rPr>
              <a:t>H.“Minute</a:t>
            </a:r>
            <a:r>
              <a:rPr lang="en-US" dirty="0">
                <a:solidFill>
                  <a:schemeClr val="bg1"/>
                </a:solidFill>
              </a:rPr>
              <a:t> History of the Drama.” New York: </a:t>
            </a:r>
            <a:r>
              <a:rPr lang="en-US" dirty="0" err="1">
                <a:solidFill>
                  <a:schemeClr val="bg1"/>
                </a:solidFill>
              </a:rPr>
              <a:t>Grosset</a:t>
            </a:r>
            <a:r>
              <a:rPr lang="en-US" dirty="0">
                <a:solidFill>
                  <a:schemeClr val="bg1"/>
                </a:solidFill>
              </a:rPr>
              <a:t> &amp; Dunlap, 1935. p. 24.</a:t>
            </a:r>
          </a:p>
          <a:p>
            <a:pPr marL="0" indent="0">
              <a:buNone/>
            </a:pPr>
            <a:endParaRPr lang="en-US" dirty="0">
              <a:solidFill>
                <a:schemeClr val="bg1"/>
              </a:solidFill>
            </a:endParaRPr>
          </a:p>
          <a:p>
            <a:pPr marL="0" indent="0">
              <a:buNone/>
            </a:pPr>
            <a:r>
              <a:rPr lang="en-US" dirty="0">
                <a:solidFill>
                  <a:schemeClr val="bg1"/>
                </a:solidFill>
              </a:rPr>
              <a:t>The Editors of </a:t>
            </a:r>
            <a:r>
              <a:rPr lang="en-US" dirty="0" err="1">
                <a:solidFill>
                  <a:schemeClr val="bg1"/>
                </a:solidFill>
              </a:rPr>
              <a:t>Encyclopædia</a:t>
            </a:r>
            <a:r>
              <a:rPr lang="en-US" dirty="0">
                <a:solidFill>
                  <a:schemeClr val="bg1"/>
                </a:solidFill>
              </a:rPr>
              <a:t> Britannica. “Lucius </a:t>
            </a:r>
            <a:r>
              <a:rPr lang="en-US" dirty="0" err="1">
                <a:solidFill>
                  <a:schemeClr val="bg1"/>
                </a:solidFill>
              </a:rPr>
              <a:t>Livius</a:t>
            </a:r>
            <a:r>
              <a:rPr lang="en-US" dirty="0">
                <a:solidFill>
                  <a:schemeClr val="bg1"/>
                </a:solidFill>
              </a:rPr>
              <a:t> Andronicus.” </a:t>
            </a:r>
            <a:r>
              <a:rPr lang="en-US" dirty="0" err="1">
                <a:solidFill>
                  <a:schemeClr val="bg1"/>
                </a:solidFill>
              </a:rPr>
              <a:t>Encyclopædia</a:t>
            </a:r>
            <a:r>
              <a:rPr lang="en-US" dirty="0">
                <a:solidFill>
                  <a:schemeClr val="bg1"/>
                </a:solidFill>
              </a:rPr>
              <a:t> Britannica, </a:t>
            </a:r>
            <a:r>
              <a:rPr lang="en-US" dirty="0" err="1">
                <a:solidFill>
                  <a:schemeClr val="bg1"/>
                </a:solidFill>
              </a:rPr>
              <a:t>Encyclopædia</a:t>
            </a:r>
            <a:r>
              <a:rPr lang="en-US" dirty="0">
                <a:solidFill>
                  <a:schemeClr val="bg1"/>
                </a:solidFill>
              </a:rPr>
              <a:t> Britannica, </a:t>
            </a:r>
            <a:r>
              <a:rPr lang="en-US" dirty="0" err="1">
                <a:solidFill>
                  <a:schemeClr val="bg1"/>
                </a:solidFill>
              </a:rPr>
              <a:t>inc.</a:t>
            </a:r>
            <a:r>
              <a:rPr lang="en-US" dirty="0">
                <a:solidFill>
                  <a:schemeClr val="bg1"/>
                </a:solidFill>
              </a:rPr>
              <a:t>, 23 Apr. 2009, www.britannica.com/biography/Lucius-Livius-Andronicus. </a:t>
            </a:r>
          </a:p>
          <a:p>
            <a:pPr marL="0" indent="0">
              <a:buNone/>
            </a:pPr>
            <a:endParaRPr lang="en-US" dirty="0">
              <a:solidFill>
                <a:schemeClr val="bg1"/>
              </a:solidFill>
            </a:endParaRPr>
          </a:p>
          <a:p>
            <a:pPr marL="0" indent="0">
              <a:buNone/>
            </a:pPr>
            <a:r>
              <a:rPr lang="en-US" dirty="0">
                <a:solidFill>
                  <a:schemeClr val="bg1"/>
                </a:solidFill>
              </a:rPr>
              <a:t>The Editors of </a:t>
            </a:r>
            <a:r>
              <a:rPr lang="en-US" dirty="0" err="1">
                <a:solidFill>
                  <a:schemeClr val="bg1"/>
                </a:solidFill>
              </a:rPr>
              <a:t>Encyclopædia</a:t>
            </a:r>
            <a:r>
              <a:rPr lang="en-US" dirty="0">
                <a:solidFill>
                  <a:schemeClr val="bg1"/>
                </a:solidFill>
              </a:rPr>
              <a:t> Britannica. “Plautus.” </a:t>
            </a:r>
            <a:r>
              <a:rPr lang="en-US" dirty="0" err="1">
                <a:solidFill>
                  <a:schemeClr val="bg1"/>
                </a:solidFill>
              </a:rPr>
              <a:t>Encyclopædia</a:t>
            </a:r>
            <a:r>
              <a:rPr lang="en-US" dirty="0">
                <a:solidFill>
                  <a:schemeClr val="bg1"/>
                </a:solidFill>
              </a:rPr>
              <a:t> Britannica, </a:t>
            </a:r>
            <a:r>
              <a:rPr lang="en-US" dirty="0" err="1">
                <a:solidFill>
                  <a:schemeClr val="bg1"/>
                </a:solidFill>
              </a:rPr>
              <a:t>Encyclopædia</a:t>
            </a:r>
            <a:r>
              <a:rPr lang="en-US" dirty="0">
                <a:solidFill>
                  <a:schemeClr val="bg1"/>
                </a:solidFill>
              </a:rPr>
              <a:t> Britannica, </a:t>
            </a:r>
            <a:r>
              <a:rPr lang="en-US" dirty="0" err="1">
                <a:solidFill>
                  <a:schemeClr val="bg1"/>
                </a:solidFill>
              </a:rPr>
              <a:t>inc.</a:t>
            </a:r>
            <a:r>
              <a:rPr lang="en-US" dirty="0">
                <a:solidFill>
                  <a:schemeClr val="bg1"/>
                </a:solidFill>
              </a:rPr>
              <a:t>, 2 Jan. 2017, www.britannica.com/biography/Plautus. </a:t>
            </a:r>
          </a:p>
        </p:txBody>
      </p:sp>
    </p:spTree>
    <p:extLst>
      <p:ext uri="{BB962C8B-B14F-4D97-AF65-F5344CB8AC3E}">
        <p14:creationId xmlns:p14="http://schemas.microsoft.com/office/powerpoint/2010/main" val="2552582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ln w="12700">
                  <a:solidFill>
                    <a:schemeClr val="accent5"/>
                  </a:solidFill>
                  <a:prstDash val="solid"/>
                </a:ln>
                <a:pattFill prst="ltDnDiag">
                  <a:fgClr>
                    <a:schemeClr val="accent5">
                      <a:lumMod val="60000"/>
                      <a:lumOff val="40000"/>
                    </a:schemeClr>
                  </a:fgClr>
                  <a:bgClr>
                    <a:schemeClr val="bg1"/>
                  </a:bgClr>
                </a:pattFill>
                <a:effectLst>
                  <a:glow rad="228600">
                    <a:schemeClr val="accent5">
                      <a:satMod val="175000"/>
                      <a:alpha val="40000"/>
                    </a:schemeClr>
                  </a:glow>
                </a:effectLst>
                <a:latin typeface="Goudy Stout" panose="0202090407030B020401" pitchFamily="18" charset="0"/>
              </a:rPr>
              <a:t>Rome and Theatre</a:t>
            </a:r>
            <a:endParaRPr lang="en-US" sz="3200" dirty="0">
              <a:solidFill>
                <a:schemeClr val="accent5">
                  <a:lumMod val="75000"/>
                </a:schemeClr>
              </a:solidFill>
              <a:latin typeface="Goudy Stout" panose="0202090407030B020401" pitchFamily="18" charset="0"/>
            </a:endParaRPr>
          </a:p>
        </p:txBody>
      </p:sp>
      <p:sp>
        <p:nvSpPr>
          <p:cNvPr id="3" name="Content Placeholder 2"/>
          <p:cNvSpPr>
            <a:spLocks noGrp="1"/>
          </p:cNvSpPr>
          <p:nvPr>
            <p:ph idx="1"/>
          </p:nvPr>
        </p:nvSpPr>
        <p:spPr/>
        <p:txBody>
          <a:bodyPr>
            <a:noAutofit/>
          </a:bodyPr>
          <a:lstStyle/>
          <a:p>
            <a:r>
              <a:rPr lang="en-US" sz="2000" dirty="0">
                <a:solidFill>
                  <a:schemeClr val="bg1"/>
                </a:solidFill>
              </a:rPr>
              <a:t>Roman architecture is still quite impressive today, as is the statuary and city-planning of ancient Italy.</a:t>
            </a:r>
          </a:p>
          <a:p>
            <a:r>
              <a:rPr lang="en-US" sz="2000" dirty="0">
                <a:solidFill>
                  <a:schemeClr val="bg1"/>
                </a:solidFill>
              </a:rPr>
              <a:t>Largely content with re-creating Greek statues, drama and the like, the Romans on their own invented surprisingly little in the arts, especially when one considers the money and manpower at their command. </a:t>
            </a:r>
          </a:p>
          <a:p>
            <a:r>
              <a:rPr lang="en-US" sz="2000" dirty="0">
                <a:solidFill>
                  <a:schemeClr val="bg1"/>
                </a:solidFill>
              </a:rPr>
              <a:t>This reluctance to perform radical experiments in culture is in part their general attitude toward creative pursuits as fundamentally a source of recreation. </a:t>
            </a:r>
          </a:p>
          <a:p>
            <a:r>
              <a:rPr lang="en-US" sz="2000" dirty="0">
                <a:solidFill>
                  <a:schemeClr val="bg1"/>
                </a:solidFill>
              </a:rPr>
              <a:t>Only when business was done, did most Romans make room for pleasure and art. </a:t>
            </a:r>
          </a:p>
          <a:p>
            <a:r>
              <a:rPr lang="en-US" sz="2000" dirty="0" err="1">
                <a:solidFill>
                  <a:schemeClr val="bg1"/>
                </a:solidFill>
              </a:rPr>
              <a:t>Negotium</a:t>
            </a:r>
            <a:r>
              <a:rPr lang="en-US" sz="2000" dirty="0">
                <a:solidFill>
                  <a:schemeClr val="bg1"/>
                </a:solidFill>
              </a:rPr>
              <a:t>, their very word for "business," means literally "no free time," a verbal reminder not to waste time and energy on idle pursuits. </a:t>
            </a:r>
          </a:p>
          <a:p>
            <a:r>
              <a:rPr lang="en-US" sz="2000" dirty="0">
                <a:solidFill>
                  <a:srgbClr val="FFFF99"/>
                </a:solidFill>
              </a:rPr>
              <a:t>So, where the Greeks took their theatre seriously, the Romans on the whole saw it as a pastime, a way to stop being serious for a little while. </a:t>
            </a:r>
          </a:p>
        </p:txBody>
      </p:sp>
    </p:spTree>
    <p:extLst>
      <p:ext uri="{BB962C8B-B14F-4D97-AF65-F5344CB8AC3E}">
        <p14:creationId xmlns:p14="http://schemas.microsoft.com/office/powerpoint/2010/main" val="2769794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ln w="12700">
                  <a:solidFill>
                    <a:schemeClr val="accent5"/>
                  </a:solidFill>
                  <a:prstDash val="solid"/>
                </a:ln>
                <a:pattFill prst="ltDnDiag">
                  <a:fgClr>
                    <a:schemeClr val="accent5">
                      <a:lumMod val="60000"/>
                      <a:lumOff val="40000"/>
                    </a:schemeClr>
                  </a:fgClr>
                  <a:bgClr>
                    <a:schemeClr val="bg1"/>
                  </a:bgClr>
                </a:pattFill>
                <a:effectLst>
                  <a:glow rad="228600">
                    <a:schemeClr val="accent5">
                      <a:satMod val="175000"/>
                      <a:alpha val="40000"/>
                    </a:schemeClr>
                  </a:glow>
                </a:effectLst>
                <a:latin typeface="Goudy Stout" panose="0202090407030B020401" pitchFamily="18" charset="0"/>
              </a:rPr>
              <a:t>Rome and Theatre</a:t>
            </a:r>
            <a:endParaRPr lang="en-US" sz="3200" dirty="0">
              <a:solidFill>
                <a:schemeClr val="accent5">
                  <a:lumMod val="75000"/>
                </a:schemeClr>
              </a:solidFill>
              <a:latin typeface="Goudy Stout" panose="0202090407030B020401" pitchFamily="18" charset="0"/>
            </a:endParaRPr>
          </a:p>
        </p:txBody>
      </p:sp>
      <p:sp>
        <p:nvSpPr>
          <p:cNvPr id="3" name="Content Placeholder 2"/>
          <p:cNvSpPr>
            <a:spLocks noGrp="1"/>
          </p:cNvSpPr>
          <p:nvPr>
            <p:ph idx="1"/>
          </p:nvPr>
        </p:nvSpPr>
        <p:spPr/>
        <p:txBody>
          <a:bodyPr>
            <a:noAutofit/>
          </a:bodyPr>
          <a:lstStyle/>
          <a:p>
            <a:r>
              <a:rPr lang="en-US" sz="1400" dirty="0">
                <a:solidFill>
                  <a:schemeClr val="bg1"/>
                </a:solidFill>
              </a:rPr>
              <a:t>To them, the theatre brought an opportunity, if only momentary, not to rehearse real-world problems, an attitude which makes perfect sense when one backs up and looks at the larger scheme of things.</a:t>
            </a:r>
          </a:p>
          <a:p>
            <a:r>
              <a:rPr lang="en-US" sz="1400" dirty="0">
                <a:solidFill>
                  <a:schemeClr val="bg1"/>
                </a:solidFill>
              </a:rPr>
              <a:t>In studying Roman theatre, then, we are really investigating one aspect of the merger of Greek and Roman culture in the third and second centuries BC. </a:t>
            </a:r>
          </a:p>
          <a:p>
            <a:r>
              <a:rPr lang="en-US" sz="1400" dirty="0">
                <a:solidFill>
                  <a:schemeClr val="bg1"/>
                </a:solidFill>
              </a:rPr>
              <a:t>First came the Latin translation of Homeric epic, soon followed by tragedy and comedy—adapted, of course, to the Roman heart and tongue—and later other genres of poetry, culminating eventually in some of the finest literature ever produced by Western civilization. </a:t>
            </a:r>
          </a:p>
          <a:p>
            <a:r>
              <a:rPr lang="en-US" sz="1400" dirty="0">
                <a:solidFill>
                  <a:schemeClr val="bg1"/>
                </a:solidFill>
              </a:rPr>
              <a:t>In many ways, what the Romans are to us now, the Greeks were to them back then, that is, models for how to build a culture. </a:t>
            </a:r>
          </a:p>
          <a:p>
            <a:r>
              <a:rPr lang="en-US" sz="1400" dirty="0">
                <a:solidFill>
                  <a:schemeClr val="bg1"/>
                </a:solidFill>
              </a:rPr>
              <a:t>While theatre in Rome evolved into its own distinct species, the Romans in the long run failed to escape the strong gravitational pull of Greek drama, a situation consistent with their cultural dependence on Greece in general. </a:t>
            </a:r>
          </a:p>
          <a:p>
            <a:r>
              <a:rPr lang="en-US" sz="1400" dirty="0">
                <a:solidFill>
                  <a:schemeClr val="bg1"/>
                </a:solidFill>
              </a:rPr>
              <a:t>The Roman dramatist Plautus, for instance, invented masterful, effective comedies, still fully playable on the modern stage. </a:t>
            </a:r>
          </a:p>
          <a:p>
            <a:r>
              <a:rPr lang="en-US" sz="1400" dirty="0">
                <a:solidFill>
                  <a:schemeClr val="bg1"/>
                </a:solidFill>
              </a:rPr>
              <a:t>His successor Terence—who was really more Menander's "stepson" than a native Italian—came as close to composing effective character study for the stage as anyone ever did in ancient Rome. Nevertheless, Terence's drama never surpassed the Greek classics he emulated. </a:t>
            </a:r>
          </a:p>
          <a:p>
            <a:r>
              <a:rPr lang="en-US" sz="1400" dirty="0">
                <a:solidFill>
                  <a:schemeClr val="bg1"/>
                </a:solidFill>
              </a:rPr>
              <a:t>Lastly, Seneca's tragedies may be brilliant if understood to be meta-tragic parody—if not, they are simply too tragic to work effectively on stage—but in either case they make a sad and fitting finale for the histrionic genre of classical tragedy.</a:t>
            </a:r>
          </a:p>
        </p:txBody>
      </p:sp>
    </p:spTree>
    <p:extLst>
      <p:ext uri="{BB962C8B-B14F-4D97-AF65-F5344CB8AC3E}">
        <p14:creationId xmlns:p14="http://schemas.microsoft.com/office/powerpoint/2010/main" val="2249460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solidFill>
                  <a:srgbClr val="FFFF00"/>
                </a:solidFill>
                <a:latin typeface="Curlz MT" panose="04040404050702020202" pitchFamily="82" charset="0"/>
              </a:rPr>
              <a:t> An Overview of Roman Drama</a:t>
            </a:r>
          </a:p>
        </p:txBody>
      </p:sp>
      <p:sp>
        <p:nvSpPr>
          <p:cNvPr id="3" name="Content Placeholder 2"/>
          <p:cNvSpPr>
            <a:spLocks noGrp="1"/>
          </p:cNvSpPr>
          <p:nvPr>
            <p:ph idx="1"/>
          </p:nvPr>
        </p:nvSpPr>
        <p:spPr/>
        <p:txBody>
          <a:bodyPr>
            <a:normAutofit fontScale="92500" lnSpcReduction="20000"/>
          </a:bodyPr>
          <a:lstStyle/>
          <a:p>
            <a:r>
              <a:rPr lang="en-US" dirty="0">
                <a:solidFill>
                  <a:schemeClr val="bg1"/>
                </a:solidFill>
              </a:rPr>
              <a:t>Traditionally, there are </a:t>
            </a:r>
            <a:r>
              <a:rPr lang="en-US" dirty="0">
                <a:solidFill>
                  <a:srgbClr val="FFFF99"/>
                </a:solidFill>
              </a:rPr>
              <a:t>three major phases of development</a:t>
            </a:r>
            <a:r>
              <a:rPr lang="en-US" dirty="0">
                <a:solidFill>
                  <a:schemeClr val="bg1"/>
                </a:solidFill>
              </a:rPr>
              <a:t>: </a:t>
            </a:r>
          </a:p>
          <a:p>
            <a:pPr lvl="1"/>
            <a:r>
              <a:rPr lang="en-US" dirty="0">
                <a:solidFill>
                  <a:srgbClr val="FFFF99"/>
                </a:solidFill>
              </a:rPr>
              <a:t>1) An early period </a:t>
            </a:r>
            <a:r>
              <a:rPr lang="en-US" dirty="0">
                <a:solidFill>
                  <a:schemeClr val="bg1"/>
                </a:solidFill>
              </a:rPr>
              <a:t>(pre-240 BC) when native Italian drama, such as </a:t>
            </a:r>
            <a:r>
              <a:rPr lang="en-US" dirty="0" err="1">
                <a:solidFill>
                  <a:schemeClr val="bg1"/>
                </a:solidFill>
              </a:rPr>
              <a:t>Atellan</a:t>
            </a:r>
            <a:r>
              <a:rPr lang="en-US" dirty="0">
                <a:solidFill>
                  <a:schemeClr val="bg1"/>
                </a:solidFill>
              </a:rPr>
              <a:t> farces dominated the Roman stage</a:t>
            </a:r>
          </a:p>
          <a:p>
            <a:pPr lvl="1"/>
            <a:r>
              <a:rPr lang="en-US" dirty="0">
                <a:solidFill>
                  <a:srgbClr val="FFFF99"/>
                </a:solidFill>
              </a:rPr>
              <a:t>2) The period of literary drama </a:t>
            </a:r>
            <a:r>
              <a:rPr lang="en-US" dirty="0">
                <a:solidFill>
                  <a:schemeClr val="bg1"/>
                </a:solidFill>
              </a:rPr>
              <a:t>(240 BC - 100 BC), when the Romans primarily adapted classical and post-classical Greek plays </a:t>
            </a:r>
          </a:p>
          <a:p>
            <a:pPr lvl="1"/>
            <a:r>
              <a:rPr lang="en-US" dirty="0">
                <a:solidFill>
                  <a:srgbClr val="FFFF99"/>
                </a:solidFill>
              </a:rPr>
              <a:t>3) The renaissance of popular entertainment </a:t>
            </a:r>
            <a:r>
              <a:rPr lang="en-US" dirty="0">
                <a:solidFill>
                  <a:schemeClr val="bg1"/>
                </a:solidFill>
              </a:rPr>
              <a:t>(100 BC - 476 AD), when traditional Roman fare like circuses, spectacles and mime returned to the forefront of the entertainment scene </a:t>
            </a:r>
          </a:p>
          <a:p>
            <a:endParaRPr lang="en-US" dirty="0">
              <a:solidFill>
                <a:schemeClr val="bg1"/>
              </a:solidFill>
            </a:endParaRPr>
          </a:p>
        </p:txBody>
      </p:sp>
    </p:spTree>
    <p:extLst>
      <p:ext uri="{BB962C8B-B14F-4D97-AF65-F5344CB8AC3E}">
        <p14:creationId xmlns:p14="http://schemas.microsoft.com/office/powerpoint/2010/main" val="1186110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solidFill>
                  <a:schemeClr val="accent4">
                    <a:lumMod val="60000"/>
                    <a:lumOff val="40000"/>
                  </a:schemeClr>
                </a:solidFill>
                <a:latin typeface="Curlz MT" panose="04040404050702020202" pitchFamily="82" charset="0"/>
              </a:rPr>
              <a:t> An Overview of Roman Drama</a:t>
            </a:r>
          </a:p>
        </p:txBody>
      </p:sp>
      <p:sp>
        <p:nvSpPr>
          <p:cNvPr id="3" name="Content Placeholder 2"/>
          <p:cNvSpPr>
            <a:spLocks noGrp="1"/>
          </p:cNvSpPr>
          <p:nvPr>
            <p:ph idx="1"/>
          </p:nvPr>
        </p:nvSpPr>
        <p:spPr>
          <a:xfrm>
            <a:off x="457200" y="1524000"/>
            <a:ext cx="8229600" cy="4525963"/>
          </a:xfrm>
        </p:spPr>
        <p:txBody>
          <a:bodyPr>
            <a:noAutofit/>
          </a:bodyPr>
          <a:lstStyle/>
          <a:p>
            <a:r>
              <a:rPr lang="en-US" sz="1600" dirty="0">
                <a:solidFill>
                  <a:schemeClr val="bg1"/>
                </a:solidFill>
              </a:rPr>
              <a:t>At first glance, Roman theatre history presents a fundamental problem: </a:t>
            </a:r>
          </a:p>
          <a:p>
            <a:pPr lvl="1"/>
            <a:r>
              <a:rPr lang="en-US" sz="1400" dirty="0">
                <a:solidFill>
                  <a:schemeClr val="bg1"/>
                </a:solidFill>
              </a:rPr>
              <a:t>The evidence for theatre does not coincide with that for drama. That is, the majority of texts we have today derive from the second phase (the age of literary drama in the second and third centuries BC), whereas all existing Roman theatres date significantly later and may not even have been constructed for dramatic performances at all. With that, it is hard to reconstruct the dynamics of Roman stagecraft. While much the same might be said of ancient Greece, it is certain that Greek post-classical theatres were designed for the performance of plays, at least to some extent.</a:t>
            </a:r>
          </a:p>
          <a:p>
            <a:r>
              <a:rPr lang="en-US" sz="1600" dirty="0">
                <a:solidFill>
                  <a:schemeClr val="bg1"/>
                </a:solidFill>
              </a:rPr>
              <a:t>Literary drama was aimed, for the most part, at the upper classes. </a:t>
            </a:r>
          </a:p>
          <a:p>
            <a:r>
              <a:rPr lang="en-US" sz="1600" dirty="0">
                <a:solidFill>
                  <a:schemeClr val="bg1"/>
                </a:solidFill>
              </a:rPr>
              <a:t>Plautus' comedy, as low-brow as it may look to us, was directed toward an audience willing to listen to words and follow a plot, as opposed to watching acrobats, tightrope-walkers and gladiators. </a:t>
            </a:r>
          </a:p>
          <a:p>
            <a:r>
              <a:rPr lang="en-US" sz="1600" dirty="0">
                <a:solidFill>
                  <a:schemeClr val="bg1"/>
                </a:solidFill>
              </a:rPr>
              <a:t>Terence's plays go further yet and invite actual contemplation of the human condition, what, no doubt, the Roman tragedies written during the late Republic also did, many of which were based on Greek myth and drama. </a:t>
            </a:r>
          </a:p>
          <a:p>
            <a:r>
              <a:rPr lang="en-US" sz="1600" dirty="0">
                <a:solidFill>
                  <a:schemeClr val="bg1"/>
                </a:solidFill>
              </a:rPr>
              <a:t>Unfortunately not a single play of this sort has been preserved intact. </a:t>
            </a:r>
          </a:p>
          <a:p>
            <a:r>
              <a:rPr lang="en-US" sz="1600" dirty="0">
                <a:solidFill>
                  <a:schemeClr val="bg1"/>
                </a:solidFill>
              </a:rPr>
              <a:t>Rome’s entertainment was divided between "readers" and "viewers," that is, a literate nobility and the unwashed mob. </a:t>
            </a:r>
          </a:p>
          <a:p>
            <a:r>
              <a:rPr lang="en-US" sz="1600" dirty="0">
                <a:solidFill>
                  <a:schemeClr val="bg1"/>
                </a:solidFill>
              </a:rPr>
              <a:t>Unlike in the Greek world, however, serious drama was able to hang onto the hearts and minds of the Roman public for only a century or so. </a:t>
            </a:r>
          </a:p>
        </p:txBody>
      </p:sp>
    </p:spTree>
    <p:extLst>
      <p:ext uri="{BB962C8B-B14F-4D97-AF65-F5344CB8AC3E}">
        <p14:creationId xmlns:p14="http://schemas.microsoft.com/office/powerpoint/2010/main" val="2152939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chemeClr val="accent3">
                    <a:lumMod val="75000"/>
                  </a:schemeClr>
                </a:solidFill>
                <a:latin typeface="Brush Script MT" panose="03060802040406070304" pitchFamily="66" charset="0"/>
              </a:rPr>
              <a:t>Roman Theatre</a:t>
            </a:r>
          </a:p>
        </p:txBody>
      </p:sp>
      <p:sp>
        <p:nvSpPr>
          <p:cNvPr id="3" name="Content Placeholder 2"/>
          <p:cNvSpPr>
            <a:spLocks noGrp="1"/>
          </p:cNvSpPr>
          <p:nvPr>
            <p:ph idx="1"/>
          </p:nvPr>
        </p:nvSpPr>
        <p:spPr/>
        <p:txBody>
          <a:bodyPr>
            <a:normAutofit fontScale="77500" lnSpcReduction="20000"/>
          </a:bodyPr>
          <a:lstStyle/>
          <a:p>
            <a:r>
              <a:rPr lang="en-US" dirty="0">
                <a:solidFill>
                  <a:schemeClr val="bg1"/>
                </a:solidFill>
              </a:rPr>
              <a:t>Borrowed Greek ideas and improved them</a:t>
            </a:r>
          </a:p>
          <a:p>
            <a:r>
              <a:rPr lang="en-US" dirty="0">
                <a:solidFill>
                  <a:schemeClr val="bg1"/>
                </a:solidFill>
              </a:rPr>
              <a:t>Less philosophical</a:t>
            </a:r>
          </a:p>
          <a:p>
            <a:r>
              <a:rPr lang="en-US" dirty="0">
                <a:solidFill>
                  <a:schemeClr val="bg1"/>
                </a:solidFill>
              </a:rPr>
              <a:t>Encompassed more than drama : </a:t>
            </a:r>
          </a:p>
          <a:p>
            <a:pPr lvl="1"/>
            <a:r>
              <a:rPr lang="en-US" dirty="0">
                <a:solidFill>
                  <a:schemeClr val="bg1"/>
                </a:solidFill>
              </a:rPr>
              <a:t>Acrobatics</a:t>
            </a:r>
          </a:p>
          <a:p>
            <a:pPr lvl="1"/>
            <a:r>
              <a:rPr lang="en-US" dirty="0">
                <a:solidFill>
                  <a:schemeClr val="bg1"/>
                </a:solidFill>
              </a:rPr>
              <a:t>Gladiators</a:t>
            </a:r>
          </a:p>
          <a:p>
            <a:pPr lvl="1"/>
            <a:r>
              <a:rPr lang="en-US" dirty="0">
                <a:solidFill>
                  <a:schemeClr val="bg1"/>
                </a:solidFill>
              </a:rPr>
              <a:t>Jugglers</a:t>
            </a:r>
          </a:p>
          <a:p>
            <a:pPr lvl="1"/>
            <a:r>
              <a:rPr lang="en-US" dirty="0">
                <a:solidFill>
                  <a:schemeClr val="bg1"/>
                </a:solidFill>
              </a:rPr>
              <a:t>Athletics</a:t>
            </a:r>
          </a:p>
          <a:p>
            <a:pPr lvl="1"/>
            <a:r>
              <a:rPr lang="en-US" dirty="0">
                <a:solidFill>
                  <a:schemeClr val="bg1"/>
                </a:solidFill>
              </a:rPr>
              <a:t>Chariots races</a:t>
            </a:r>
          </a:p>
          <a:p>
            <a:pPr lvl="1"/>
            <a:r>
              <a:rPr lang="en-US" dirty="0">
                <a:solidFill>
                  <a:schemeClr val="bg1"/>
                </a:solidFill>
              </a:rPr>
              <a:t>Boxing</a:t>
            </a:r>
          </a:p>
          <a:p>
            <a:pPr lvl="1"/>
            <a:r>
              <a:rPr lang="en-US" dirty="0" err="1">
                <a:solidFill>
                  <a:schemeClr val="bg1"/>
                </a:solidFill>
              </a:rPr>
              <a:t>Venationes</a:t>
            </a:r>
            <a:r>
              <a:rPr lang="en-US" dirty="0">
                <a:solidFill>
                  <a:schemeClr val="bg1"/>
                </a:solidFill>
              </a:rPr>
              <a:t> (animal fights)</a:t>
            </a:r>
          </a:p>
          <a:p>
            <a:r>
              <a:rPr lang="en-US" dirty="0">
                <a:solidFill>
                  <a:schemeClr val="bg1"/>
                </a:solidFill>
              </a:rPr>
              <a:t>Entertainment tended to be lavish, sentimental, distracting</a:t>
            </a:r>
          </a:p>
          <a:p>
            <a:r>
              <a:rPr lang="en-US" dirty="0">
                <a:solidFill>
                  <a:schemeClr val="bg1"/>
                </a:solidFill>
              </a:rPr>
              <a:t>Actors / performers were called "</a:t>
            </a:r>
            <a:r>
              <a:rPr lang="en-US" dirty="0" err="1">
                <a:solidFill>
                  <a:schemeClr val="bg1"/>
                </a:solidFill>
              </a:rPr>
              <a:t>histriones</a:t>
            </a:r>
            <a:r>
              <a:rPr lang="en-US" dirty="0">
                <a:solidFill>
                  <a:schemeClr val="bg1"/>
                </a:solidFill>
              </a:rPr>
              <a:t>"</a:t>
            </a:r>
          </a:p>
          <a:p>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2057400"/>
            <a:ext cx="3519391" cy="2895600"/>
          </a:xfrm>
          <a:prstGeom prst="rect">
            <a:avLst/>
          </a:prstGeom>
          <a:ln>
            <a:noFill/>
          </a:ln>
          <a:effectLst>
            <a:softEdge rad="112500"/>
          </a:effectLst>
        </p:spPr>
      </p:pic>
    </p:spTree>
    <p:extLst>
      <p:ext uri="{BB962C8B-B14F-4D97-AF65-F5344CB8AC3E}">
        <p14:creationId xmlns:p14="http://schemas.microsoft.com/office/powerpoint/2010/main" val="312810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FFFF00"/>
                </a:solidFill>
                <a:latin typeface="Mistral" panose="03090702030407020403" pitchFamily="66" charset="0"/>
              </a:rPr>
              <a:t>Three major influences on Roman theatre:</a:t>
            </a:r>
          </a:p>
        </p:txBody>
      </p:sp>
      <p:sp>
        <p:nvSpPr>
          <p:cNvPr id="3" name="Content Placeholder 2"/>
          <p:cNvSpPr>
            <a:spLocks noGrp="1"/>
          </p:cNvSpPr>
          <p:nvPr>
            <p:ph idx="1"/>
          </p:nvPr>
        </p:nvSpPr>
        <p:spPr/>
        <p:txBody>
          <a:bodyPr>
            <a:normAutofit fontScale="62500" lnSpcReduction="20000"/>
          </a:bodyPr>
          <a:lstStyle/>
          <a:p>
            <a:pPr marL="514350" indent="-514350">
              <a:buFont typeface="+mj-lt"/>
              <a:buAutoNum type="arabicPeriod"/>
            </a:pPr>
            <a:r>
              <a:rPr lang="en-US" dirty="0">
                <a:solidFill>
                  <a:srgbClr val="FFFF99"/>
                </a:solidFill>
              </a:rPr>
              <a:t>Greek Drama</a:t>
            </a:r>
          </a:p>
          <a:p>
            <a:pPr marL="514350" indent="-514350">
              <a:buFont typeface="+mj-lt"/>
              <a:buAutoNum type="arabicPeriod"/>
            </a:pPr>
            <a:r>
              <a:rPr lang="en-US" dirty="0">
                <a:solidFill>
                  <a:srgbClr val="FFFF99"/>
                </a:solidFill>
              </a:rPr>
              <a:t>Etruscan influences </a:t>
            </a:r>
            <a:r>
              <a:rPr lang="en-US" dirty="0">
                <a:solidFill>
                  <a:schemeClr val="bg1"/>
                </a:solidFill>
              </a:rPr>
              <a:t>– emphasized circus-like elements</a:t>
            </a:r>
          </a:p>
          <a:p>
            <a:pPr marL="514350" indent="-514350">
              <a:buFont typeface="+mj-lt"/>
              <a:buAutoNum type="arabicPeriod"/>
            </a:pPr>
            <a:r>
              <a:rPr lang="en-US" dirty="0" err="1">
                <a:solidFill>
                  <a:srgbClr val="FFFF99"/>
                </a:solidFill>
              </a:rPr>
              <a:t>Fabula</a:t>
            </a:r>
            <a:r>
              <a:rPr lang="en-US" dirty="0">
                <a:solidFill>
                  <a:srgbClr val="FFFF99"/>
                </a:solidFill>
              </a:rPr>
              <a:t> </a:t>
            </a:r>
            <a:r>
              <a:rPr lang="en-US" dirty="0" err="1">
                <a:solidFill>
                  <a:srgbClr val="FFFF99"/>
                </a:solidFill>
              </a:rPr>
              <a:t>Atellana</a:t>
            </a:r>
            <a:r>
              <a:rPr lang="en-US" dirty="0">
                <a:solidFill>
                  <a:srgbClr val="FFFF99"/>
                </a:solidFill>
              </a:rPr>
              <a:t> – </a:t>
            </a:r>
            <a:r>
              <a:rPr lang="en-US" dirty="0" err="1">
                <a:solidFill>
                  <a:srgbClr val="FFFF99"/>
                </a:solidFill>
              </a:rPr>
              <a:t>Atellan</a:t>
            </a:r>
            <a:r>
              <a:rPr lang="en-US" dirty="0">
                <a:solidFill>
                  <a:srgbClr val="FFFF99"/>
                </a:solidFill>
              </a:rPr>
              <a:t> farces </a:t>
            </a:r>
            <a:r>
              <a:rPr lang="en-US" dirty="0">
                <a:solidFill>
                  <a:schemeClr val="bg1"/>
                </a:solidFill>
              </a:rPr>
              <a:t>(</a:t>
            </a:r>
            <a:r>
              <a:rPr lang="en-US" dirty="0" err="1">
                <a:solidFill>
                  <a:schemeClr val="bg1"/>
                </a:solidFill>
              </a:rPr>
              <a:t>Atella</a:t>
            </a:r>
            <a:r>
              <a:rPr lang="en-US" dirty="0">
                <a:solidFill>
                  <a:schemeClr val="bg1"/>
                </a:solidFill>
              </a:rPr>
              <a:t> was near Naples)</a:t>
            </a:r>
          </a:p>
          <a:p>
            <a:pPr lvl="1"/>
            <a:r>
              <a:rPr lang="en-US" dirty="0">
                <a:solidFill>
                  <a:schemeClr val="bg1"/>
                </a:solidFill>
              </a:rPr>
              <a:t>Short improvised farces, with stock characters, similar costumes and masks – based on domestic life or mythology – burlesqued, imitated – during the 1st century B.C., then declined </a:t>
            </a:r>
          </a:p>
          <a:p>
            <a:pPr lvl="1"/>
            <a:r>
              <a:rPr lang="en-US" dirty="0">
                <a:solidFill>
                  <a:schemeClr val="bg1"/>
                </a:solidFill>
              </a:rPr>
              <a:t>May have influenced commedia dell ‘Arte </a:t>
            </a:r>
          </a:p>
          <a:p>
            <a:pPr marL="0" indent="0">
              <a:buNone/>
            </a:pPr>
            <a:endParaRPr lang="en-US" dirty="0">
              <a:solidFill>
                <a:schemeClr val="bg1"/>
              </a:solidFill>
            </a:endParaRPr>
          </a:p>
          <a:p>
            <a:r>
              <a:rPr lang="en-US" dirty="0">
                <a:solidFill>
                  <a:schemeClr val="bg1"/>
                </a:solidFill>
              </a:rPr>
              <a:t>Stock characters in Roman farces: </a:t>
            </a:r>
          </a:p>
          <a:p>
            <a:pPr lvl="1"/>
            <a:r>
              <a:rPr lang="en-US" dirty="0" err="1">
                <a:solidFill>
                  <a:schemeClr val="bg1"/>
                </a:solidFill>
              </a:rPr>
              <a:t>Bucco</a:t>
            </a:r>
            <a:r>
              <a:rPr lang="en-US" dirty="0">
                <a:solidFill>
                  <a:schemeClr val="bg1"/>
                </a:solidFill>
              </a:rPr>
              <a:t>: showoff, rowdy </a:t>
            </a:r>
          </a:p>
          <a:p>
            <a:pPr lvl="1"/>
            <a:r>
              <a:rPr lang="en-US" dirty="0">
                <a:solidFill>
                  <a:schemeClr val="bg1"/>
                </a:solidFill>
              </a:rPr>
              <a:t>Pappas: foolish old man </a:t>
            </a:r>
          </a:p>
          <a:p>
            <a:pPr lvl="1"/>
            <a:r>
              <a:rPr lang="en-US" dirty="0" err="1">
                <a:solidFill>
                  <a:schemeClr val="bg1"/>
                </a:solidFill>
              </a:rPr>
              <a:t>Dossenus</a:t>
            </a:r>
            <a:r>
              <a:rPr lang="en-US" dirty="0">
                <a:solidFill>
                  <a:schemeClr val="bg1"/>
                </a:solidFill>
              </a:rPr>
              <a:t>: swindler, drunk, hunchback </a:t>
            </a:r>
          </a:p>
          <a:p>
            <a:pPr marL="0" indent="0">
              <a:buNone/>
            </a:pPr>
            <a:endParaRPr lang="en-US" dirty="0">
              <a:solidFill>
                <a:schemeClr val="bg1"/>
              </a:solidFill>
            </a:endParaRPr>
          </a:p>
          <a:p>
            <a:r>
              <a:rPr lang="en-US" dirty="0">
                <a:solidFill>
                  <a:schemeClr val="bg1"/>
                </a:solidFill>
              </a:rPr>
              <a:t>Drama flourished under the republic but declined into variety entertainment under the empire</a:t>
            </a:r>
          </a:p>
          <a:p>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3200400"/>
            <a:ext cx="3962400" cy="1853184"/>
          </a:xfrm>
          <a:prstGeom prst="ellipse">
            <a:avLst/>
          </a:prstGeom>
          <a:ln>
            <a:noFill/>
          </a:ln>
          <a:effectLst>
            <a:softEdge rad="112500"/>
          </a:effectLst>
        </p:spPr>
      </p:pic>
    </p:spTree>
    <p:extLst>
      <p:ext uri="{BB962C8B-B14F-4D97-AF65-F5344CB8AC3E}">
        <p14:creationId xmlns:p14="http://schemas.microsoft.com/office/powerpoint/2010/main" val="317001043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20784</TotalTime>
  <Words>7016</Words>
  <Application>Microsoft Office PowerPoint</Application>
  <PresentationFormat>On-screen Show (4:3)</PresentationFormat>
  <Paragraphs>408</Paragraphs>
  <Slides>36</Slides>
  <Notes>0</Notes>
  <HiddenSlides>0</HiddenSlides>
  <MMClips>0</MMClips>
  <ScaleCrop>false</ScaleCrop>
  <HeadingPairs>
    <vt:vector size="6" baseType="variant">
      <vt:variant>
        <vt:lpstr>Fonts Used</vt:lpstr>
      </vt:variant>
      <vt:variant>
        <vt:i4>23</vt:i4>
      </vt:variant>
      <vt:variant>
        <vt:lpstr>Theme</vt:lpstr>
      </vt:variant>
      <vt:variant>
        <vt:i4>1</vt:i4>
      </vt:variant>
      <vt:variant>
        <vt:lpstr>Slide Titles</vt:lpstr>
      </vt:variant>
      <vt:variant>
        <vt:i4>36</vt:i4>
      </vt:variant>
    </vt:vector>
  </HeadingPairs>
  <TitlesOfParts>
    <vt:vector size="60" baseType="lpstr">
      <vt:lpstr>Algerian</vt:lpstr>
      <vt:lpstr>Arial</vt:lpstr>
      <vt:lpstr>Arial Black</vt:lpstr>
      <vt:lpstr>Bradley Hand ITC</vt:lpstr>
      <vt:lpstr>Brush Script MT</vt:lpstr>
      <vt:lpstr>Calibri</vt:lpstr>
      <vt:lpstr>Californian FB</vt:lpstr>
      <vt:lpstr>Century Schoolbook</vt:lpstr>
      <vt:lpstr>Colonna MT</vt:lpstr>
      <vt:lpstr>Courier New</vt:lpstr>
      <vt:lpstr>Curlz MT</vt:lpstr>
      <vt:lpstr>David</vt:lpstr>
      <vt:lpstr>Edwardian Script ITC</vt:lpstr>
      <vt:lpstr>Eras Bold ITC</vt:lpstr>
      <vt:lpstr>Franklin Gothic Demi Cond</vt:lpstr>
      <vt:lpstr>French Script MT</vt:lpstr>
      <vt:lpstr>Garamond</vt:lpstr>
      <vt:lpstr>Gloucester MT Extra Condensed</vt:lpstr>
      <vt:lpstr>Goudy Stout</vt:lpstr>
      <vt:lpstr>Haettenschweiler</vt:lpstr>
      <vt:lpstr>Informal Roman</vt:lpstr>
      <vt:lpstr>Microsoft Sans Serif</vt:lpstr>
      <vt:lpstr>Mistral</vt:lpstr>
      <vt:lpstr>1_Office Theme</vt:lpstr>
      <vt:lpstr>Greek and Roman Theatre</vt:lpstr>
      <vt:lpstr>Brief Roman History</vt:lpstr>
      <vt:lpstr>Rome and Theatre</vt:lpstr>
      <vt:lpstr>Rome and Theatre</vt:lpstr>
      <vt:lpstr>Rome and Theatre</vt:lpstr>
      <vt:lpstr> An Overview of Roman Drama</vt:lpstr>
      <vt:lpstr> An Overview of Roman Drama</vt:lpstr>
      <vt:lpstr>Roman Theatre</vt:lpstr>
      <vt:lpstr>Three major influences on Roman theatre:</vt:lpstr>
      <vt:lpstr>Roman Festivals:</vt:lpstr>
      <vt:lpstr>Forms of Roman Theatre</vt:lpstr>
      <vt:lpstr>Who is Livius Andronicus?</vt:lpstr>
      <vt:lpstr>Who is Gnaeus Naevius?</vt:lpstr>
      <vt:lpstr>Roman Comedy</vt:lpstr>
      <vt:lpstr>Roman Comedy</vt:lpstr>
      <vt:lpstr>Roman Comedy</vt:lpstr>
      <vt:lpstr>Who was Titus Maccius Plautus?</vt:lpstr>
      <vt:lpstr>Who was Titus Maccius Plautus?</vt:lpstr>
      <vt:lpstr>Who was Titus Maccius Plautus?</vt:lpstr>
      <vt:lpstr>Plautine Comedy</vt:lpstr>
      <vt:lpstr>Who is Publius Terenius Afer? A.K.A. Terence </vt:lpstr>
      <vt:lpstr>Terence's Drama</vt:lpstr>
      <vt:lpstr>Roman Tragedy</vt:lpstr>
      <vt:lpstr>Who was Lucius Annaeus Seneca?</vt:lpstr>
      <vt:lpstr>Roman Dramatic Theory:</vt:lpstr>
      <vt:lpstr>Roman Theatre Design – Buildings</vt:lpstr>
      <vt:lpstr>Roman Theatre Design – Buildings</vt:lpstr>
      <vt:lpstr>Roman Theatre Design – Buildings</vt:lpstr>
      <vt:lpstr>Other Roman Structures:</vt:lpstr>
      <vt:lpstr>Staging Roman Theatre and Drama</vt:lpstr>
      <vt:lpstr>Staging Roman Theatre and Drama</vt:lpstr>
      <vt:lpstr>Roman Actors</vt:lpstr>
      <vt:lpstr>Producers, Directors and Actors</vt:lpstr>
      <vt:lpstr>Producers, Directors and Actors</vt:lpstr>
      <vt:lpstr>Theatre at the End of the Empire</vt:lpstr>
      <vt:lpstr>Works Cited</vt:lpstr>
    </vt:vector>
  </TitlesOfParts>
  <Company>Palm Springs Unified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Greek and Roman Theatre</dc:title>
  <dc:creator>Sawyer, Allyson (asawyer@psusd.us)</dc:creator>
  <cp:lastModifiedBy>Boylan, Allyson (aboylan@psusd.us)</cp:lastModifiedBy>
  <cp:revision>67</cp:revision>
  <dcterms:created xsi:type="dcterms:W3CDTF">2017-10-23T18:45:45Z</dcterms:created>
  <dcterms:modified xsi:type="dcterms:W3CDTF">2022-10-27T21:30:54Z</dcterms:modified>
</cp:coreProperties>
</file>