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0" r:id="rId4"/>
    <p:sldId id="277" r:id="rId5"/>
    <p:sldId id="278" r:id="rId6"/>
    <p:sldId id="279" r:id="rId7"/>
    <p:sldId id="280" r:id="rId8"/>
    <p:sldId id="259" r:id="rId9"/>
    <p:sldId id="261" r:id="rId10"/>
    <p:sldId id="262" r:id="rId11"/>
    <p:sldId id="263" r:id="rId12"/>
    <p:sldId id="264" r:id="rId13"/>
    <p:sldId id="265" r:id="rId14"/>
    <p:sldId id="266" r:id="rId15"/>
    <p:sldId id="267" r:id="rId16"/>
    <p:sldId id="268" r:id="rId17"/>
    <p:sldId id="269" r:id="rId18"/>
    <p:sldId id="271" r:id="rId19"/>
    <p:sldId id="272" r:id="rId20"/>
    <p:sldId id="273" r:id="rId21"/>
    <p:sldId id="274" r:id="rId22"/>
    <p:sldId id="275" r:id="rId23"/>
    <p:sldId id="276" r:id="rId24"/>
    <p:sldId id="26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CC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30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466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548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56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01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909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948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519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609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759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755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37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10/27/2022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117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Autofit/>
          </a:bodyPr>
          <a:lstStyle/>
          <a:p>
            <a:r>
              <a:rPr lang="en-US" sz="4000" b="1" dirty="0">
                <a:ln w="9525">
                  <a:solidFill>
                    <a:schemeClr val="bg1"/>
                  </a:solidFill>
                  <a:prstDash val="solid"/>
                </a:ln>
                <a:solidFill>
                  <a:srgbClr val="00FF00"/>
                </a:solidFill>
                <a:effectLst>
                  <a:outerShdw blurRad="12700" dist="38100" dir="2700000" algn="tl" rotWithShape="0">
                    <a:schemeClr val="bg1">
                      <a:lumMod val="50000"/>
                    </a:schemeClr>
                  </a:outerShdw>
                </a:effectLst>
                <a:latin typeface="Century Schoolbook" panose="02040604050505020304" pitchFamily="18" charset="0"/>
              </a:rPr>
              <a:t>Medieval, Chinese, Hindu, and Japanese Theatre</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10</a:t>
            </a:r>
          </a:p>
          <a:p>
            <a:r>
              <a:rPr lang="en-US" dirty="0">
                <a:solidFill>
                  <a:schemeClr val="bg1"/>
                </a:solidFill>
              </a:rPr>
              <a:t>[Part 1]</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2523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sz="4500" b="1" u="sng" dirty="0">
                <a:solidFill>
                  <a:srgbClr val="FFC000"/>
                </a:solidFill>
              </a:rPr>
              <a:t>ACT 1</a:t>
            </a:r>
          </a:p>
          <a:p>
            <a:r>
              <a:rPr lang="en-US" dirty="0">
                <a:solidFill>
                  <a:schemeClr val="bg1"/>
                </a:solidFill>
              </a:rPr>
              <a:t>As Ben is about to leave, Willy daydreams further, and Charley and Bernard rush in to tell him that Biff and Happy are stealing lumber. Although Ben eventually leaves, Willy continues to talk to him.</a:t>
            </a:r>
          </a:p>
          <a:p>
            <a:r>
              <a:rPr lang="en-US" dirty="0">
                <a:solidFill>
                  <a:schemeClr val="bg1"/>
                </a:solidFill>
              </a:rPr>
              <a:t>Back in the present, the older Linda enters to find Willy outside. </a:t>
            </a:r>
          </a:p>
          <a:p>
            <a:r>
              <a:rPr lang="en-US" dirty="0">
                <a:solidFill>
                  <a:schemeClr val="bg1"/>
                </a:solidFill>
              </a:rPr>
              <a:t>Biff and Happy come downstairs and discuss Willy’s condition with their mother. Linda scolds Biff for judging Willy harshly. </a:t>
            </a:r>
          </a:p>
          <a:p>
            <a:r>
              <a:rPr lang="en-US" dirty="0">
                <a:solidFill>
                  <a:schemeClr val="bg1"/>
                </a:solidFill>
              </a:rPr>
              <a:t>Biff tells her that he knows Willy is a fake, but he refuses to elaborate. </a:t>
            </a:r>
          </a:p>
          <a:p>
            <a:r>
              <a:rPr lang="en-US" dirty="0">
                <a:solidFill>
                  <a:schemeClr val="bg1"/>
                </a:solidFill>
              </a:rPr>
              <a:t>Linda mentions that Willy has tried to commit suicide. </a:t>
            </a:r>
          </a:p>
          <a:p>
            <a:r>
              <a:rPr lang="en-US" dirty="0">
                <a:solidFill>
                  <a:schemeClr val="bg1"/>
                </a:solidFill>
              </a:rPr>
              <a:t>Happy grows angry and rebukes Biff for his failure in the business world. </a:t>
            </a:r>
          </a:p>
          <a:p>
            <a:r>
              <a:rPr lang="en-US" dirty="0">
                <a:solidFill>
                  <a:schemeClr val="bg1"/>
                </a:solidFill>
              </a:rPr>
              <a:t>Willy enters and yells at Biff. Happy intervenes and eventually proposes that he and Biff go into the sporting goods business together. Willy immediately brightens and gives Biff a host of tips about asking for a loan from one of Biff’s old employers, Bill Oliver. </a:t>
            </a:r>
          </a:p>
          <a:p>
            <a:r>
              <a:rPr lang="en-US" dirty="0">
                <a:solidFill>
                  <a:schemeClr val="bg1"/>
                </a:solidFill>
              </a:rPr>
              <a:t>After more arguing and reconciliation, everyone finally goes to bed.</a:t>
            </a:r>
          </a:p>
        </p:txBody>
      </p:sp>
    </p:spTree>
    <p:extLst>
      <p:ext uri="{BB962C8B-B14F-4D97-AF65-F5344CB8AC3E}">
        <p14:creationId xmlns:p14="http://schemas.microsoft.com/office/powerpoint/2010/main" val="2823568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4500" b="1" u="sng" dirty="0">
                <a:solidFill>
                  <a:srgbClr val="FFC000"/>
                </a:solidFill>
              </a:rPr>
              <a:t>ACT 2</a:t>
            </a:r>
          </a:p>
          <a:p>
            <a:r>
              <a:rPr lang="en-US" sz="4500" dirty="0">
                <a:solidFill>
                  <a:schemeClr val="bg1"/>
                </a:solidFill>
              </a:rPr>
              <a:t>Act II opens with Willy enjoying the breakfast that Linda has made for him. Willy ponders the bright-seeming future before getting angry again about his expensive appliances. </a:t>
            </a:r>
          </a:p>
          <a:p>
            <a:r>
              <a:rPr lang="en-US" sz="4500" dirty="0">
                <a:solidFill>
                  <a:schemeClr val="bg1"/>
                </a:solidFill>
              </a:rPr>
              <a:t>Linda informs Willy that Biff and Happy are taking him out to dinner that night. Excited, Willy announces that he is going to make Howard Wagner give him a New York job. The phone rings, and Linda chats with Biff, reminding him to be nice to his father at the restaurant that night.</a:t>
            </a:r>
          </a:p>
          <a:p>
            <a:r>
              <a:rPr lang="en-US" sz="4500" dirty="0">
                <a:solidFill>
                  <a:schemeClr val="bg1"/>
                </a:solidFill>
              </a:rPr>
              <a:t>As the lights fade on Linda, they come up on Howard playing with a wire recorder in his office. Willy tries to mention the subject of working in New York, but Howard interrupts him and makes him listen to his kids and wife on the wire recorder. When Willy finally gets a word in, Howard rejects his plea. </a:t>
            </a:r>
          </a:p>
          <a:p>
            <a:r>
              <a:rPr lang="en-US" sz="4500" dirty="0">
                <a:solidFill>
                  <a:schemeClr val="bg1"/>
                </a:solidFill>
              </a:rPr>
              <a:t>Willy launches into a lengthy recalling of how a legendary salesman named Dave </a:t>
            </a:r>
            <a:r>
              <a:rPr lang="en-US" sz="4500" dirty="0" err="1">
                <a:solidFill>
                  <a:schemeClr val="bg1"/>
                </a:solidFill>
              </a:rPr>
              <a:t>Singleman</a:t>
            </a:r>
            <a:r>
              <a:rPr lang="en-US" sz="4500" dirty="0">
                <a:solidFill>
                  <a:schemeClr val="bg1"/>
                </a:solidFill>
              </a:rPr>
              <a:t> inspired him to go into sales. Howard leaves and Willy gets angry. Howard soon re-enters and tells Willy to take some time off. </a:t>
            </a:r>
          </a:p>
          <a:p>
            <a:r>
              <a:rPr lang="en-US" sz="4500" dirty="0">
                <a:solidFill>
                  <a:schemeClr val="bg1"/>
                </a:solidFill>
              </a:rPr>
              <a:t>Howard leaves and Ben enters, inviting Willy to join him in Alaska. </a:t>
            </a:r>
          </a:p>
          <a:p>
            <a:r>
              <a:rPr lang="en-US" sz="4500" dirty="0">
                <a:solidFill>
                  <a:schemeClr val="bg1"/>
                </a:solidFill>
              </a:rPr>
              <a:t>The younger Linda enters and reminds Willy of his sons and job. The young Biff enters, and Willy praises Biff’s prospects and the fact that he is well liked.</a:t>
            </a:r>
          </a:p>
        </p:txBody>
      </p:sp>
    </p:spTree>
    <p:extLst>
      <p:ext uri="{BB962C8B-B14F-4D97-AF65-F5344CB8AC3E}">
        <p14:creationId xmlns:p14="http://schemas.microsoft.com/office/powerpoint/2010/main" val="4248565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C000"/>
                </a:solidFill>
              </a:rPr>
              <a:t>ACT 2</a:t>
            </a:r>
          </a:p>
          <a:p>
            <a:r>
              <a:rPr lang="en-US" sz="7200" dirty="0">
                <a:solidFill>
                  <a:schemeClr val="bg1"/>
                </a:solidFill>
              </a:rPr>
              <a:t>Ben leaves and Bernard rushes in, eagerly awaiting Biff’s big football game. Willy speaks optimistically to Biff about the game. </a:t>
            </a:r>
          </a:p>
          <a:p>
            <a:r>
              <a:rPr lang="en-US" sz="7200" dirty="0">
                <a:solidFill>
                  <a:schemeClr val="bg1"/>
                </a:solidFill>
              </a:rPr>
              <a:t>Charley enters and teases Willy about the game. As Willy chases Charley off, the lights rise on a different part of the stage. Willy continues yelling from offstage, and Jenny Charley’s secretary, asks a grown-up Bernard to quiet him down. </a:t>
            </a:r>
          </a:p>
          <a:p>
            <a:r>
              <a:rPr lang="en-US" sz="7200" dirty="0">
                <a:solidFill>
                  <a:schemeClr val="bg1"/>
                </a:solidFill>
              </a:rPr>
              <a:t>Willy enters and prattles on about a “very big deal” that Biff is working on. </a:t>
            </a:r>
          </a:p>
          <a:p>
            <a:r>
              <a:rPr lang="en-US" sz="7200" dirty="0">
                <a:solidFill>
                  <a:schemeClr val="bg1"/>
                </a:solidFill>
              </a:rPr>
              <a:t>Daunted by Bernard’s success (he mentions to Willy that he is going to Washington to fight a case), Willy asks Bernard why Biff turned out to be such a failure. Bernard asks Willy what happened in Boston that made Biff decide not to go to summer school. Willy defensively tells Bernard not to blame him.</a:t>
            </a:r>
          </a:p>
          <a:p>
            <a:r>
              <a:rPr lang="en-US" sz="7200" dirty="0">
                <a:solidFill>
                  <a:schemeClr val="bg1"/>
                </a:solidFill>
              </a:rPr>
              <a:t>Charley enters and sees Bernard off. </a:t>
            </a:r>
          </a:p>
          <a:p>
            <a:r>
              <a:rPr lang="en-US" sz="7200" dirty="0">
                <a:solidFill>
                  <a:schemeClr val="bg1"/>
                </a:solidFill>
              </a:rPr>
              <a:t>When Willy asks for more money than Charley usually loans him, Charley again offers Willy a job. </a:t>
            </a:r>
          </a:p>
          <a:p>
            <a:r>
              <a:rPr lang="en-US" sz="7200" dirty="0">
                <a:solidFill>
                  <a:schemeClr val="bg1"/>
                </a:solidFill>
              </a:rPr>
              <a:t>Willy again refuses and eventually tells Charley that he was fired. </a:t>
            </a:r>
          </a:p>
          <a:p>
            <a:r>
              <a:rPr lang="en-US" sz="7200" dirty="0">
                <a:solidFill>
                  <a:schemeClr val="bg1"/>
                </a:solidFill>
              </a:rPr>
              <a:t>Charley scolds Willy for always needing to be liked and angrily gives him the money. </a:t>
            </a:r>
          </a:p>
          <a:p>
            <a:r>
              <a:rPr lang="en-US" sz="7200" dirty="0">
                <a:solidFill>
                  <a:schemeClr val="bg1"/>
                </a:solidFill>
              </a:rPr>
              <a:t>Calling Charley his only friend, Willy exits on the verge of tears.</a:t>
            </a:r>
          </a:p>
        </p:txBody>
      </p:sp>
    </p:spTree>
    <p:extLst>
      <p:ext uri="{BB962C8B-B14F-4D97-AF65-F5344CB8AC3E}">
        <p14:creationId xmlns:p14="http://schemas.microsoft.com/office/powerpoint/2010/main" val="2191386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C000"/>
                </a:solidFill>
              </a:rPr>
              <a:t>ACT 2</a:t>
            </a:r>
          </a:p>
          <a:p>
            <a:r>
              <a:rPr lang="en-US" sz="8000" dirty="0">
                <a:solidFill>
                  <a:schemeClr val="bg1"/>
                </a:solidFill>
              </a:rPr>
              <a:t>At Frank’s Chop House, Happy helps Stanley, a waiter, prepare a table. They chat up a girl, Miss Forsythe, who enters the restaurant. </a:t>
            </a:r>
          </a:p>
          <a:p>
            <a:r>
              <a:rPr lang="en-US" sz="8000" dirty="0">
                <a:solidFill>
                  <a:schemeClr val="bg1"/>
                </a:solidFill>
              </a:rPr>
              <a:t>Biff enters, and Happy introduces him to Miss Forsythe, continuing to flirt with her. Miss Forsythe, a call girl, leaves to telephone another call girl (at </a:t>
            </a:r>
            <a:r>
              <a:rPr lang="en-US" sz="8000" dirty="0" err="1">
                <a:solidFill>
                  <a:schemeClr val="bg1"/>
                </a:solidFill>
              </a:rPr>
              <a:t>Happy’s</a:t>
            </a:r>
            <a:r>
              <a:rPr lang="en-US" sz="8000" dirty="0">
                <a:solidFill>
                  <a:schemeClr val="bg1"/>
                </a:solidFill>
              </a:rPr>
              <a:t> request), and Biff spills out that he waited six hours for Bill Oliver and Oliver didn’t even recognize him. </a:t>
            </a:r>
          </a:p>
          <a:p>
            <a:r>
              <a:rPr lang="en-US" sz="8000" dirty="0">
                <a:solidFill>
                  <a:schemeClr val="bg1"/>
                </a:solidFill>
              </a:rPr>
              <a:t>Upset at his father’s unrelenting misconception that he, Biff, was a salesman for Oliver, Biff plans to relieve Willy of his illusions. </a:t>
            </a:r>
          </a:p>
          <a:p>
            <a:r>
              <a:rPr lang="en-US" sz="8000" dirty="0">
                <a:solidFill>
                  <a:schemeClr val="bg1"/>
                </a:solidFill>
              </a:rPr>
              <a:t>Willy enters, and Biff tries gently, at first, to tell him what happened at Oliver’s office. </a:t>
            </a:r>
          </a:p>
          <a:p>
            <a:r>
              <a:rPr lang="en-US" sz="8000" dirty="0">
                <a:solidFill>
                  <a:schemeClr val="bg1"/>
                </a:solidFill>
              </a:rPr>
              <a:t>Willy blurts out that he was fired. Stunned, Biff again tries to let Willy down easily. </a:t>
            </a:r>
          </a:p>
          <a:p>
            <a:r>
              <a:rPr lang="en-US" sz="8000" dirty="0">
                <a:solidFill>
                  <a:schemeClr val="bg1"/>
                </a:solidFill>
              </a:rPr>
              <a:t>Happy cuts in with remarks suggesting Biff’s success, and Willy eagerly awaits the good news.</a:t>
            </a:r>
          </a:p>
          <a:p>
            <a:r>
              <a:rPr lang="en-US" sz="8000" dirty="0">
                <a:solidFill>
                  <a:schemeClr val="bg1"/>
                </a:solidFill>
              </a:rPr>
              <a:t>Biff finally explodes at Willy for being unwilling to listen. </a:t>
            </a:r>
          </a:p>
          <a:p>
            <a:endParaRPr lang="en-US" sz="7200" dirty="0">
              <a:solidFill>
                <a:schemeClr val="bg1"/>
              </a:solidFill>
            </a:endParaRPr>
          </a:p>
        </p:txBody>
      </p:sp>
    </p:spTree>
    <p:extLst>
      <p:ext uri="{BB962C8B-B14F-4D97-AF65-F5344CB8AC3E}">
        <p14:creationId xmlns:p14="http://schemas.microsoft.com/office/powerpoint/2010/main" val="15011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C000"/>
                </a:solidFill>
              </a:rPr>
              <a:t>ACT 2</a:t>
            </a:r>
          </a:p>
          <a:p>
            <a:r>
              <a:rPr lang="en-US" sz="7200" dirty="0">
                <a:solidFill>
                  <a:schemeClr val="bg1"/>
                </a:solidFill>
              </a:rPr>
              <a:t>The young Bernard runs in shouting for Linda, and Biff, Happy, and Willy start to argue. As Biff explains what happened, their conversation recedes into the background. </a:t>
            </a:r>
          </a:p>
          <a:p>
            <a:r>
              <a:rPr lang="en-US" sz="7200" dirty="0">
                <a:solidFill>
                  <a:schemeClr val="bg1"/>
                </a:solidFill>
              </a:rPr>
              <a:t>The young Bernard tells Linda that Biff failed math. </a:t>
            </a:r>
          </a:p>
          <a:p>
            <a:r>
              <a:rPr lang="en-US" sz="7200" dirty="0">
                <a:solidFill>
                  <a:schemeClr val="bg1"/>
                </a:solidFill>
              </a:rPr>
              <a:t>The restaurant conversation comes back into focus and Willy criticizes Biff for failing math. </a:t>
            </a:r>
          </a:p>
          <a:p>
            <a:r>
              <a:rPr lang="en-US" sz="7200" dirty="0">
                <a:solidFill>
                  <a:schemeClr val="bg1"/>
                </a:solidFill>
              </a:rPr>
              <a:t>Willy then hears the voice of the hotel operator in Boston and shouts that he is not in his room. </a:t>
            </a:r>
          </a:p>
          <a:p>
            <a:r>
              <a:rPr lang="en-US" sz="7200" dirty="0">
                <a:solidFill>
                  <a:schemeClr val="bg1"/>
                </a:solidFill>
              </a:rPr>
              <a:t>Biff scrambles to quiet Willy and claims that Oliver is talking to his partner about giving Biff the money. </a:t>
            </a:r>
          </a:p>
          <a:p>
            <a:r>
              <a:rPr lang="en-US" sz="7200" dirty="0">
                <a:solidFill>
                  <a:schemeClr val="bg1"/>
                </a:solidFill>
              </a:rPr>
              <a:t>Willy’s renewed interest and probing questions irk Biff more, and he screams at Willy. </a:t>
            </a:r>
          </a:p>
          <a:p>
            <a:r>
              <a:rPr lang="en-US" sz="7200" dirty="0">
                <a:solidFill>
                  <a:schemeClr val="bg1"/>
                </a:solidFill>
              </a:rPr>
              <a:t>Willy hears “The Woman” laugh and he shouts back at Biff, hitting him and staggering. </a:t>
            </a:r>
          </a:p>
          <a:p>
            <a:r>
              <a:rPr lang="en-US" sz="7200" dirty="0">
                <a:solidFill>
                  <a:schemeClr val="bg1"/>
                </a:solidFill>
              </a:rPr>
              <a:t>Miss Forsythe enters with another call girl, Letta. Biff helps Willy to the washroom and, finding Happy flirting with the girls, argues with him about Willy. </a:t>
            </a:r>
          </a:p>
          <a:p>
            <a:r>
              <a:rPr lang="en-US" sz="7200" dirty="0">
                <a:solidFill>
                  <a:schemeClr val="bg1"/>
                </a:solidFill>
              </a:rPr>
              <a:t>Biff storms out, and Happy follows with the girls.</a:t>
            </a:r>
          </a:p>
        </p:txBody>
      </p:sp>
    </p:spTree>
    <p:extLst>
      <p:ext uri="{BB962C8B-B14F-4D97-AF65-F5344CB8AC3E}">
        <p14:creationId xmlns:p14="http://schemas.microsoft.com/office/powerpoint/2010/main" val="1211592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u="sng" dirty="0">
                <a:solidFill>
                  <a:srgbClr val="FFC000"/>
                </a:solidFill>
              </a:rPr>
              <a:t>ACT 2</a:t>
            </a:r>
          </a:p>
          <a:p>
            <a:r>
              <a:rPr lang="en-US" sz="7200" dirty="0">
                <a:solidFill>
                  <a:schemeClr val="bg1"/>
                </a:solidFill>
              </a:rPr>
              <a:t>Willy and “The Woman” enter, dressing themselves and flirting. The door knocks and Willy hurries “The Woman” into the bathroom. Willy answers the door; the young Biff enters and tells Willy that he failed math. Willy tries to usher him out of the room, but Biff imitates his math teacher’s lisp, which elicits laughter from Willy and “The Woman.” Willy tries to cover up his indiscretion, but Biff refuses to believe his stories and storms out, dejected, calling Willy a “phony little fake.” </a:t>
            </a:r>
          </a:p>
          <a:p>
            <a:r>
              <a:rPr lang="en-US" sz="7200" dirty="0">
                <a:solidFill>
                  <a:schemeClr val="bg1"/>
                </a:solidFill>
              </a:rPr>
              <a:t>Back in the restaurant, Stanley helps Willy up. Willy asks him where he can find a seed store. Stanley gives him directions to one, and Willy hurries off.</a:t>
            </a:r>
          </a:p>
          <a:p>
            <a:r>
              <a:rPr lang="en-US" sz="7200" dirty="0">
                <a:solidFill>
                  <a:schemeClr val="bg1"/>
                </a:solidFill>
              </a:rPr>
              <a:t>The light comes up on the Loman kitchen, where Happy enters looking for Willy. He moves into the living room and sees Linda. </a:t>
            </a:r>
          </a:p>
          <a:p>
            <a:r>
              <a:rPr lang="en-US" sz="7200" dirty="0">
                <a:solidFill>
                  <a:schemeClr val="bg1"/>
                </a:solidFill>
              </a:rPr>
              <a:t>Biff comes inside and Linda scolds the boys and slaps away the flowers in </a:t>
            </a:r>
            <a:r>
              <a:rPr lang="en-US" sz="7200" dirty="0" err="1">
                <a:solidFill>
                  <a:schemeClr val="bg1"/>
                </a:solidFill>
              </a:rPr>
              <a:t>Happy’s</a:t>
            </a:r>
            <a:r>
              <a:rPr lang="en-US" sz="7200" dirty="0">
                <a:solidFill>
                  <a:schemeClr val="bg1"/>
                </a:solidFill>
              </a:rPr>
              <a:t> hand. She yells at them for abandoning Willy. Happy attempts to appease her, but Biff goes in search of Willy. He finds Willy planting seeds in the garden with a flashlight. </a:t>
            </a:r>
          </a:p>
          <a:p>
            <a:r>
              <a:rPr lang="en-US" sz="7200" dirty="0">
                <a:solidFill>
                  <a:schemeClr val="bg1"/>
                </a:solidFill>
              </a:rPr>
              <a:t>Willy is consulting Ben about a $20,000 proposition. </a:t>
            </a:r>
          </a:p>
          <a:p>
            <a:r>
              <a:rPr lang="en-US" sz="7200" dirty="0">
                <a:solidFill>
                  <a:schemeClr val="bg1"/>
                </a:solidFill>
              </a:rPr>
              <a:t>Biff approaches him to say goodbye and tries to bring him inside. </a:t>
            </a:r>
          </a:p>
          <a:p>
            <a:r>
              <a:rPr lang="en-US" sz="7200" dirty="0">
                <a:solidFill>
                  <a:schemeClr val="bg1"/>
                </a:solidFill>
              </a:rPr>
              <a:t>Willy moves into the house, followed by Biff, and becomes angry again about Biff’s failure. </a:t>
            </a:r>
          </a:p>
        </p:txBody>
      </p:sp>
    </p:spTree>
    <p:extLst>
      <p:ext uri="{BB962C8B-B14F-4D97-AF65-F5344CB8AC3E}">
        <p14:creationId xmlns:p14="http://schemas.microsoft.com/office/powerpoint/2010/main" val="3746567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u="sng" dirty="0">
                <a:solidFill>
                  <a:srgbClr val="FFC000"/>
                </a:solidFill>
              </a:rPr>
              <a:t>ACT 2</a:t>
            </a:r>
          </a:p>
          <a:p>
            <a:endParaRPr lang="en-US" sz="7200" dirty="0">
              <a:solidFill>
                <a:schemeClr val="bg1"/>
              </a:solidFill>
            </a:endParaRPr>
          </a:p>
          <a:p>
            <a:r>
              <a:rPr lang="en-US" sz="7200" dirty="0">
                <a:solidFill>
                  <a:schemeClr val="bg1"/>
                </a:solidFill>
              </a:rPr>
              <a:t>Happy tries to calm Biff, but Biff and Willy erupt in fury at each other. Biff starts to sob, which touches Willy. </a:t>
            </a:r>
          </a:p>
          <a:p>
            <a:r>
              <a:rPr lang="en-US" sz="7200" dirty="0">
                <a:solidFill>
                  <a:schemeClr val="bg1"/>
                </a:solidFill>
              </a:rPr>
              <a:t>Everyone goes to bed except Willy, who renews his conversation with Ben, elated at how great Biff will be with $20,000 of insurance money. </a:t>
            </a:r>
          </a:p>
          <a:p>
            <a:r>
              <a:rPr lang="en-US" sz="7200" dirty="0">
                <a:solidFill>
                  <a:schemeClr val="bg1"/>
                </a:solidFill>
              </a:rPr>
              <a:t>Linda soon calls out for Willy but gets no response. Biff and Happy listen as well. They hear Willy’s car speed away.</a:t>
            </a:r>
          </a:p>
          <a:p>
            <a:r>
              <a:rPr lang="en-US" sz="7200" dirty="0">
                <a:solidFill>
                  <a:schemeClr val="bg1"/>
                </a:solidFill>
              </a:rPr>
              <a:t>In the requiem, Linda and Happy stand in shock after Willy’s poorly attended funeral. </a:t>
            </a:r>
          </a:p>
          <a:p>
            <a:r>
              <a:rPr lang="en-US" sz="7200" dirty="0">
                <a:solidFill>
                  <a:schemeClr val="bg1"/>
                </a:solidFill>
              </a:rPr>
              <a:t>Biff states that Willy had the wrong dreams. </a:t>
            </a:r>
          </a:p>
          <a:p>
            <a:r>
              <a:rPr lang="en-US" sz="7200" dirty="0">
                <a:solidFill>
                  <a:schemeClr val="bg1"/>
                </a:solidFill>
              </a:rPr>
              <a:t>Charley defends Willy as a victim of his profession. </a:t>
            </a:r>
          </a:p>
          <a:p>
            <a:r>
              <a:rPr lang="en-US" sz="7200" dirty="0">
                <a:solidFill>
                  <a:schemeClr val="bg1"/>
                </a:solidFill>
              </a:rPr>
              <a:t>Ready to leave, Biff invites Happy to go back out West with him. Happy declares that he will stick it out in New York to validate Willy’s death. </a:t>
            </a:r>
          </a:p>
          <a:p>
            <a:r>
              <a:rPr lang="en-US" sz="7200" dirty="0">
                <a:solidFill>
                  <a:schemeClr val="bg1"/>
                </a:solidFill>
              </a:rPr>
              <a:t>Linda asks Willy for forgiveness for being unable to cry. She begins to sob, repeating “We’re free…” All exit, and the flute melody is heard as the curtain falls.</a:t>
            </a:r>
          </a:p>
        </p:txBody>
      </p:sp>
    </p:spTree>
    <p:extLst>
      <p:ext uri="{BB962C8B-B14F-4D97-AF65-F5344CB8AC3E}">
        <p14:creationId xmlns:p14="http://schemas.microsoft.com/office/powerpoint/2010/main" val="3563802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F0"/>
                </a:solidFill>
                <a:latin typeface="Haettenschweiler" panose="020B0706040902060204" pitchFamily="34" charset="0"/>
              </a:rPr>
              <a:t>Discussion Topics</a:t>
            </a:r>
          </a:p>
        </p:txBody>
      </p:sp>
      <p:sp>
        <p:nvSpPr>
          <p:cNvPr id="3" name="Content Placeholder 2"/>
          <p:cNvSpPr>
            <a:spLocks noGrp="1"/>
          </p:cNvSpPr>
          <p:nvPr>
            <p:ph idx="1"/>
          </p:nvPr>
        </p:nvSpPr>
        <p:spPr/>
        <p:txBody>
          <a:bodyPr>
            <a:normAutofit fontScale="77500" lnSpcReduction="20000"/>
          </a:bodyPr>
          <a:lstStyle/>
          <a:p>
            <a:r>
              <a:rPr lang="en-US" sz="3400" dirty="0">
                <a:solidFill>
                  <a:schemeClr val="bg1"/>
                </a:solidFill>
              </a:rPr>
              <a:t>Why does the theme of the American Dream influence the characters and plot of this play so much?</a:t>
            </a:r>
          </a:p>
          <a:p>
            <a:r>
              <a:rPr lang="en-US" sz="3400" dirty="0">
                <a:solidFill>
                  <a:schemeClr val="bg1"/>
                </a:solidFill>
              </a:rPr>
              <a:t>Why does Willy reject Charley’s job offer?</a:t>
            </a:r>
          </a:p>
          <a:p>
            <a:r>
              <a:rPr lang="en-US" sz="3400" dirty="0">
                <a:solidFill>
                  <a:schemeClr val="bg1"/>
                </a:solidFill>
              </a:rPr>
              <a:t>What examples can show that Willy misses the distinction between being loved and being well liked? What are the consequences of Willy’s failure to distinguish between the two?</a:t>
            </a:r>
          </a:p>
          <a:p>
            <a:r>
              <a:rPr lang="en-US" sz="3400" dirty="0">
                <a:solidFill>
                  <a:schemeClr val="bg1"/>
                </a:solidFill>
              </a:rPr>
              <a:t>How is Willy’s retreat into the past a form of escape from his unpleasant present reality? How does it function as a way for Willy to cope with the failure to realize his ambitions?</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545516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It is important to note that much of the play’s action takes place in Willy’s home. When Willy and Linda purchased it, it represented the ultimate expression of Willy’s hopes for the future. Now, however, the house is surrounded by apartment buildings on all sides, and sunlight barely reaches their yard. Their house has come to represent the reduction of Willy’s hopes, even though, ironically, his mortgage payments are almost complete. Just as the house is plagued by apartment buildings, Willy’s ego is plagued by doubts and mounting evidence that he will never experience the fame and fortune promised by the American Dream.</a:t>
            </a:r>
          </a:p>
          <a:p>
            <a:r>
              <a:rPr lang="en-US" sz="1300" dirty="0">
                <a:solidFill>
                  <a:schemeClr val="bg1"/>
                </a:solidFill>
              </a:rPr>
              <a:t>Willy suffers from crippling self-delusion. His consciousness is so fractured that he cannot even maintain a consistent fantasy. In one moment, he calls Biff a lazy bum. In the next, he says that Biff is anything but lazy. His later assessment of the family car is similarly contradictory—one moment he calls it a piece of trash, the next “the finest car ever built.” </a:t>
            </a:r>
          </a:p>
          <a:p>
            <a:r>
              <a:rPr lang="en-US" sz="1300" dirty="0">
                <a:solidFill>
                  <a:schemeClr val="bg1"/>
                </a:solidFill>
              </a:rPr>
              <a:t>Labeling Biff a lazy bum allows Willy to deflect Linda’s criticism of his scolding against Biff’s lack of material success, ambition, and focus. </a:t>
            </a:r>
          </a:p>
          <a:p>
            <a:r>
              <a:rPr lang="en-US" sz="1300" dirty="0">
                <a:solidFill>
                  <a:schemeClr val="bg1"/>
                </a:solidFill>
              </a:rPr>
              <a:t>Denying Biff’s laziness enables Willy to hold onto the hope that Biff will someday, in some capacity, fulfill his expectations of him. </a:t>
            </a:r>
          </a:p>
          <a:p>
            <a:r>
              <a:rPr lang="en-US" sz="1300" dirty="0">
                <a:solidFill>
                  <a:schemeClr val="bg1"/>
                </a:solidFill>
              </a:rPr>
              <a:t>One of the most interesting aspects of </a:t>
            </a:r>
            <a:r>
              <a:rPr lang="en-US" sz="1300" i="1" dirty="0">
                <a:solidFill>
                  <a:schemeClr val="bg1"/>
                </a:solidFill>
              </a:rPr>
              <a:t>Death of a Salesman </a:t>
            </a:r>
            <a:r>
              <a:rPr lang="en-US" sz="1300" dirty="0">
                <a:solidFill>
                  <a:schemeClr val="bg1"/>
                </a:solidFill>
              </a:rPr>
              <a:t>is its fluid treatment of time: past and present flow into one another seamlessly and simultaneously as various stimuli induce in Willy a rambling stream-of-consciousness. </a:t>
            </a:r>
          </a:p>
          <a:p>
            <a:r>
              <a:rPr lang="en-US" sz="1300" dirty="0">
                <a:solidFill>
                  <a:schemeClr val="bg1"/>
                </a:solidFill>
              </a:rPr>
              <a:t>These flashbacks should not be seen as the truth, but as an escape from the present reality or a retrospective reconstruction of past events and blunders.  He retreats into his daydreams not only to escape the present but also to examine the past. He searches for the mistake that he made that frustrated his hopes for fame and fortune and destroyed his relationship with Biff. Willy’s treatment of his life as a story to be edited and rewritten enables him to avoid confronting its depressing reality.</a:t>
            </a:r>
          </a:p>
        </p:txBody>
      </p:sp>
    </p:spTree>
    <p:extLst>
      <p:ext uri="{BB962C8B-B14F-4D97-AF65-F5344CB8AC3E}">
        <p14:creationId xmlns:p14="http://schemas.microsoft.com/office/powerpoint/2010/main" val="1744828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It is important to examine the evolution of Willy’s relationship with his family, as the solid family is one of the most prominent elements of the American Dream. In the present, Willy’s relationship with his family is fraught with tension. In his memories, on the other hand, Willy sees his family as happy and secure. </a:t>
            </a:r>
          </a:p>
          <a:p>
            <a:r>
              <a:rPr lang="en-US" sz="1300" dirty="0">
                <a:solidFill>
                  <a:schemeClr val="bg1"/>
                </a:solidFill>
              </a:rPr>
              <a:t>No matter how much he wants to remember his past as all-American and blissful, Willy cannot completely erase the evidence to the contrary. He wants to remember Biff as the bright hope for the future. In the midst of his memories, however, we find that Willy does nothing to discourage Biff’s compulsive thieving habit. In fact, he slightly encourages it by laughing at Biff’s theft of the football. </a:t>
            </a:r>
          </a:p>
          <a:p>
            <a:r>
              <a:rPr lang="en-US" sz="1300" dirty="0">
                <a:solidFill>
                  <a:schemeClr val="bg1"/>
                </a:solidFill>
              </a:rPr>
              <a:t>As an adult, Biff has never held a steady job, and his habitual stealing from employers seems largely to be the reason for this failing. </a:t>
            </a:r>
          </a:p>
          <a:p>
            <a:r>
              <a:rPr lang="en-US" sz="1300" dirty="0">
                <a:solidFill>
                  <a:schemeClr val="bg1"/>
                </a:solidFill>
              </a:rPr>
              <a:t>Willy is unable to let go of his commitment to the American Dream, and he places tremendous pressure on Biff to fulfill it for him. </a:t>
            </a:r>
          </a:p>
          <a:p>
            <a:r>
              <a:rPr lang="en-US" sz="1300" dirty="0">
                <a:solidFill>
                  <a:schemeClr val="bg1"/>
                </a:solidFill>
              </a:rPr>
              <a:t>Biff feels a deep sense of inadequacy because Willy wants him to pursue a career that conflicts with his natural inclinations and instincts. He would rather work in the open air on a ranch than enter business and make a fortune, and he believes that Willy’s natural inclination is the same, like his father’s before him.</a:t>
            </a:r>
          </a:p>
          <a:p>
            <a:r>
              <a:rPr lang="en-US" sz="1300" dirty="0">
                <a:solidFill>
                  <a:schemeClr val="bg1"/>
                </a:solidFill>
              </a:rPr>
              <a:t>Willy’s relationship with Happy is also less than perfect in Willy’s reconstruction of the past, and it is clear that he favors Biff. Happy tries several times to gain Willy’s attention and approval but fails. The course of </a:t>
            </a:r>
            <a:r>
              <a:rPr lang="en-US" sz="1300" dirty="0" err="1">
                <a:solidFill>
                  <a:schemeClr val="bg1"/>
                </a:solidFill>
              </a:rPr>
              <a:t>Happy’s</a:t>
            </a:r>
            <a:r>
              <a:rPr lang="en-US" sz="1300" dirty="0">
                <a:solidFill>
                  <a:schemeClr val="bg1"/>
                </a:solidFill>
              </a:rPr>
              <a:t> adult life clearly bears the marks of this favoritism. Happy doesn’t express resentment toward Biff; rather, he emulates the behavior of the high-school-aged Biff. </a:t>
            </a:r>
          </a:p>
          <a:p>
            <a:r>
              <a:rPr lang="en-US" sz="1300" dirty="0">
                <a:solidFill>
                  <a:schemeClr val="bg1"/>
                </a:solidFill>
              </a:rPr>
              <a:t>In the past, Willy expressed admiration for Biff’s success with the girls and his ability to get away with theft. As an adult, Happy competes with more successful men by sleeping with their women—he thus performs a sort of theft act.</a:t>
            </a:r>
          </a:p>
        </p:txBody>
      </p:sp>
    </p:spTree>
    <p:extLst>
      <p:ext uri="{BB962C8B-B14F-4D97-AF65-F5344CB8AC3E}">
        <p14:creationId xmlns:p14="http://schemas.microsoft.com/office/powerpoint/2010/main" val="2927285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Third Critique Due – 10/25/22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Death of a Salesman</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Critiques are expected to be AT LEAST FIVE (5) full double-spaced typewritten pages long. 1 inch margins, 12 pt. Time New Roman font.</a:t>
            </a:r>
          </a:p>
          <a:p>
            <a:r>
              <a:rPr lang="en-US" dirty="0">
                <a:solidFill>
                  <a:schemeClr val="bg1"/>
                </a:solidFill>
              </a:rPr>
              <a:t>Cite your sources APA style (go to “Son of Citation Machine” for help online with citing sources).</a:t>
            </a:r>
          </a:p>
          <a:p>
            <a:r>
              <a:rPr lang="en-US" dirty="0">
                <a:solidFill>
                  <a:schemeClr val="bg1"/>
                </a:solidFill>
              </a:rPr>
              <a:t>VERY IMPORTANT:  DO NOT, I REPEAT NOT, GIVE A SYNOPSIS OF THE PLAY (A DESCRIPTION OF WHAT HAPPENS -- THE STORY, IF YOU WILL), EXCEPT FOR A VERY BRIEF ONE (ONE PARAGRAPH OR SHORTER). ASSUME YOUR READER IS FAMILIAR WITH THE PLAY. ANY ELEMENTS OF A SYNOPSIS SHOULD BE USED ONLY TO HELP SUPPORT / DEVELOP THE IDEAS YOU MENTION AS YOU ANALYZE THE PLAY / PRODUCTION.  </a:t>
            </a:r>
          </a:p>
          <a:p>
            <a:r>
              <a:rPr lang="en-US" dirty="0">
                <a:solidFill>
                  <a:schemeClr val="bg1"/>
                </a:solidFill>
              </a:rPr>
              <a:t>YOUR CRITIQUE MUST BE AN ANALYSIS OF THE PLAY / PRODUCTION. </a:t>
            </a:r>
          </a:p>
          <a:p>
            <a:r>
              <a:rPr lang="en-US" dirty="0">
                <a:solidFill>
                  <a:schemeClr val="bg1"/>
                </a:solidFill>
              </a:rPr>
              <a:t> BE SURE TO BACK UP / SUPPORT / CLARIFY YOUR IDEAS WITH SPECIFIC EXAMPLES FROM THE PLAY.</a:t>
            </a:r>
          </a:p>
          <a:p>
            <a:r>
              <a:rPr lang="en-US" dirty="0">
                <a:solidFill>
                  <a:schemeClr val="bg1"/>
                </a:solidFill>
              </a:rPr>
              <a:t>Please make sure that you have one specific question you are trying to analyze and that it is clearly stated in your thesis statement.</a:t>
            </a:r>
          </a:p>
          <a:p>
            <a:endParaRPr lang="en-US" dirty="0">
              <a:solidFill>
                <a:schemeClr val="bg1"/>
              </a:solidFill>
            </a:endParaRPr>
          </a:p>
        </p:txBody>
      </p:sp>
    </p:spTree>
    <p:extLst>
      <p:ext uri="{BB962C8B-B14F-4D97-AF65-F5344CB8AC3E}">
        <p14:creationId xmlns:p14="http://schemas.microsoft.com/office/powerpoint/2010/main" val="3381613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Willy’s relationship with Linda is even more complex and interesting. </a:t>
            </a:r>
          </a:p>
          <a:p>
            <a:r>
              <a:rPr lang="en-US" sz="1300" dirty="0">
                <a:solidFill>
                  <a:schemeClr val="bg1"/>
                </a:solidFill>
              </a:rPr>
              <a:t>In one of his moments of self-doubt, she assures him that he is a good provider and that he is handsome. His failure to make her believe his fantasy of himself does not lead her to reject him—she does not measure Willy’s worth in terms of his professional success. Willy, however, needs more than love, which accepts character flaws, doubts, and insecurity—he seeks desperately to be “well liked.” As such, he ignores the opportunity that Linda presents to him: to view himself more honestly, to acknowledge the reality of his life, and to accept himself for what he is without feeling like a failure. Instead, he tries to play the salesman with her and their sons.</a:t>
            </a:r>
          </a:p>
          <a:p>
            <a:r>
              <a:rPr lang="en-US" sz="1300" dirty="0">
                <a:solidFill>
                  <a:schemeClr val="bg1"/>
                </a:solidFill>
              </a:rPr>
              <a:t>Miller offers no description of “The Woman’s” looks or character because such details are irrelevant; “The Woman” merely represents Willy’s discontent in life. Indeed, she is more a symbol than an actual human being: she regards herself as a means for Willy to get to the buyers more efficiently, and Willy uses her as a tool to feel “well liked.” Biff sees her as a sign that Willy and his ambitions are not as great as Willy claims.</a:t>
            </a:r>
          </a:p>
          <a:p>
            <a:r>
              <a:rPr lang="en-US" sz="1300" dirty="0">
                <a:solidFill>
                  <a:schemeClr val="bg1"/>
                </a:solidFill>
              </a:rPr>
              <a:t>Linda loves Willy despite his considerable imperfections, Willy’s mistress, on the other hand, merely likes him. She buys his sales pitch, which boosts his ego, but does not care for him deeply the way Linda does. Linda regards Willy’s job merely as a source of income; she draws a clear line between Willy as a salesman and Willy as her husband. Willy is unable to do so and thus fails to accept the love that Linda and his sons offer him.</a:t>
            </a:r>
          </a:p>
          <a:p>
            <a:r>
              <a:rPr lang="en-US" sz="1300" dirty="0">
                <a:solidFill>
                  <a:schemeClr val="bg1"/>
                </a:solidFill>
              </a:rPr>
              <a:t>Willy was first abandoned by his father and later by his older brother, Ben. </a:t>
            </a:r>
          </a:p>
          <a:p>
            <a:r>
              <a:rPr lang="en-US" sz="1300" dirty="0">
                <a:solidFill>
                  <a:schemeClr val="bg1"/>
                </a:solidFill>
              </a:rPr>
              <a:t>Willy’s father was a salesman as well, but he actually produced what he sold and was successful, according to Ben, at least. Ben presents their father as both an independent thinker and a masculine man skilled with his hands. In a sense, Willy’s father, not Willy himself, represents the male ideal to Biff, a pioneer spirit and rugged individualist. </a:t>
            </a:r>
          </a:p>
          <a:p>
            <a:r>
              <a:rPr lang="en-US" sz="1300" dirty="0">
                <a:solidFill>
                  <a:schemeClr val="bg1"/>
                </a:solidFill>
              </a:rPr>
              <a:t>Willy seeks approval from his professional contacts by trying to be “well liked”—a coping strategy to deal with his abandonment by the two most important male figures in his life.</a:t>
            </a:r>
          </a:p>
        </p:txBody>
      </p:sp>
    </p:spTree>
    <p:extLst>
      <p:ext uri="{BB962C8B-B14F-4D97-AF65-F5344CB8AC3E}">
        <p14:creationId xmlns:p14="http://schemas.microsoft.com/office/powerpoint/2010/main" val="3627278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r>
              <a:rPr lang="en-US" sz="1200" dirty="0">
                <a:solidFill>
                  <a:schemeClr val="bg1"/>
                </a:solidFill>
              </a:rPr>
              <a:t>Willy’s efforts to create the perfect family of the American Dream seem to constitute an attempt to rebuild the pieces of the broken family of his childhood. </a:t>
            </a:r>
          </a:p>
          <a:p>
            <a:r>
              <a:rPr lang="en-US" sz="1200" dirty="0">
                <a:solidFill>
                  <a:schemeClr val="bg1"/>
                </a:solidFill>
              </a:rPr>
              <a:t>One can interpret his decision to become a salesman as the manifestation of his desperate desire to be the good father and provider that his own salesman father failed to be. </a:t>
            </a:r>
          </a:p>
          <a:p>
            <a:r>
              <a:rPr lang="en-US" sz="1200" dirty="0">
                <a:solidFill>
                  <a:schemeClr val="bg1"/>
                </a:solidFill>
              </a:rPr>
              <a:t>Willy’s obsession with being “well liked” seems to be rooted in his reaction to his father’s and brother’s abandoning of him—he takes their rejection of him as a sign of their not liking him enough. </a:t>
            </a:r>
          </a:p>
          <a:p>
            <a:r>
              <a:rPr lang="en-US" sz="1200" dirty="0">
                <a:solidFill>
                  <a:schemeClr val="bg1"/>
                </a:solidFill>
              </a:rPr>
              <a:t>Willy’s memory of Ben’s visit to his home is saturated with fears of abandonment and a need for approval. </a:t>
            </a:r>
          </a:p>
          <a:p>
            <a:r>
              <a:rPr lang="en-US" sz="1200" dirty="0">
                <a:solidFill>
                  <a:schemeClr val="bg1"/>
                </a:solidFill>
              </a:rPr>
              <a:t>When Ben declares that he must leave soon in order to catch his train, Willy desperately tries to find some way to make him stay a little longer. He proudly shows his sons to Ben, practically begging for a word of approval. </a:t>
            </a:r>
          </a:p>
          <a:p>
            <a:r>
              <a:rPr lang="en-US" sz="1200" dirty="0">
                <a:solidFill>
                  <a:schemeClr val="bg1"/>
                </a:solidFill>
              </a:rPr>
              <a:t>Additionally, he pleads with Ben to tell Biff and Happy about their grandfather, as he realizes that he has no significant family history to give to his sons as an inheritance; the ability to pass such a chronicle on to one’s offspring is an important part of the American Dream that Willy so highly esteems.</a:t>
            </a:r>
          </a:p>
          <a:p>
            <a:r>
              <a:rPr lang="en-US" sz="1200" dirty="0">
                <a:solidFill>
                  <a:schemeClr val="bg1"/>
                </a:solidFill>
              </a:rPr>
              <a:t>The myth of the American Dream has its strongest pull on the individuals who do not enjoy the happiness and prosperity that it promises. </a:t>
            </a:r>
          </a:p>
          <a:p>
            <a:r>
              <a:rPr lang="en-US" sz="1200" dirty="0">
                <a:solidFill>
                  <a:schemeClr val="bg1"/>
                </a:solidFill>
              </a:rPr>
              <a:t>Linda is far more realistic and grounded than Willy, and she is satisfied with what he can give her. She sees through his facade and still loves and accepts the man behind the facade. She knows in her heart that Biff is irresponsible and that Happy is a “philandering bum,” but she loves them without always having to like or condone their behavior. The emotional core of the family, Linda demands their full cooperation in dealing with Willy’s mental decline. </a:t>
            </a:r>
          </a:p>
          <a:p>
            <a:r>
              <a:rPr lang="en-US" sz="1200" dirty="0">
                <a:solidFill>
                  <a:schemeClr val="bg1"/>
                </a:solidFill>
              </a:rPr>
              <a:t>Willy’s greatest fear is realized during his ill-fated dinner with Biff and Happy. In his moment of weakness and defeat, he asks for their help in rebuilding his shattered concept of his life; he is not very likable, and he is well aware of it. </a:t>
            </a:r>
          </a:p>
          <a:p>
            <a:r>
              <a:rPr lang="en-US" sz="1200" dirty="0">
                <a:solidFill>
                  <a:schemeClr val="bg1"/>
                </a:solidFill>
              </a:rPr>
              <a:t>Biff and </a:t>
            </a:r>
            <a:r>
              <a:rPr lang="en-US" sz="1200" dirty="0" err="1">
                <a:solidFill>
                  <a:schemeClr val="bg1"/>
                </a:solidFill>
              </a:rPr>
              <a:t>Happy’s</a:t>
            </a:r>
            <a:r>
              <a:rPr lang="en-US" sz="1200" dirty="0">
                <a:solidFill>
                  <a:schemeClr val="bg1"/>
                </a:solidFill>
              </a:rPr>
              <a:t> neglect of him fits into a pattern of abandonment.</a:t>
            </a:r>
          </a:p>
        </p:txBody>
      </p:sp>
    </p:spTree>
    <p:extLst>
      <p:ext uri="{BB962C8B-B14F-4D97-AF65-F5344CB8AC3E}">
        <p14:creationId xmlns:p14="http://schemas.microsoft.com/office/powerpoint/2010/main" val="2894233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Corbel" panose="020B0503020204020204" pitchFamily="34" charset="0"/>
              </a:rPr>
              <a:t>Looking at the Play a little Deeper</a:t>
            </a:r>
          </a:p>
        </p:txBody>
      </p:sp>
      <p:sp>
        <p:nvSpPr>
          <p:cNvPr id="3" name="Content Placeholder 2"/>
          <p:cNvSpPr>
            <a:spLocks noGrp="1"/>
          </p:cNvSpPr>
          <p:nvPr>
            <p:ph idx="1"/>
          </p:nvPr>
        </p:nvSpPr>
        <p:spPr/>
        <p:txBody>
          <a:bodyPr>
            <a:noAutofit/>
          </a:bodyPr>
          <a:lstStyle/>
          <a:p>
            <a:r>
              <a:rPr lang="en-US" sz="1200" dirty="0">
                <a:solidFill>
                  <a:schemeClr val="bg1"/>
                </a:solidFill>
              </a:rPr>
              <a:t>Willy believes that Biff, no longer able to respect him as a father or a person, automatically gave up all hopes for achieving the American Dream, since he could not separate Willy’s expectations of him from his damaged emotional state. In a sense, Willy is right this time—Biff’s knowledge of Willy’s adultery tarnishes the package deal of the total Dream, and Biff rejects the flawed product that Willy is so desperately trying to sell him.</a:t>
            </a:r>
          </a:p>
          <a:p>
            <a:r>
              <a:rPr lang="en-US" sz="1200" dirty="0">
                <a:solidFill>
                  <a:schemeClr val="bg1"/>
                </a:solidFill>
              </a:rPr>
              <a:t>Poor and now unemployed, Willy has no means to pass anything on to his sons. Indeed, he has just given Stanley a dollar in a feeble attempt to prove to himself, by being able to give, that he does indeed possess something. The act of giving also requires someone to whom to give, and Stanley becomes, momentarily, a surrogate son to Willy, since Biff and Happy have abandoned him. </a:t>
            </a:r>
          </a:p>
          <a:p>
            <a:r>
              <a:rPr lang="en-US" sz="1200" dirty="0">
                <a:solidFill>
                  <a:schemeClr val="bg1"/>
                </a:solidFill>
              </a:rPr>
              <a:t>Similarly, in desperately seeking to grow vegetables, Willy desires tangible proof of the value of his labor, and hence, life. </a:t>
            </a:r>
          </a:p>
          <a:p>
            <a:r>
              <a:rPr lang="en-US" sz="1200" dirty="0">
                <a:solidFill>
                  <a:schemeClr val="bg1"/>
                </a:solidFill>
              </a:rPr>
              <a:t>Willy dies not only for his own sins but also for the sins of his sons, who have failed to achieve their potential within the American Dream.</a:t>
            </a:r>
          </a:p>
          <a:p>
            <a:r>
              <a:rPr lang="en-US" sz="1200" dirty="0">
                <a:solidFill>
                  <a:schemeClr val="bg1"/>
                </a:solidFill>
              </a:rPr>
              <a:t>Charley’s speech about the nature of the salesman’s dreams is one of the most memorable passages in the play. His words serve as a kind of respectful eulogy that removes blame from Willy as an individual by explaining the grueling expectations and absurd demands of his profession.</a:t>
            </a:r>
          </a:p>
          <a:p>
            <a:r>
              <a:rPr lang="en-US" sz="1200" dirty="0">
                <a:solidFill>
                  <a:schemeClr val="bg1"/>
                </a:solidFill>
              </a:rPr>
              <a:t>In many ways, Willy has done everything that the myth of the American Dream outlines as the key path to success. He acquired a home and the range of modern appliances. He raised a family and journeyed forth into the business world full of hope and ambition. </a:t>
            </a:r>
          </a:p>
          <a:p>
            <a:r>
              <a:rPr lang="en-US" sz="1200" dirty="0">
                <a:solidFill>
                  <a:schemeClr val="bg1"/>
                </a:solidFill>
              </a:rPr>
              <a:t>Nevertheless, Willy has failed to receive the fruits that the American Dream promises. His primary problem is that he continues to believe in the myth rather than restructuring his conception of his life and his identity to meet more realistic standards. </a:t>
            </a:r>
          </a:p>
          <a:p>
            <a:r>
              <a:rPr lang="en-US" sz="1200" dirty="0">
                <a:solidFill>
                  <a:schemeClr val="bg1"/>
                </a:solidFill>
              </a:rPr>
              <a:t>Willy bought the sales pitch that America uses to advertise itself, and the price of his faith is death.</a:t>
            </a:r>
          </a:p>
        </p:txBody>
      </p:sp>
    </p:spTree>
    <p:extLst>
      <p:ext uri="{BB962C8B-B14F-4D97-AF65-F5344CB8AC3E}">
        <p14:creationId xmlns:p14="http://schemas.microsoft.com/office/powerpoint/2010/main" val="3355169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33CC"/>
                </a:solidFill>
                <a:latin typeface="French Script MT" panose="03020402040607040605" pitchFamily="66" charset="0"/>
              </a:rPr>
              <a:t>Essay Topics</a:t>
            </a:r>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rPr>
              <a:t>Discuss the importance of dreams in the play.</a:t>
            </a:r>
          </a:p>
          <a:p>
            <a:r>
              <a:rPr lang="en-US" dirty="0">
                <a:solidFill>
                  <a:schemeClr val="bg1"/>
                </a:solidFill>
              </a:rPr>
              <a:t>Is Willy Loman a tragic hero? Why or why not?</a:t>
            </a:r>
          </a:p>
          <a:p>
            <a:r>
              <a:rPr lang="en-US" dirty="0">
                <a:solidFill>
                  <a:schemeClr val="bg1"/>
                </a:solidFill>
              </a:rPr>
              <a:t>What is the importance of relationships between fathers and sons in the play?</a:t>
            </a:r>
          </a:p>
          <a:p>
            <a:r>
              <a:rPr lang="en-US" dirty="0">
                <a:solidFill>
                  <a:schemeClr val="bg1"/>
                </a:solidFill>
              </a:rPr>
              <a:t>What message is Miller trying to reach to his audiences about the American Dream?</a:t>
            </a:r>
          </a:p>
          <a:p>
            <a:r>
              <a:rPr lang="en-US" dirty="0">
                <a:solidFill>
                  <a:schemeClr val="bg1"/>
                </a:solidFill>
              </a:rPr>
              <a:t>Discuss the title of the play and explain the importance of “selling” in this play. </a:t>
            </a:r>
          </a:p>
          <a:p>
            <a:r>
              <a:rPr lang="en-US" dirty="0">
                <a:solidFill>
                  <a:schemeClr val="bg1"/>
                </a:solidFill>
              </a:rPr>
              <a:t>Compare and contrast the 2016 film (YouTube) to the play.</a:t>
            </a:r>
          </a:p>
        </p:txBody>
      </p:sp>
    </p:spTree>
    <p:extLst>
      <p:ext uri="{BB962C8B-B14F-4D97-AF65-F5344CB8AC3E}">
        <p14:creationId xmlns:p14="http://schemas.microsoft.com/office/powerpoint/2010/main" val="2291976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lnSpcReduction="10000"/>
          </a:bodyPr>
          <a:lstStyle/>
          <a:p>
            <a:pPr marL="0" indent="0">
              <a:buNone/>
            </a:pPr>
            <a:r>
              <a:rPr lang="en-US" dirty="0">
                <a:solidFill>
                  <a:schemeClr val="bg1"/>
                </a:solidFill>
              </a:rPr>
              <a:t>Houghton Mifflin Harcourt. (2016). Arthur Miller Biography. Retrieved October 9, 2018, from https://www.cliffsnotes.com/literature/c/the-crucible/arthur-miller-biography </a:t>
            </a:r>
          </a:p>
          <a:p>
            <a:pPr marL="0" indent="0">
              <a:buNone/>
            </a:pPr>
            <a:endParaRPr lang="en-US" dirty="0">
              <a:solidFill>
                <a:schemeClr val="bg1"/>
              </a:solidFill>
            </a:endParaRPr>
          </a:p>
          <a:p>
            <a:pPr marL="0" indent="0">
              <a:buNone/>
            </a:pPr>
            <a:r>
              <a:rPr lang="en-US" dirty="0" err="1">
                <a:solidFill>
                  <a:schemeClr val="bg1"/>
                </a:solidFill>
              </a:rPr>
              <a:t>SparkNotes</a:t>
            </a:r>
            <a:r>
              <a:rPr lang="en-US" dirty="0">
                <a:solidFill>
                  <a:schemeClr val="bg1"/>
                </a:solidFill>
              </a:rPr>
              <a:t> LLC. (2017). Death of a Salesman. Retrieved October 17, 2017, from http://www.sparknotes.com/lit/salesman/summary.html </a:t>
            </a:r>
          </a:p>
          <a:p>
            <a:pPr marL="0" indent="0">
              <a:buNone/>
            </a:pPr>
            <a:endParaRPr lang="en-US" dirty="0">
              <a:solidFill>
                <a:schemeClr val="bg1"/>
              </a:solidFill>
            </a:endParaRPr>
          </a:p>
        </p:txBody>
      </p:sp>
    </p:spTree>
    <p:extLst>
      <p:ext uri="{BB962C8B-B14F-4D97-AF65-F5344CB8AC3E}">
        <p14:creationId xmlns:p14="http://schemas.microsoft.com/office/powerpoint/2010/main" val="291753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Third Critique Due – 10/25/22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Death of a Salesman</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u="sng" dirty="0">
                <a:solidFill>
                  <a:schemeClr val="bg1"/>
                </a:solidFill>
              </a:rPr>
              <a:t>Do TWO of the following: </a:t>
            </a:r>
          </a:p>
          <a:p>
            <a:endParaRPr lang="en-US" dirty="0">
              <a:solidFill>
                <a:schemeClr val="bg1"/>
              </a:solidFill>
            </a:endParaRPr>
          </a:p>
          <a:p>
            <a:pPr marL="514350" indent="-514350">
              <a:buAutoNum type="arabicPeriod"/>
            </a:pPr>
            <a:r>
              <a:rPr lang="en-US" sz="4000" dirty="0">
                <a:solidFill>
                  <a:schemeClr val="bg1"/>
                </a:solidFill>
              </a:rPr>
              <a:t>Describe and analyze the play's characters. </a:t>
            </a:r>
          </a:p>
          <a:p>
            <a:pPr marL="914400" lvl="1" indent="-514350">
              <a:buAutoNum type="arabicPeriod"/>
            </a:pPr>
            <a:r>
              <a:rPr lang="en-US" dirty="0">
                <a:solidFill>
                  <a:schemeClr val="bg1"/>
                </a:solidFill>
              </a:rPr>
              <a:t>Are the characters clearly defined? </a:t>
            </a:r>
          </a:p>
          <a:p>
            <a:pPr marL="914400" lvl="1" indent="-514350">
              <a:buAutoNum type="arabicPeriod"/>
            </a:pPr>
            <a:r>
              <a:rPr lang="en-US" dirty="0">
                <a:solidFill>
                  <a:schemeClr val="bg1"/>
                </a:solidFill>
              </a:rPr>
              <a:t>Are they realistic or symbolic? </a:t>
            </a:r>
          </a:p>
          <a:p>
            <a:pPr marL="914400" lvl="1" indent="-514350">
              <a:buAutoNum type="arabicPeriod"/>
            </a:pPr>
            <a:r>
              <a:rPr lang="en-US" dirty="0">
                <a:solidFill>
                  <a:schemeClr val="bg1"/>
                </a:solidFill>
              </a:rPr>
              <a:t>Which characters are in conflict? </a:t>
            </a:r>
          </a:p>
          <a:p>
            <a:pPr marL="914400" lvl="1" indent="-514350">
              <a:buAutoNum type="arabicPeriod"/>
            </a:pPr>
            <a:r>
              <a:rPr lang="en-US" dirty="0">
                <a:solidFill>
                  <a:schemeClr val="bg1"/>
                </a:solidFill>
              </a:rPr>
              <a:t>How do minor characters relate to major ones? Are they mirror images, contrasts, parallels? </a:t>
            </a:r>
          </a:p>
          <a:p>
            <a:pPr marL="914400" lvl="1" indent="-514350">
              <a:buAutoNum type="arabicPeriod"/>
            </a:pPr>
            <a:r>
              <a:rPr lang="en-US" dirty="0">
                <a:solidFill>
                  <a:schemeClr val="bg1"/>
                </a:solidFill>
              </a:rPr>
              <a:t>Which characters are poorly presented? Are they incomplete, inconsistent, unbelievable? </a:t>
            </a:r>
          </a:p>
          <a:p>
            <a:pPr marL="914400" lvl="1" indent="-514350">
              <a:buAutoNum type="arabicPeriod"/>
            </a:pPr>
            <a:r>
              <a:rPr lang="en-US" dirty="0">
                <a:solidFill>
                  <a:schemeClr val="bg1"/>
                </a:solidFill>
              </a:rPr>
              <a:t>Which characters did you identify most closely with? Why? </a:t>
            </a:r>
          </a:p>
          <a:p>
            <a:pPr marL="514350" indent="-514350">
              <a:buAutoNum type="arabicPeriod"/>
            </a:pPr>
            <a:r>
              <a:rPr lang="en-US" sz="4000" dirty="0">
                <a:solidFill>
                  <a:schemeClr val="bg1"/>
                </a:solidFill>
              </a:rPr>
              <a:t>Describe and analyze the content and plot structure of the play.</a:t>
            </a:r>
          </a:p>
          <a:p>
            <a:pPr marL="914400" lvl="1" indent="-514350">
              <a:buAutoNum type="arabicPeriod"/>
            </a:pPr>
            <a:r>
              <a:rPr lang="en-US" dirty="0">
                <a:solidFill>
                  <a:schemeClr val="bg1"/>
                </a:solidFill>
              </a:rPr>
              <a:t>Is the structure serious or comic? Realistic or fantastic? If serious, is it tragic or more down-to-earth? If comic, is it plain comedy or farcical. </a:t>
            </a:r>
          </a:p>
          <a:p>
            <a:pPr marL="914400" lvl="1" indent="-514350">
              <a:buAutoNum type="arabicPeriod"/>
            </a:pPr>
            <a:r>
              <a:rPr lang="en-US" dirty="0">
                <a:solidFill>
                  <a:schemeClr val="bg1"/>
                </a:solidFill>
              </a:rPr>
              <a:t>Does it mix elements? Serious with comic, realistic with unrealistic? </a:t>
            </a:r>
          </a:p>
          <a:p>
            <a:pPr marL="914400" lvl="1" indent="-514350">
              <a:buAutoNum type="arabicPeriod"/>
            </a:pPr>
            <a:r>
              <a:rPr lang="en-US" dirty="0">
                <a:solidFill>
                  <a:schemeClr val="bg1"/>
                </a:solidFill>
              </a:rPr>
              <a:t>Is the play written in climactic form, episodic form, or some other form? </a:t>
            </a:r>
          </a:p>
          <a:p>
            <a:pPr marL="914400" lvl="1" indent="-514350">
              <a:buAutoNum type="arabicPeriod"/>
            </a:pPr>
            <a:r>
              <a:rPr lang="en-US" dirty="0">
                <a:solidFill>
                  <a:schemeClr val="bg1"/>
                </a:solidFill>
              </a:rPr>
              <a:t>What is the major conflict and its initiating incident? </a:t>
            </a:r>
          </a:p>
          <a:p>
            <a:pPr marL="914400" lvl="1" indent="-514350">
              <a:buAutoNum type="arabicPeriod"/>
            </a:pPr>
            <a:r>
              <a:rPr lang="en-US" dirty="0">
                <a:solidFill>
                  <a:schemeClr val="bg1"/>
                </a:solidFill>
              </a:rPr>
              <a:t>Does the play have an early or a late point-of-attack? </a:t>
            </a:r>
          </a:p>
          <a:p>
            <a:pPr marL="914400" lvl="1" indent="-514350">
              <a:buAutoNum type="arabicPeriod"/>
            </a:pPr>
            <a:r>
              <a:rPr lang="en-US" dirty="0">
                <a:solidFill>
                  <a:schemeClr val="bg1"/>
                </a:solidFill>
              </a:rPr>
              <a:t>How is precursor action made clear? </a:t>
            </a:r>
          </a:p>
          <a:p>
            <a:pPr marL="914400" lvl="1" indent="-514350">
              <a:buAutoNum type="arabicPeriod"/>
            </a:pPr>
            <a:r>
              <a:rPr lang="en-US" dirty="0">
                <a:solidFill>
                  <a:schemeClr val="bg1"/>
                </a:solidFill>
              </a:rPr>
              <a:t>How are complications developed and how does the play resolve? </a:t>
            </a:r>
          </a:p>
          <a:p>
            <a:pPr marL="514350" indent="-514350">
              <a:buAutoNum type="arabicPeriod"/>
            </a:pPr>
            <a:r>
              <a:rPr lang="en-US" sz="4000" dirty="0">
                <a:solidFill>
                  <a:schemeClr val="bg1"/>
                </a:solidFill>
              </a:rPr>
              <a:t>Describe and analyze the theme of the play. </a:t>
            </a:r>
          </a:p>
          <a:p>
            <a:pPr marL="914400" lvl="1" indent="-514350">
              <a:buAutoNum type="arabicPeriod"/>
            </a:pPr>
            <a:r>
              <a:rPr lang="en-US" dirty="0">
                <a:solidFill>
                  <a:schemeClr val="bg1"/>
                </a:solidFill>
              </a:rPr>
              <a:t>What is the play about? Is it easy to understand or not? </a:t>
            </a:r>
          </a:p>
          <a:p>
            <a:pPr marL="914400" lvl="1" indent="-514350">
              <a:buAutoNum type="arabicPeriod"/>
            </a:pPr>
            <a:r>
              <a:rPr lang="en-US" dirty="0">
                <a:solidFill>
                  <a:schemeClr val="bg1"/>
                </a:solidFill>
              </a:rPr>
              <a:t>Does the play present the subject clearly? </a:t>
            </a:r>
          </a:p>
          <a:p>
            <a:pPr marL="914400" lvl="1" indent="-514350">
              <a:buAutoNum type="arabicPeriod"/>
            </a:pPr>
            <a:r>
              <a:rPr lang="en-US" dirty="0">
                <a:solidFill>
                  <a:schemeClr val="bg1"/>
                </a:solidFill>
              </a:rPr>
              <a:t>Does the playwright seem to have an opinion, or does the playwright appear neutral? </a:t>
            </a:r>
          </a:p>
          <a:p>
            <a:pPr marL="914400" lvl="1" indent="-514350">
              <a:buAutoNum type="arabicPeriod"/>
            </a:pPr>
            <a:r>
              <a:rPr lang="en-US" dirty="0">
                <a:solidFill>
                  <a:schemeClr val="bg1"/>
                </a:solidFill>
              </a:rPr>
              <a:t>How is the theme brought about? Words? Actions? Symbols? </a:t>
            </a:r>
          </a:p>
          <a:p>
            <a:pPr marL="914400" lvl="1" indent="-514350">
              <a:buAutoNum type="arabicPeriod"/>
            </a:pPr>
            <a:r>
              <a:rPr lang="en-US" dirty="0">
                <a:solidFill>
                  <a:schemeClr val="bg1"/>
                </a:solidFill>
              </a:rPr>
              <a:t>Is there more than one theme? Are they consistent with one another? </a:t>
            </a:r>
          </a:p>
          <a:p>
            <a:endParaRPr lang="en-US" dirty="0">
              <a:solidFill>
                <a:schemeClr val="bg1"/>
              </a:solidFill>
            </a:endParaRPr>
          </a:p>
        </p:txBody>
      </p:sp>
    </p:spTree>
    <p:extLst>
      <p:ext uri="{BB962C8B-B14F-4D97-AF65-F5344CB8AC3E}">
        <p14:creationId xmlns:p14="http://schemas.microsoft.com/office/powerpoint/2010/main" val="391077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CCFF"/>
                </a:solidFill>
                <a:latin typeface="Broadway" panose="04040905080B02020502" pitchFamily="82" charset="0"/>
              </a:rPr>
              <a:t>Who is Arthur Miller?</a:t>
            </a:r>
          </a:p>
        </p:txBody>
      </p:sp>
      <p:sp>
        <p:nvSpPr>
          <p:cNvPr id="4" name="Content Placeholder 3"/>
          <p:cNvSpPr>
            <a:spLocks noGrp="1"/>
          </p:cNvSpPr>
          <p:nvPr>
            <p:ph sz="half" idx="1"/>
          </p:nvPr>
        </p:nvSpPr>
        <p:spPr>
          <a:xfrm>
            <a:off x="457200" y="1600200"/>
            <a:ext cx="5638800" cy="4525963"/>
          </a:xfrm>
        </p:spPr>
        <p:txBody>
          <a:bodyPr>
            <a:normAutofit fontScale="62500" lnSpcReduction="20000"/>
          </a:bodyPr>
          <a:lstStyle/>
          <a:p>
            <a:r>
              <a:rPr lang="en-US" dirty="0">
                <a:solidFill>
                  <a:schemeClr val="bg1"/>
                </a:solidFill>
              </a:rPr>
              <a:t>Arthur Miller was born in Harlem on October 17, 1915, the son of Polish immigrants, </a:t>
            </a:r>
            <a:r>
              <a:rPr lang="en-US" dirty="0" err="1">
                <a:solidFill>
                  <a:schemeClr val="bg1"/>
                </a:solidFill>
              </a:rPr>
              <a:t>Isidore</a:t>
            </a:r>
            <a:r>
              <a:rPr lang="en-US" dirty="0">
                <a:solidFill>
                  <a:schemeClr val="bg1"/>
                </a:solidFill>
              </a:rPr>
              <a:t> and Augusta Miller. </a:t>
            </a:r>
          </a:p>
          <a:p>
            <a:r>
              <a:rPr lang="en-US" dirty="0">
                <a:solidFill>
                  <a:schemeClr val="bg1"/>
                </a:solidFill>
              </a:rPr>
              <a:t>Miller's father had established a successful clothing store upon coming to America, so the family enjoyed wealth; however, this prosperity ended with the Wall Street Crash of 1929. </a:t>
            </a:r>
          </a:p>
          <a:p>
            <a:r>
              <a:rPr lang="en-US" dirty="0">
                <a:solidFill>
                  <a:schemeClr val="bg1"/>
                </a:solidFill>
              </a:rPr>
              <a:t>Financial hardship compelled the Miller family to move to Brooklyn in 1929.</a:t>
            </a:r>
          </a:p>
          <a:p>
            <a:r>
              <a:rPr lang="en-US" dirty="0">
                <a:solidFill>
                  <a:schemeClr val="bg1"/>
                </a:solidFill>
              </a:rPr>
              <a:t>Miller graduated from high school in New York in 1933. </a:t>
            </a:r>
          </a:p>
          <a:p>
            <a:r>
              <a:rPr lang="en-US" dirty="0">
                <a:solidFill>
                  <a:schemeClr val="bg1"/>
                </a:solidFill>
              </a:rPr>
              <a:t>He applied to Cornell University and the University of Michigan, but both schools refused him admission. </a:t>
            </a:r>
          </a:p>
          <a:p>
            <a:r>
              <a:rPr lang="en-US" dirty="0">
                <a:solidFill>
                  <a:schemeClr val="bg1"/>
                </a:solidFill>
              </a:rPr>
              <a:t>Miller worked a variety of odd jobs — including hosting a radio program — before the University of Michigan accepted him. </a:t>
            </a:r>
          </a:p>
          <a:p>
            <a:r>
              <a:rPr lang="en-US" dirty="0">
                <a:solidFill>
                  <a:schemeClr val="bg1"/>
                </a:solidFill>
              </a:rPr>
              <a:t>At school, he studied journalism, became the night editor of the Michigan Daily, and began experimenting with theater.</a:t>
            </a:r>
          </a:p>
          <a:p>
            <a:endParaRPr lang="en-US" dirty="0">
              <a:solidFill>
                <a:schemeClr val="bg1"/>
              </a:solidFill>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8400" y="1600200"/>
            <a:ext cx="2438400" cy="44195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77166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CCFF"/>
                </a:solidFill>
                <a:latin typeface="Broadway" panose="04040905080B02020502" pitchFamily="82" charset="0"/>
              </a:rPr>
              <a:t>Who is Arthur Miller?</a:t>
            </a:r>
          </a:p>
        </p:txBody>
      </p:sp>
      <p:sp>
        <p:nvSpPr>
          <p:cNvPr id="4" name="Content Placeholder 3"/>
          <p:cNvSpPr>
            <a:spLocks noGrp="1"/>
          </p:cNvSpPr>
          <p:nvPr>
            <p:ph sz="half" idx="1"/>
          </p:nvPr>
        </p:nvSpPr>
        <p:spPr>
          <a:xfrm>
            <a:off x="457200" y="1600200"/>
            <a:ext cx="5638800" cy="4525963"/>
          </a:xfrm>
        </p:spPr>
        <p:txBody>
          <a:bodyPr>
            <a:normAutofit fontScale="47500" lnSpcReduction="20000"/>
          </a:bodyPr>
          <a:lstStyle/>
          <a:p>
            <a:r>
              <a:rPr lang="en-US" dirty="0">
                <a:solidFill>
                  <a:schemeClr val="bg1"/>
                </a:solidFill>
              </a:rPr>
              <a:t>In addition to hosting a radio program, Miller held a variety of jobs during his early career. </a:t>
            </a:r>
          </a:p>
          <a:p>
            <a:r>
              <a:rPr lang="en-US" dirty="0">
                <a:solidFill>
                  <a:schemeClr val="bg1"/>
                </a:solidFill>
              </a:rPr>
              <a:t>After he left the University of Michigan, Miller wrote plays for the Federal Theatre in 1939. </a:t>
            </a:r>
          </a:p>
          <a:p>
            <a:r>
              <a:rPr lang="en-US" dirty="0">
                <a:solidFill>
                  <a:schemeClr val="bg1"/>
                </a:solidFill>
              </a:rPr>
              <a:t>The Federal Theatre provided work for unemployed writers, actors, directors, and designers. </a:t>
            </a:r>
          </a:p>
          <a:p>
            <a:r>
              <a:rPr lang="en-US" dirty="0">
                <a:solidFill>
                  <a:schemeClr val="bg1"/>
                </a:solidFill>
              </a:rPr>
              <a:t>Congress closed the Federal Theatre late in 1939.</a:t>
            </a:r>
          </a:p>
          <a:p>
            <a:r>
              <a:rPr lang="en-US" dirty="0">
                <a:solidFill>
                  <a:schemeClr val="bg1"/>
                </a:solidFill>
              </a:rPr>
              <a:t>Miller died on February 10, 2005, of heart failure. He was 89 years old.</a:t>
            </a:r>
          </a:p>
          <a:p>
            <a:r>
              <a:rPr lang="en-US" dirty="0">
                <a:solidFill>
                  <a:schemeClr val="bg1"/>
                </a:solidFill>
              </a:rPr>
              <a:t>Miller's prolific writing career spans a period of over sixty years. </a:t>
            </a:r>
          </a:p>
          <a:p>
            <a:r>
              <a:rPr lang="en-US" dirty="0">
                <a:solidFill>
                  <a:schemeClr val="bg1"/>
                </a:solidFill>
              </a:rPr>
              <a:t>During this time, Miller has written twenty-six plays, a novel entitled </a:t>
            </a:r>
            <a:r>
              <a:rPr lang="en-US" i="1" dirty="0">
                <a:solidFill>
                  <a:schemeClr val="bg1"/>
                </a:solidFill>
              </a:rPr>
              <a:t>Focus</a:t>
            </a:r>
            <a:r>
              <a:rPr lang="en-US" dirty="0">
                <a:solidFill>
                  <a:schemeClr val="bg1"/>
                </a:solidFill>
              </a:rPr>
              <a:t> (1945), several travel journals, a collection of short stories entitled </a:t>
            </a:r>
            <a:r>
              <a:rPr lang="en-US" i="1" dirty="0">
                <a:solidFill>
                  <a:schemeClr val="bg1"/>
                </a:solidFill>
              </a:rPr>
              <a:t>I Don't Need You Anymore</a:t>
            </a:r>
            <a:r>
              <a:rPr lang="en-US" dirty="0">
                <a:solidFill>
                  <a:schemeClr val="bg1"/>
                </a:solidFill>
              </a:rPr>
              <a:t> (1967), and an autobiography entitled </a:t>
            </a:r>
            <a:r>
              <a:rPr lang="en-US" i="1" dirty="0" err="1">
                <a:solidFill>
                  <a:schemeClr val="bg1"/>
                </a:solidFill>
              </a:rPr>
              <a:t>Timebends</a:t>
            </a:r>
            <a:r>
              <a:rPr lang="en-US" i="1" dirty="0">
                <a:solidFill>
                  <a:schemeClr val="bg1"/>
                </a:solidFill>
              </a:rPr>
              <a:t>: A Life </a:t>
            </a:r>
            <a:r>
              <a:rPr lang="en-US" dirty="0">
                <a:solidFill>
                  <a:schemeClr val="bg1"/>
                </a:solidFill>
              </a:rPr>
              <a:t>(1987). </a:t>
            </a:r>
          </a:p>
          <a:p>
            <a:r>
              <a:rPr lang="en-US" dirty="0">
                <a:solidFill>
                  <a:schemeClr val="bg1"/>
                </a:solidFill>
              </a:rPr>
              <a:t>Miller's plays generally address social issues and center around an individual in a social dilemma, or an individual at the mercy of society.</a:t>
            </a:r>
          </a:p>
          <a:p>
            <a:r>
              <a:rPr lang="en-US" dirty="0">
                <a:solidFill>
                  <a:schemeClr val="bg1"/>
                </a:solidFill>
              </a:rPr>
              <a:t>Miller's first play, </a:t>
            </a:r>
            <a:r>
              <a:rPr lang="en-US" i="1" dirty="0">
                <a:solidFill>
                  <a:schemeClr val="bg1"/>
                </a:solidFill>
              </a:rPr>
              <a:t>No Villain</a:t>
            </a:r>
            <a:r>
              <a:rPr lang="en-US" dirty="0">
                <a:solidFill>
                  <a:schemeClr val="bg1"/>
                </a:solidFill>
              </a:rPr>
              <a:t>, produced in 1936, explores Marxist theory and inner conflict through an individual facing ruin as a result of a strike. </a:t>
            </a:r>
          </a:p>
          <a:p>
            <a:r>
              <a:rPr lang="en-US" i="1" dirty="0">
                <a:solidFill>
                  <a:schemeClr val="bg1"/>
                </a:solidFill>
              </a:rPr>
              <a:t>Honors at Dawn</a:t>
            </a:r>
            <a:r>
              <a:rPr lang="en-US" dirty="0">
                <a:solidFill>
                  <a:schemeClr val="bg1"/>
                </a:solidFill>
              </a:rPr>
              <a:t>, 1937, also centers around a strike and contrasting views of the economy, but focuses on an individual's inability to express himself. </a:t>
            </a:r>
          </a:p>
          <a:p>
            <a:r>
              <a:rPr lang="en-US" i="1" dirty="0">
                <a:solidFill>
                  <a:schemeClr val="bg1"/>
                </a:solidFill>
              </a:rPr>
              <a:t>The Great Disobedience</a:t>
            </a:r>
            <a:r>
              <a:rPr lang="en-US" dirty="0">
                <a:solidFill>
                  <a:schemeClr val="bg1"/>
                </a:solidFill>
              </a:rPr>
              <a:t>, 1938, makes a connection between the prison system and capitalism. </a:t>
            </a:r>
          </a:p>
          <a:p>
            <a:r>
              <a:rPr lang="en-US" i="1" dirty="0">
                <a:solidFill>
                  <a:schemeClr val="bg1"/>
                </a:solidFill>
              </a:rPr>
              <a:t>The Golden Years</a:t>
            </a:r>
            <a:r>
              <a:rPr lang="en-US" dirty="0">
                <a:solidFill>
                  <a:schemeClr val="bg1"/>
                </a:solidFill>
              </a:rPr>
              <a:t>, 1940, tells the story of Cortes despoiling Mexico, as well as the effects of capitalism and fate on the individual.</a:t>
            </a:r>
          </a:p>
          <a:p>
            <a:endParaRPr lang="en-US" dirty="0">
              <a:solidFill>
                <a:schemeClr val="bg1"/>
              </a:solidFill>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8400" y="1600200"/>
            <a:ext cx="2438400" cy="44195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62208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CCFF"/>
                </a:solidFill>
                <a:latin typeface="Broadway" panose="04040905080B02020502" pitchFamily="82" charset="0"/>
              </a:rPr>
              <a:t>Who is Arthur Miller?</a:t>
            </a:r>
          </a:p>
        </p:txBody>
      </p:sp>
      <p:sp>
        <p:nvSpPr>
          <p:cNvPr id="4" name="Content Placeholder 3"/>
          <p:cNvSpPr>
            <a:spLocks noGrp="1"/>
          </p:cNvSpPr>
          <p:nvPr>
            <p:ph sz="half" idx="1"/>
          </p:nvPr>
        </p:nvSpPr>
        <p:spPr>
          <a:xfrm>
            <a:off x="457200" y="1600200"/>
            <a:ext cx="5638800" cy="4525963"/>
          </a:xfrm>
        </p:spPr>
        <p:txBody>
          <a:bodyPr>
            <a:normAutofit fontScale="47500" lnSpcReduction="20000"/>
          </a:bodyPr>
          <a:lstStyle/>
          <a:p>
            <a:r>
              <a:rPr lang="en-US" i="1" dirty="0">
                <a:solidFill>
                  <a:schemeClr val="bg1"/>
                </a:solidFill>
              </a:rPr>
              <a:t>The Man Who Had All the Luck</a:t>
            </a:r>
            <a:r>
              <a:rPr lang="en-US" dirty="0">
                <a:solidFill>
                  <a:schemeClr val="bg1"/>
                </a:solidFill>
              </a:rPr>
              <a:t>, 1944, revolves around a person who believes he has no control over his life, but is instead the victim of chance. </a:t>
            </a:r>
          </a:p>
          <a:p>
            <a:r>
              <a:rPr lang="en-US" i="1" dirty="0">
                <a:solidFill>
                  <a:schemeClr val="bg1"/>
                </a:solidFill>
              </a:rPr>
              <a:t>All My Sons</a:t>
            </a:r>
            <a:r>
              <a:rPr lang="en-US" dirty="0">
                <a:solidFill>
                  <a:schemeClr val="bg1"/>
                </a:solidFill>
              </a:rPr>
              <a:t>, 1947, explores the effect of past decisions on the present and future of the individual. </a:t>
            </a:r>
          </a:p>
          <a:p>
            <a:r>
              <a:rPr lang="en-US" i="1" dirty="0">
                <a:solidFill>
                  <a:schemeClr val="bg1"/>
                </a:solidFill>
              </a:rPr>
              <a:t>Death of a Salesman</a:t>
            </a:r>
            <a:r>
              <a:rPr lang="en-US" dirty="0">
                <a:solidFill>
                  <a:schemeClr val="bg1"/>
                </a:solidFill>
              </a:rPr>
              <a:t>, 1949, addresses the loss of identity, as well as a man's inability to accept change within himself and society. </a:t>
            </a:r>
          </a:p>
          <a:p>
            <a:r>
              <a:rPr lang="en-US" i="1" dirty="0">
                <a:solidFill>
                  <a:schemeClr val="bg1"/>
                </a:solidFill>
              </a:rPr>
              <a:t>The Crucible</a:t>
            </a:r>
            <a:r>
              <a:rPr lang="en-US" dirty="0">
                <a:solidFill>
                  <a:schemeClr val="bg1"/>
                </a:solidFill>
              </a:rPr>
              <a:t>, 1953, recreates the Salem witch trials, focusing on paranoid hysteria as well as the individual's struggle to remain true to ideals and convictions.</a:t>
            </a:r>
          </a:p>
          <a:p>
            <a:r>
              <a:rPr lang="en-US" i="1" dirty="0">
                <a:solidFill>
                  <a:schemeClr val="bg1"/>
                </a:solidFill>
              </a:rPr>
              <a:t>A View from the Bridge</a:t>
            </a:r>
            <a:r>
              <a:rPr lang="en-US" dirty="0">
                <a:solidFill>
                  <a:schemeClr val="bg1"/>
                </a:solidFill>
              </a:rPr>
              <a:t>, 1955, details three people and their experiences in crime. </a:t>
            </a:r>
          </a:p>
          <a:p>
            <a:r>
              <a:rPr lang="en-US" i="1" dirty="0">
                <a:solidFill>
                  <a:schemeClr val="bg1"/>
                </a:solidFill>
              </a:rPr>
              <a:t>After the Fall</a:t>
            </a:r>
            <a:r>
              <a:rPr lang="en-US" dirty="0">
                <a:solidFill>
                  <a:schemeClr val="bg1"/>
                </a:solidFill>
              </a:rPr>
              <a:t>, 1964, focuses on betrayal as a trait of humanity. </a:t>
            </a:r>
          </a:p>
          <a:p>
            <a:r>
              <a:rPr lang="en-US" i="1" dirty="0">
                <a:solidFill>
                  <a:schemeClr val="bg1"/>
                </a:solidFill>
              </a:rPr>
              <a:t>Incident at Vichy</a:t>
            </a:r>
            <a:r>
              <a:rPr lang="en-US" dirty="0">
                <a:solidFill>
                  <a:schemeClr val="bg1"/>
                </a:solidFill>
              </a:rPr>
              <a:t>, 1964, confronts a person's struggle with guilt and responsibility. </a:t>
            </a:r>
          </a:p>
          <a:p>
            <a:r>
              <a:rPr lang="en-US" i="1" dirty="0">
                <a:solidFill>
                  <a:schemeClr val="bg1"/>
                </a:solidFill>
              </a:rPr>
              <a:t>The Price</a:t>
            </a:r>
            <a:r>
              <a:rPr lang="en-US" dirty="0">
                <a:solidFill>
                  <a:schemeClr val="bg1"/>
                </a:solidFill>
              </a:rPr>
              <a:t>, 1968, tells the story of an individual confronted with free will and the burden of responsibility.</a:t>
            </a:r>
          </a:p>
          <a:p>
            <a:r>
              <a:rPr lang="en-US" i="1" dirty="0">
                <a:solidFill>
                  <a:schemeClr val="bg1"/>
                </a:solidFill>
              </a:rPr>
              <a:t>Fame</a:t>
            </a:r>
            <a:r>
              <a:rPr lang="en-US" dirty="0">
                <a:solidFill>
                  <a:schemeClr val="bg1"/>
                </a:solidFill>
              </a:rPr>
              <a:t>, 1970, tells the story of a famous playwright who is confronted but not recognized. </a:t>
            </a:r>
          </a:p>
          <a:p>
            <a:r>
              <a:rPr lang="en-US" i="1" dirty="0">
                <a:solidFill>
                  <a:schemeClr val="bg1"/>
                </a:solidFill>
              </a:rPr>
              <a:t>The American Clock</a:t>
            </a:r>
            <a:r>
              <a:rPr lang="en-US" dirty="0">
                <a:solidFill>
                  <a:schemeClr val="bg1"/>
                </a:solidFill>
              </a:rPr>
              <a:t>, 1980, focuses on the Depression and its effects on the individual, while, </a:t>
            </a:r>
            <a:r>
              <a:rPr lang="en-US" i="1" dirty="0">
                <a:solidFill>
                  <a:schemeClr val="bg1"/>
                </a:solidFill>
              </a:rPr>
              <a:t>Elegy for a Lady</a:t>
            </a:r>
            <a:r>
              <a:rPr lang="en-US" dirty="0">
                <a:solidFill>
                  <a:schemeClr val="bg1"/>
                </a:solidFill>
              </a:rPr>
              <a:t>, 1982, addresses death and its effects on relationships. </a:t>
            </a:r>
          </a:p>
          <a:p>
            <a:r>
              <a:rPr lang="en-US" i="1" dirty="0">
                <a:solidFill>
                  <a:schemeClr val="bg1"/>
                </a:solidFill>
              </a:rPr>
              <a:t>Some Kind of Love Story</a:t>
            </a:r>
            <a:r>
              <a:rPr lang="en-US" dirty="0">
                <a:solidFill>
                  <a:schemeClr val="bg1"/>
                </a:solidFill>
              </a:rPr>
              <a:t>, 1982, centers on society and the corruption of justice.</a:t>
            </a:r>
          </a:p>
          <a:p>
            <a:endParaRPr lang="en-US" dirty="0">
              <a:solidFill>
                <a:schemeClr val="bg1"/>
              </a:solidFill>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8400" y="1600200"/>
            <a:ext cx="2438400" cy="44195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3357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CCFF"/>
                </a:solidFill>
                <a:latin typeface="Broadway" panose="04040905080B02020502" pitchFamily="82" charset="0"/>
              </a:rPr>
              <a:t>Who is Arthur Miller?</a:t>
            </a:r>
          </a:p>
        </p:txBody>
      </p:sp>
      <p:sp>
        <p:nvSpPr>
          <p:cNvPr id="4" name="Content Placeholder 3"/>
          <p:cNvSpPr>
            <a:spLocks noGrp="1"/>
          </p:cNvSpPr>
          <p:nvPr>
            <p:ph sz="half" idx="1"/>
          </p:nvPr>
        </p:nvSpPr>
        <p:spPr>
          <a:xfrm>
            <a:off x="457200" y="1600200"/>
            <a:ext cx="5638800" cy="4525963"/>
          </a:xfrm>
        </p:spPr>
        <p:txBody>
          <a:bodyPr>
            <a:normAutofit fontScale="55000" lnSpcReduction="20000"/>
          </a:bodyPr>
          <a:lstStyle/>
          <a:p>
            <a:r>
              <a:rPr lang="en-US" i="1" dirty="0">
                <a:solidFill>
                  <a:schemeClr val="bg1"/>
                </a:solidFill>
              </a:rPr>
              <a:t>The Ride Down Mountain Morgan</a:t>
            </a:r>
            <a:r>
              <a:rPr lang="en-US" dirty="0">
                <a:solidFill>
                  <a:schemeClr val="bg1"/>
                </a:solidFill>
              </a:rPr>
              <a:t>, 1991, centers around a man who believes he can obtain everything he wants. </a:t>
            </a:r>
          </a:p>
          <a:p>
            <a:r>
              <a:rPr lang="en-US" i="1" dirty="0">
                <a:solidFill>
                  <a:schemeClr val="bg1"/>
                </a:solidFill>
              </a:rPr>
              <a:t>The Last Yankee</a:t>
            </a:r>
            <a:r>
              <a:rPr lang="en-US" dirty="0">
                <a:solidFill>
                  <a:schemeClr val="bg1"/>
                </a:solidFill>
              </a:rPr>
              <a:t>, 1993, explores the changing needs of individuals and the resulting tension that arises within a marriage. </a:t>
            </a:r>
          </a:p>
          <a:p>
            <a:r>
              <a:rPr lang="en-US" i="1" dirty="0">
                <a:solidFill>
                  <a:schemeClr val="bg1"/>
                </a:solidFill>
              </a:rPr>
              <a:t>Broken Glass</a:t>
            </a:r>
            <a:r>
              <a:rPr lang="en-US" dirty="0">
                <a:solidFill>
                  <a:schemeClr val="bg1"/>
                </a:solidFill>
              </a:rPr>
              <a:t>, 1994, tells the story of individuals using denial as a tool to escape pain.</a:t>
            </a:r>
          </a:p>
          <a:p>
            <a:r>
              <a:rPr lang="en-US" dirty="0">
                <a:solidFill>
                  <a:schemeClr val="bg1"/>
                </a:solidFill>
              </a:rPr>
              <a:t>Miller wrote the screenplay for the movie version of </a:t>
            </a:r>
            <a:r>
              <a:rPr lang="en-US" i="1" dirty="0">
                <a:solidFill>
                  <a:schemeClr val="bg1"/>
                </a:solidFill>
              </a:rPr>
              <a:t>The Crucible</a:t>
            </a:r>
            <a:r>
              <a:rPr lang="en-US" dirty="0">
                <a:solidFill>
                  <a:schemeClr val="bg1"/>
                </a:solidFill>
              </a:rPr>
              <a:t>, which was produced in 1996.</a:t>
            </a:r>
          </a:p>
          <a:p>
            <a:r>
              <a:rPr lang="en-US" dirty="0">
                <a:solidFill>
                  <a:schemeClr val="bg1"/>
                </a:solidFill>
              </a:rPr>
              <a:t>Miller has received numerous honors and awards throughout his career. </a:t>
            </a:r>
          </a:p>
          <a:p>
            <a:r>
              <a:rPr lang="en-US" dirty="0">
                <a:solidFill>
                  <a:schemeClr val="bg1"/>
                </a:solidFill>
              </a:rPr>
              <a:t>Miller's honors include: </a:t>
            </a:r>
          </a:p>
          <a:p>
            <a:pPr lvl="1"/>
            <a:r>
              <a:rPr lang="en-US" dirty="0">
                <a:solidFill>
                  <a:schemeClr val="bg1"/>
                </a:solidFill>
              </a:rPr>
              <a:t>the Michigan's Avery Hopwood Award, 1936 and 1937</a:t>
            </a:r>
          </a:p>
          <a:p>
            <a:pPr lvl="1"/>
            <a:r>
              <a:rPr lang="en-US" dirty="0">
                <a:solidFill>
                  <a:schemeClr val="bg1"/>
                </a:solidFill>
              </a:rPr>
              <a:t>the Theatre Guild's Bureau of New Plays Award, 1937</a:t>
            </a:r>
          </a:p>
          <a:p>
            <a:pPr lvl="1"/>
            <a:r>
              <a:rPr lang="en-US" dirty="0">
                <a:solidFill>
                  <a:schemeClr val="bg1"/>
                </a:solidFill>
              </a:rPr>
              <a:t>the New York Drama Critic's Circle Award, 1947</a:t>
            </a:r>
          </a:p>
          <a:p>
            <a:pPr lvl="1"/>
            <a:r>
              <a:rPr lang="en-US" dirty="0">
                <a:solidFill>
                  <a:schemeClr val="bg1"/>
                </a:solidFill>
              </a:rPr>
              <a:t>the Pulitzer Prize, 1949</a:t>
            </a:r>
          </a:p>
          <a:p>
            <a:pPr lvl="1"/>
            <a:r>
              <a:rPr lang="en-US" dirty="0">
                <a:solidFill>
                  <a:schemeClr val="bg1"/>
                </a:solidFill>
              </a:rPr>
              <a:t>the New York Drama Critic's Circle Award, 1949</a:t>
            </a:r>
          </a:p>
          <a:p>
            <a:pPr lvl="1"/>
            <a:r>
              <a:rPr lang="en-US" dirty="0">
                <a:solidFill>
                  <a:schemeClr val="bg1"/>
                </a:solidFill>
              </a:rPr>
              <a:t>the Antoinette Perry and Donaldson Awards, 1953</a:t>
            </a:r>
          </a:p>
          <a:p>
            <a:pPr lvl="1"/>
            <a:r>
              <a:rPr lang="en-US" dirty="0">
                <a:solidFill>
                  <a:schemeClr val="bg1"/>
                </a:solidFill>
              </a:rPr>
              <a:t>the Gold Medal for Drama by the National Institutes of Arts and Letters, 1959. </a:t>
            </a:r>
          </a:p>
          <a:p>
            <a:r>
              <a:rPr lang="en-US" dirty="0">
                <a:solidFill>
                  <a:schemeClr val="bg1"/>
                </a:solidFill>
              </a:rPr>
              <a:t>Miller was also elected President of PEN (Poets, Essayists, and Novelists) in 1965.</a:t>
            </a:r>
          </a:p>
          <a:p>
            <a:endParaRPr lang="en-US" dirty="0">
              <a:solidFill>
                <a:schemeClr val="bg1"/>
              </a:solidFill>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8400" y="1600200"/>
            <a:ext cx="2438400" cy="44195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0104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rmAutofit fontScale="47500" lnSpcReduction="20000"/>
          </a:bodyPr>
          <a:lstStyle/>
          <a:p>
            <a:pPr marL="0" indent="0" algn="ctr">
              <a:buNone/>
            </a:pPr>
            <a:r>
              <a:rPr lang="en-US" sz="3800" b="1" u="sng" dirty="0">
                <a:solidFill>
                  <a:srgbClr val="FFC000"/>
                </a:solidFill>
              </a:rPr>
              <a:t>ACT 1</a:t>
            </a:r>
          </a:p>
          <a:p>
            <a:r>
              <a:rPr lang="en-US" dirty="0">
                <a:solidFill>
                  <a:schemeClr val="bg1"/>
                </a:solidFill>
              </a:rPr>
              <a:t>As a flute melody plays, Willy Loman returns to his home in Brooklyn one night, exhausted from a failed sales trip. </a:t>
            </a:r>
          </a:p>
          <a:p>
            <a:r>
              <a:rPr lang="en-US" dirty="0">
                <a:solidFill>
                  <a:schemeClr val="bg1"/>
                </a:solidFill>
              </a:rPr>
              <a:t>His wife, Linda, tries to persuade him to ask his boss, Howard Wagner, to let him work in New York so that he won’t have to travel. Willy says that he will talk to Howard the next day. </a:t>
            </a:r>
          </a:p>
          <a:p>
            <a:r>
              <a:rPr lang="en-US" dirty="0">
                <a:solidFill>
                  <a:schemeClr val="bg1"/>
                </a:solidFill>
              </a:rPr>
              <a:t>Willy complains that Biff, his older son who has come back home to visit and has yet to make something of himself. </a:t>
            </a:r>
          </a:p>
          <a:p>
            <a:r>
              <a:rPr lang="en-US" dirty="0">
                <a:solidFill>
                  <a:schemeClr val="bg1"/>
                </a:solidFill>
              </a:rPr>
              <a:t>Linda scolds Willy for being so critical, and Willy goes to the kitchen for a snack.</a:t>
            </a:r>
          </a:p>
          <a:p>
            <a:r>
              <a:rPr lang="en-US" dirty="0">
                <a:solidFill>
                  <a:schemeClr val="bg1"/>
                </a:solidFill>
              </a:rPr>
              <a:t>As Willy talks to himself in the kitchen, Biff and his younger brother, Happy, who is also visiting, reminisce about their adolescence and discuss their father’s babbling, which often includes criticism of Biff’s failure to live up to Willy’s expectations. </a:t>
            </a:r>
          </a:p>
          <a:p>
            <a:r>
              <a:rPr lang="en-US" dirty="0">
                <a:solidFill>
                  <a:schemeClr val="bg1"/>
                </a:solidFill>
              </a:rPr>
              <a:t>As Biff and Happy, dissatisfied with their lives, fantasize about buying a ranch out West, Willy becomes immersed in a daydream. He praises his sons, now younger, who are washing his car. The young Biff, a high school football star, and the young Happy appear. They interact affectionately with their father, who has just returned from a business trip. </a:t>
            </a:r>
          </a:p>
          <a:p>
            <a:r>
              <a:rPr lang="en-US" dirty="0">
                <a:solidFill>
                  <a:schemeClr val="bg1"/>
                </a:solidFill>
              </a:rPr>
              <a:t>Willy confides in Biff and Happy that he is going to open his own business one day, bigger than that owned by his neighbor, Charley. </a:t>
            </a:r>
          </a:p>
          <a:p>
            <a:r>
              <a:rPr lang="en-US" dirty="0">
                <a:solidFill>
                  <a:schemeClr val="bg1"/>
                </a:solidFill>
              </a:rPr>
              <a:t>Charley’s son, Bernard, enters looking for Biff, who must study for math class in order to avoid failing. </a:t>
            </a:r>
          </a:p>
          <a:p>
            <a:r>
              <a:rPr lang="en-US" dirty="0">
                <a:solidFill>
                  <a:schemeClr val="bg1"/>
                </a:solidFill>
              </a:rPr>
              <a:t>Willy points out to his sons that although Bernard is smart, he is not “well liked,” which will hurt him in the long run.</a:t>
            </a:r>
          </a:p>
        </p:txBody>
      </p:sp>
    </p:spTree>
    <p:extLst>
      <p:ext uri="{BB962C8B-B14F-4D97-AF65-F5344CB8AC3E}">
        <p14:creationId xmlns:p14="http://schemas.microsoft.com/office/powerpoint/2010/main" val="930547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Curlz MT" panose="04040404050702020202" pitchFamily="82"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600" b="1" u="sng" dirty="0">
                <a:solidFill>
                  <a:srgbClr val="FFC000"/>
                </a:solidFill>
              </a:rPr>
              <a:t>ACT 1</a:t>
            </a:r>
          </a:p>
          <a:p>
            <a:r>
              <a:rPr lang="en-US" sz="1200" dirty="0">
                <a:solidFill>
                  <a:schemeClr val="bg1"/>
                </a:solidFill>
              </a:rPr>
              <a:t>A younger Linda enters, and the boys leave to do some chores. </a:t>
            </a:r>
          </a:p>
          <a:p>
            <a:r>
              <a:rPr lang="en-US" sz="1200" dirty="0">
                <a:solidFill>
                  <a:schemeClr val="bg1"/>
                </a:solidFill>
              </a:rPr>
              <a:t>Willy complains that he soon won’t be able to make all of the payments on their appliances and car. He complains that people don’t like him and that he’s not good at his job. </a:t>
            </a:r>
          </a:p>
          <a:p>
            <a:r>
              <a:rPr lang="en-US" sz="1200" dirty="0">
                <a:solidFill>
                  <a:schemeClr val="bg1"/>
                </a:solidFill>
              </a:rPr>
              <a:t>As Linda consoles him, he hears the laughter of his mistress. He approaches “The Woman,” who is still laughing, and engages in another reminiscent daydream. </a:t>
            </a:r>
          </a:p>
          <a:p>
            <a:r>
              <a:rPr lang="en-US" sz="1200" dirty="0">
                <a:solidFill>
                  <a:schemeClr val="bg1"/>
                </a:solidFill>
              </a:rPr>
              <a:t>Willy and “The Woman” flirt, and she thanks him for giving her stockings.</a:t>
            </a:r>
          </a:p>
          <a:p>
            <a:r>
              <a:rPr lang="en-US" sz="1200" dirty="0">
                <a:solidFill>
                  <a:schemeClr val="bg1"/>
                </a:solidFill>
              </a:rPr>
              <a:t>“The Woman” disappears, and Willy fades back into his prior daydream, in the kitchen. </a:t>
            </a:r>
          </a:p>
          <a:p>
            <a:r>
              <a:rPr lang="en-US" sz="1200" dirty="0">
                <a:solidFill>
                  <a:schemeClr val="bg1"/>
                </a:solidFill>
              </a:rPr>
              <a:t>Linda, now mending stockings, reassures him. He scolds her mending and orders her to throw the stockings out. </a:t>
            </a:r>
          </a:p>
          <a:p>
            <a:r>
              <a:rPr lang="en-US" sz="1200" dirty="0">
                <a:solidFill>
                  <a:schemeClr val="bg1"/>
                </a:solidFill>
              </a:rPr>
              <a:t>Bernard bursts in, again looking for Biff. Linda reminds Willy that Biff has to return a football that he stole, and she adds that Biff is too rough with the neighborhood girls. </a:t>
            </a:r>
          </a:p>
          <a:p>
            <a:r>
              <a:rPr lang="en-US" sz="1200" dirty="0">
                <a:solidFill>
                  <a:schemeClr val="bg1"/>
                </a:solidFill>
              </a:rPr>
              <a:t>Willy hears “The Woman” laugh and explodes at Bernard and Linda. Both leave, and though the daydream ends, Willy continues to mutter to himself. </a:t>
            </a:r>
          </a:p>
          <a:p>
            <a:r>
              <a:rPr lang="en-US" sz="1200" dirty="0">
                <a:solidFill>
                  <a:schemeClr val="bg1"/>
                </a:solidFill>
              </a:rPr>
              <a:t>The older Happy comes downstairs and tries to quiet Willy. Agitated, Willy shouts his regret about not going to Alaska with his brother, Ben, who eventually found a diamond mine in Africa and became rich. Charley, having heard the commotion, enters. </a:t>
            </a:r>
          </a:p>
          <a:p>
            <a:r>
              <a:rPr lang="en-US" sz="1200" dirty="0">
                <a:solidFill>
                  <a:schemeClr val="bg1"/>
                </a:solidFill>
              </a:rPr>
              <a:t>Happy goes off to bed, and Willy and Charley begin to play cards. Charley offers Willy a job, but Willy, insulted, refuses it. As they argue, Willy imagines that Ben enters. Willy accidentally calls Charley Ben. Ben inspects Willy’s house and tells him that he has to catch a train soon to look at properties in Alaska. As Willy talks to Ben about the prospect of going to Alaska, Charley, seeing no one there, gets confused and questions Willy. Willy yells at Charley, who leaves. </a:t>
            </a:r>
          </a:p>
          <a:p>
            <a:r>
              <a:rPr lang="en-US" sz="1200" dirty="0">
                <a:solidFill>
                  <a:schemeClr val="bg1"/>
                </a:solidFill>
              </a:rPr>
              <a:t>The younger Linda enters and Ben meets her. Willy asks Ben impatiently about his life. Ben recounts his travels and talks about their father. </a:t>
            </a:r>
          </a:p>
        </p:txBody>
      </p:sp>
    </p:spTree>
    <p:extLst>
      <p:ext uri="{BB962C8B-B14F-4D97-AF65-F5344CB8AC3E}">
        <p14:creationId xmlns:p14="http://schemas.microsoft.com/office/powerpoint/2010/main" val="34802804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TotalTime>
  <Words>5742</Words>
  <Application>Microsoft Office PowerPoint</Application>
  <PresentationFormat>On-screen Show (4:3)</PresentationFormat>
  <Paragraphs>236</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Broadway</vt:lpstr>
      <vt:lpstr>Calibri</vt:lpstr>
      <vt:lpstr>Century Schoolbook</vt:lpstr>
      <vt:lpstr>Corbel</vt:lpstr>
      <vt:lpstr>Curlz MT</vt:lpstr>
      <vt:lpstr>French Script MT</vt:lpstr>
      <vt:lpstr>Haettenschweiler</vt:lpstr>
      <vt:lpstr>1_Office Theme</vt:lpstr>
      <vt:lpstr>Medieval, Chinese, Hindu, and Japanese Theatre</vt:lpstr>
      <vt:lpstr>Third Critique Due – 10/25/22 Death of a Salesman</vt:lpstr>
      <vt:lpstr>Third Critique Due – 10/25/22 Death of a Salesman</vt:lpstr>
      <vt:lpstr>Who is Arthur Miller?</vt:lpstr>
      <vt:lpstr>Who is Arthur Miller?</vt:lpstr>
      <vt:lpstr>Who is Arthur Miller?</vt:lpstr>
      <vt:lpstr>Who is Arthur Miller?</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Discussion Topics</vt:lpstr>
      <vt:lpstr>Looking at the Play a little Deeper</vt:lpstr>
      <vt:lpstr>Looking at the Play a little Deeper</vt:lpstr>
      <vt:lpstr>Looking at the Play a little Deeper</vt:lpstr>
      <vt:lpstr>Looking at the Play a little Deeper</vt:lpstr>
      <vt:lpstr>Looking at the Play a little Deeper</vt:lpstr>
      <vt:lpstr>Essay Topics</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and Roman Theatre</dc:title>
  <dc:creator>Sawyer, Allyson (asawyer@psusd.us)</dc:creator>
  <cp:lastModifiedBy>Boylan, Allyson (aboylan@psusd.us)</cp:lastModifiedBy>
  <cp:revision>35</cp:revision>
  <dcterms:created xsi:type="dcterms:W3CDTF">2017-10-17T18:33:13Z</dcterms:created>
  <dcterms:modified xsi:type="dcterms:W3CDTF">2022-10-27T21:37:55Z</dcterms:modified>
</cp:coreProperties>
</file>