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0" r:id="rId4"/>
    <p:sldId id="282" r:id="rId5"/>
    <p:sldId id="283" r:id="rId6"/>
    <p:sldId id="285" r:id="rId7"/>
    <p:sldId id="259" r:id="rId8"/>
    <p:sldId id="261" r:id="rId9"/>
    <p:sldId id="277" r:id="rId10"/>
    <p:sldId id="262" r:id="rId11"/>
    <p:sldId id="263" r:id="rId12"/>
    <p:sldId id="264" r:id="rId13"/>
    <p:sldId id="280" r:id="rId14"/>
    <p:sldId id="284" r:id="rId15"/>
    <p:sldId id="265" r:id="rId16"/>
    <p:sldId id="266" r:id="rId17"/>
    <p:sldId id="267" r:id="rId18"/>
    <p:sldId id="268" r:id="rId19"/>
    <p:sldId id="269" r:id="rId20"/>
    <p:sldId id="271" r:id="rId21"/>
    <p:sldId id="286" r:id="rId22"/>
    <p:sldId id="272" r:id="rId23"/>
    <p:sldId id="273" r:id="rId24"/>
    <p:sldId id="287" r:id="rId25"/>
    <p:sldId id="288" r:id="rId26"/>
    <p:sldId id="289" r:id="rId27"/>
    <p:sldId id="290" r:id="rId28"/>
    <p:sldId id="291" r:id="rId29"/>
    <p:sldId id="292" r:id="rId30"/>
    <p:sldId id="293" r:id="rId31"/>
    <p:sldId id="294" r:id="rId32"/>
    <p:sldId id="274" r:id="rId33"/>
    <p:sldId id="275" r:id="rId34"/>
    <p:sldId id="276" r:id="rId35"/>
    <p:sldId id="26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3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466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48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56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01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909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48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519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09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759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755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37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117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youtu.be/ond6r5pafjw"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rmAutofit fontScale="90000"/>
          </a:bodyPr>
          <a:lstStyle/>
          <a:p>
            <a:r>
              <a:rPr lang="en-US" b="1" dirty="0">
                <a:ln w="9525">
                  <a:solidFill>
                    <a:schemeClr val="bg1"/>
                  </a:solidFill>
                  <a:prstDash val="solid"/>
                </a:ln>
                <a:solidFill>
                  <a:srgbClr val="00FF00"/>
                </a:solidFill>
                <a:effectLst>
                  <a:outerShdw blurRad="12700" dist="38100" dir="2700000" algn="tl" rotWithShape="0">
                    <a:schemeClr val="bg1">
                      <a:lumMod val="50000"/>
                    </a:schemeClr>
                  </a:outerShdw>
                </a:effectLst>
                <a:latin typeface="Century Schoolbook" panose="02040604050505020304" pitchFamily="18" charset="0"/>
              </a:rPr>
              <a:t>Medieval, Chinese, Hindu, and Japanese Theatre</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10</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523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4500" b="1" u="sng" dirty="0">
                <a:solidFill>
                  <a:srgbClr val="FFC000"/>
                </a:solidFill>
              </a:rPr>
              <a:t>ACT 1 – Scene 3</a:t>
            </a:r>
          </a:p>
          <a:p>
            <a:pPr marL="0" indent="0" algn="ctr">
              <a:buNone/>
            </a:pPr>
            <a:endParaRPr lang="en-US" sz="4500" b="1" u="sng" dirty="0">
              <a:solidFill>
                <a:srgbClr val="FFC000"/>
              </a:solidFill>
            </a:endParaRPr>
          </a:p>
          <a:p>
            <a:r>
              <a:rPr lang="en-US" dirty="0">
                <a:solidFill>
                  <a:schemeClr val="bg1"/>
                </a:solidFill>
              </a:rPr>
              <a:t>Mr. </a:t>
            </a:r>
            <a:r>
              <a:rPr lang="en-US" dirty="0" err="1">
                <a:solidFill>
                  <a:schemeClr val="bg1"/>
                </a:solidFill>
              </a:rPr>
              <a:t>Dussel</a:t>
            </a:r>
            <a:r>
              <a:rPr lang="en-US" dirty="0">
                <a:solidFill>
                  <a:schemeClr val="bg1"/>
                </a:solidFill>
              </a:rPr>
              <a:t>, a Jewish dentist, has been "called up" by the Nazis—asked to surrender himself and go quietly away to a death camp. </a:t>
            </a:r>
          </a:p>
          <a:p>
            <a:r>
              <a:rPr lang="en-US" dirty="0" err="1">
                <a:solidFill>
                  <a:schemeClr val="bg1"/>
                </a:solidFill>
              </a:rPr>
              <a:t>Miep's</a:t>
            </a:r>
            <a:r>
              <a:rPr lang="en-US" dirty="0">
                <a:solidFill>
                  <a:schemeClr val="bg1"/>
                </a:solidFill>
              </a:rPr>
              <a:t> boyfriend tells her this and Mr. </a:t>
            </a:r>
            <a:r>
              <a:rPr lang="en-US" dirty="0" err="1">
                <a:solidFill>
                  <a:schemeClr val="bg1"/>
                </a:solidFill>
              </a:rPr>
              <a:t>Kraler</a:t>
            </a:r>
            <a:r>
              <a:rPr lang="en-US" dirty="0">
                <a:solidFill>
                  <a:schemeClr val="bg1"/>
                </a:solidFill>
              </a:rPr>
              <a:t> asks Mr. Frank if the group in the attic will take </a:t>
            </a:r>
            <a:r>
              <a:rPr lang="en-US" dirty="0" err="1">
                <a:solidFill>
                  <a:schemeClr val="bg1"/>
                </a:solidFill>
              </a:rPr>
              <a:t>Dussel</a:t>
            </a:r>
            <a:r>
              <a:rPr lang="en-US" dirty="0">
                <a:solidFill>
                  <a:schemeClr val="bg1"/>
                </a:solidFill>
              </a:rPr>
              <a:t> in. </a:t>
            </a:r>
          </a:p>
          <a:p>
            <a:r>
              <a:rPr lang="en-US" dirty="0">
                <a:solidFill>
                  <a:schemeClr val="bg1"/>
                </a:solidFill>
              </a:rPr>
              <a:t>Mr. </a:t>
            </a:r>
            <a:r>
              <a:rPr lang="en-US" dirty="0" err="1">
                <a:solidFill>
                  <a:schemeClr val="bg1"/>
                </a:solidFill>
              </a:rPr>
              <a:t>Kraler</a:t>
            </a:r>
            <a:r>
              <a:rPr lang="en-US" dirty="0">
                <a:solidFill>
                  <a:schemeClr val="bg1"/>
                </a:solidFill>
              </a:rPr>
              <a:t> is extremely grateful to the group, but he soon proves to be a fussy old guy who has no kids or family. </a:t>
            </a:r>
          </a:p>
          <a:p>
            <a:r>
              <a:rPr lang="en-US" dirty="0">
                <a:solidFill>
                  <a:schemeClr val="bg1"/>
                </a:solidFill>
              </a:rPr>
              <a:t>He shares a room with Anne (probably not a great idea) and immediately can't stand her. </a:t>
            </a:r>
          </a:p>
          <a:p>
            <a:r>
              <a:rPr lang="en-US" dirty="0">
                <a:solidFill>
                  <a:schemeClr val="bg1"/>
                </a:solidFill>
              </a:rPr>
              <a:t>We learn that the people in the attic are near to starving, surviving on the food rations that would be allowed for three people, when there are in fact eight sharing them. </a:t>
            </a:r>
          </a:p>
          <a:p>
            <a:r>
              <a:rPr lang="en-US" dirty="0">
                <a:solidFill>
                  <a:schemeClr val="bg1"/>
                </a:solidFill>
              </a:rPr>
              <a:t>It's beans for dinner, breakfast, and everything in between. </a:t>
            </a:r>
          </a:p>
          <a:p>
            <a:r>
              <a:rPr lang="en-US" dirty="0">
                <a:solidFill>
                  <a:schemeClr val="bg1"/>
                </a:solidFill>
              </a:rPr>
              <a:t>Still, Mrs. Frank continues preparing and setting the table just like a regular lifestyle. </a:t>
            </a:r>
          </a:p>
          <a:p>
            <a:r>
              <a:rPr lang="en-US" dirty="0">
                <a:solidFill>
                  <a:schemeClr val="bg1"/>
                </a:solidFill>
              </a:rPr>
              <a:t>Anne's prankster methods make her seem really young and silly. </a:t>
            </a:r>
          </a:p>
          <a:p>
            <a:r>
              <a:rPr lang="en-US" dirty="0">
                <a:solidFill>
                  <a:schemeClr val="bg1"/>
                </a:solidFill>
              </a:rPr>
              <a:t>She steals Peter's shoes, makes fun of Mr. Van </a:t>
            </a:r>
            <a:r>
              <a:rPr lang="en-US" dirty="0" err="1">
                <a:solidFill>
                  <a:schemeClr val="bg1"/>
                </a:solidFill>
              </a:rPr>
              <a:t>Daan</a:t>
            </a:r>
            <a:r>
              <a:rPr lang="en-US" dirty="0">
                <a:solidFill>
                  <a:schemeClr val="bg1"/>
                </a:solidFill>
              </a:rPr>
              <a:t>, and even spills milk on Mrs. Van </a:t>
            </a:r>
            <a:r>
              <a:rPr lang="en-US" dirty="0" err="1">
                <a:solidFill>
                  <a:schemeClr val="bg1"/>
                </a:solidFill>
              </a:rPr>
              <a:t>Daan's</a:t>
            </a:r>
            <a:r>
              <a:rPr lang="en-US" dirty="0">
                <a:solidFill>
                  <a:schemeClr val="bg1"/>
                </a:solidFill>
              </a:rPr>
              <a:t> expensive fur coat. </a:t>
            </a:r>
          </a:p>
          <a:p>
            <a:r>
              <a:rPr lang="en-US" dirty="0">
                <a:solidFill>
                  <a:schemeClr val="bg1"/>
                </a:solidFill>
              </a:rPr>
              <a:t>There's a definite divide between body and mind going on here.</a:t>
            </a:r>
          </a:p>
          <a:p>
            <a:r>
              <a:rPr lang="en-US" dirty="0">
                <a:solidFill>
                  <a:schemeClr val="bg1"/>
                </a:solidFill>
              </a:rPr>
              <a:t>All the same, we can see the strain it's putting on our heroine as well as the rest of the crew trapped in the annex.</a:t>
            </a:r>
          </a:p>
        </p:txBody>
      </p:sp>
    </p:spTree>
    <p:extLst>
      <p:ext uri="{BB962C8B-B14F-4D97-AF65-F5344CB8AC3E}">
        <p14:creationId xmlns:p14="http://schemas.microsoft.com/office/powerpoint/2010/main" val="2823568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5000" b="1" u="sng" dirty="0">
                <a:solidFill>
                  <a:srgbClr val="FFC000"/>
                </a:solidFill>
              </a:rPr>
              <a:t>ACT 1 – Scene 4</a:t>
            </a:r>
          </a:p>
          <a:p>
            <a:pPr marL="0" indent="0" algn="ctr">
              <a:buNone/>
            </a:pPr>
            <a:endParaRPr lang="en-US" sz="4500" b="1" u="sng" dirty="0">
              <a:solidFill>
                <a:srgbClr val="FFC000"/>
              </a:solidFill>
            </a:endParaRPr>
          </a:p>
          <a:p>
            <a:r>
              <a:rPr lang="en-US" sz="4500" dirty="0">
                <a:solidFill>
                  <a:schemeClr val="bg1"/>
                </a:solidFill>
              </a:rPr>
              <a:t>One night, Anne wakes up everyone in the attic with her screams. </a:t>
            </a:r>
          </a:p>
          <a:p>
            <a:r>
              <a:rPr lang="en-US" sz="4500" dirty="0">
                <a:solidFill>
                  <a:schemeClr val="bg1"/>
                </a:solidFill>
              </a:rPr>
              <a:t>She's had a nightmare about the Nazis coming to take her away. </a:t>
            </a:r>
          </a:p>
          <a:p>
            <a:r>
              <a:rPr lang="en-US" sz="4500" dirty="0">
                <a:solidFill>
                  <a:schemeClr val="bg1"/>
                </a:solidFill>
              </a:rPr>
              <a:t>It seems totally normal to us that her fears would manifest in this way, but everyone in the attic short of her parents seems more than a little annoyed by this. </a:t>
            </a:r>
          </a:p>
          <a:p>
            <a:r>
              <a:rPr lang="en-US" sz="4500" dirty="0">
                <a:solidFill>
                  <a:schemeClr val="bg1"/>
                </a:solidFill>
              </a:rPr>
              <a:t>Mr. </a:t>
            </a:r>
            <a:r>
              <a:rPr lang="en-US" sz="4500" dirty="0" err="1">
                <a:solidFill>
                  <a:schemeClr val="bg1"/>
                </a:solidFill>
              </a:rPr>
              <a:t>Dussel</a:t>
            </a:r>
            <a:r>
              <a:rPr lang="en-US" sz="4500" dirty="0">
                <a:solidFill>
                  <a:schemeClr val="bg1"/>
                </a:solidFill>
              </a:rPr>
              <a:t> even locks himself in the bathroom; he's so angry. </a:t>
            </a:r>
          </a:p>
          <a:p>
            <a:r>
              <a:rPr lang="en-US" sz="4500" dirty="0">
                <a:solidFill>
                  <a:schemeClr val="bg1"/>
                </a:solidFill>
              </a:rPr>
              <a:t>We see Anne's parents concerned and helpless for their young daughter who has to deal with the ugly realities of war and death. </a:t>
            </a:r>
          </a:p>
          <a:p>
            <a:r>
              <a:rPr lang="en-US" sz="4500" dirty="0">
                <a:solidFill>
                  <a:schemeClr val="bg1"/>
                </a:solidFill>
              </a:rPr>
              <a:t>They are afraid for her as well as for themselves. </a:t>
            </a:r>
          </a:p>
          <a:p>
            <a:r>
              <a:rPr lang="en-US" sz="4500" dirty="0">
                <a:solidFill>
                  <a:schemeClr val="bg1"/>
                </a:solidFill>
              </a:rPr>
              <a:t>Anne's request for her father's comfort after the nightmare, rather than her mother's, provides more fuel for a conflict that appears to be escalating. </a:t>
            </a:r>
          </a:p>
          <a:p>
            <a:r>
              <a:rPr lang="en-US" sz="4500" dirty="0">
                <a:solidFill>
                  <a:schemeClr val="bg1"/>
                </a:solidFill>
              </a:rPr>
              <a:t>Mrs. Frank's feelings are extremely hurt, and Anne knows this but can't figure out how to make things work with her mom. </a:t>
            </a:r>
          </a:p>
          <a:p>
            <a:endParaRPr lang="en-US" sz="4500" dirty="0">
              <a:solidFill>
                <a:schemeClr val="bg1"/>
              </a:solidFill>
            </a:endParaRPr>
          </a:p>
        </p:txBody>
      </p:sp>
    </p:spTree>
    <p:extLst>
      <p:ext uri="{BB962C8B-B14F-4D97-AF65-F5344CB8AC3E}">
        <p14:creationId xmlns:p14="http://schemas.microsoft.com/office/powerpoint/2010/main" val="4248565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1 – Scene 5</a:t>
            </a:r>
          </a:p>
          <a:p>
            <a:pPr marL="0" indent="0" algn="ctr">
              <a:buNone/>
            </a:pPr>
            <a:endParaRPr lang="en-US" sz="7200" b="1" u="sng" dirty="0">
              <a:solidFill>
                <a:srgbClr val="FFC000"/>
              </a:solidFill>
            </a:endParaRPr>
          </a:p>
          <a:p>
            <a:r>
              <a:rPr lang="en-US" sz="4800" dirty="0">
                <a:solidFill>
                  <a:schemeClr val="bg1"/>
                </a:solidFill>
              </a:rPr>
              <a:t>Our little Anne shows up at Hanukah as the only person who's thought about giving to others. Mrs. Frank comments that there will be no gift-giving this year, but Anne's already made super-cute gifts for everyone out of little odds and ends and her own creativity: </a:t>
            </a:r>
          </a:p>
          <a:p>
            <a:pPr lvl="1"/>
            <a:r>
              <a:rPr lang="en-US" sz="4800" dirty="0">
                <a:solidFill>
                  <a:schemeClr val="bg1"/>
                </a:solidFill>
              </a:rPr>
              <a:t>a crossword puzzle book for Margot (re-used of course)</a:t>
            </a:r>
          </a:p>
          <a:p>
            <a:pPr lvl="1"/>
            <a:r>
              <a:rPr lang="en-US" sz="4800" dirty="0">
                <a:solidFill>
                  <a:schemeClr val="bg1"/>
                </a:solidFill>
              </a:rPr>
              <a:t>a paper ball and string for </a:t>
            </a:r>
            <a:r>
              <a:rPr lang="en-US" sz="4800" dirty="0" err="1">
                <a:solidFill>
                  <a:schemeClr val="bg1"/>
                </a:solidFill>
              </a:rPr>
              <a:t>Mouschi</a:t>
            </a:r>
            <a:endParaRPr lang="en-US" sz="4800" dirty="0">
              <a:solidFill>
                <a:schemeClr val="bg1"/>
              </a:solidFill>
            </a:endParaRPr>
          </a:p>
          <a:p>
            <a:pPr lvl="1"/>
            <a:r>
              <a:rPr lang="en-US" sz="4800" dirty="0">
                <a:solidFill>
                  <a:schemeClr val="bg1"/>
                </a:solidFill>
              </a:rPr>
              <a:t>cigarettes for Mr. Van </a:t>
            </a:r>
            <a:r>
              <a:rPr lang="en-US" sz="4800" dirty="0" err="1">
                <a:solidFill>
                  <a:schemeClr val="bg1"/>
                </a:solidFill>
              </a:rPr>
              <a:t>Daan</a:t>
            </a:r>
            <a:endParaRPr lang="en-US" sz="4800" dirty="0">
              <a:solidFill>
                <a:schemeClr val="bg1"/>
              </a:solidFill>
            </a:endParaRPr>
          </a:p>
          <a:p>
            <a:pPr lvl="1"/>
            <a:r>
              <a:rPr lang="en-US" sz="4800" dirty="0">
                <a:solidFill>
                  <a:schemeClr val="bg1"/>
                </a:solidFill>
              </a:rPr>
              <a:t>shampoo for Mrs. Van </a:t>
            </a:r>
            <a:r>
              <a:rPr lang="en-US" sz="4800" dirty="0" err="1">
                <a:solidFill>
                  <a:schemeClr val="bg1"/>
                </a:solidFill>
              </a:rPr>
              <a:t>Daan</a:t>
            </a:r>
            <a:endParaRPr lang="en-US" sz="4800" dirty="0">
              <a:solidFill>
                <a:schemeClr val="bg1"/>
              </a:solidFill>
            </a:endParaRPr>
          </a:p>
          <a:p>
            <a:pPr lvl="1"/>
            <a:r>
              <a:rPr lang="en-US" sz="4800" dirty="0">
                <a:solidFill>
                  <a:schemeClr val="bg1"/>
                </a:solidFill>
              </a:rPr>
              <a:t>IOUs for Mrs. Frank</a:t>
            </a:r>
          </a:p>
          <a:p>
            <a:pPr lvl="1"/>
            <a:r>
              <a:rPr lang="en-US" sz="4800" dirty="0">
                <a:solidFill>
                  <a:schemeClr val="bg1"/>
                </a:solidFill>
              </a:rPr>
              <a:t>earplugs for </a:t>
            </a:r>
            <a:r>
              <a:rPr lang="en-US" sz="4800" dirty="0" err="1">
                <a:solidFill>
                  <a:schemeClr val="bg1"/>
                </a:solidFill>
              </a:rPr>
              <a:t>Dussel</a:t>
            </a:r>
            <a:endParaRPr lang="en-US" sz="4800" dirty="0">
              <a:solidFill>
                <a:schemeClr val="bg1"/>
              </a:solidFill>
            </a:endParaRPr>
          </a:p>
          <a:p>
            <a:pPr lvl="1"/>
            <a:r>
              <a:rPr lang="en-US" sz="4800" dirty="0">
                <a:solidFill>
                  <a:schemeClr val="bg1"/>
                </a:solidFill>
              </a:rPr>
              <a:t>a muffler (scarf) for Mr. Frank. </a:t>
            </a:r>
          </a:p>
          <a:p>
            <a:r>
              <a:rPr lang="en-US" sz="4800" dirty="0">
                <a:solidFill>
                  <a:schemeClr val="bg1"/>
                </a:solidFill>
              </a:rPr>
              <a:t>There's some discussion by Mr. Van </a:t>
            </a:r>
            <a:r>
              <a:rPr lang="en-US" sz="4800" dirty="0" err="1">
                <a:solidFill>
                  <a:schemeClr val="bg1"/>
                </a:solidFill>
              </a:rPr>
              <a:t>Daan</a:t>
            </a:r>
            <a:r>
              <a:rPr lang="en-US" sz="4800" dirty="0">
                <a:solidFill>
                  <a:schemeClr val="bg1"/>
                </a:solidFill>
              </a:rPr>
              <a:t> about getting rid of Peter's cat. Peter swears he'll leave if the cat has to leave, but Mrs. Van </a:t>
            </a:r>
            <a:r>
              <a:rPr lang="en-US" sz="4800" dirty="0" err="1">
                <a:solidFill>
                  <a:schemeClr val="bg1"/>
                </a:solidFill>
              </a:rPr>
              <a:t>Daan</a:t>
            </a:r>
            <a:r>
              <a:rPr lang="en-US" sz="4800" dirty="0">
                <a:solidFill>
                  <a:schemeClr val="bg1"/>
                </a:solidFill>
              </a:rPr>
              <a:t> quickly says no one is going anywhere.</a:t>
            </a:r>
          </a:p>
          <a:p>
            <a:r>
              <a:rPr lang="en-US" sz="4800" dirty="0">
                <a:solidFill>
                  <a:schemeClr val="bg1"/>
                </a:solidFill>
              </a:rPr>
              <a:t>While the residents go back and forth between remorse and thankfulness for their situation, including a heavy decision as to whether they should sing the Hanukah celebration song, a big noise from downstairs occurs. </a:t>
            </a:r>
          </a:p>
          <a:p>
            <a:r>
              <a:rPr lang="en-US" sz="4800" dirty="0">
                <a:solidFill>
                  <a:schemeClr val="bg1"/>
                </a:solidFill>
              </a:rPr>
              <a:t>Peter tries to help, but knocks over a chair making a gigantic noise and everyone panics (especially Mrs. Van </a:t>
            </a:r>
            <a:r>
              <a:rPr lang="en-US" sz="4800" dirty="0" err="1">
                <a:solidFill>
                  <a:schemeClr val="bg1"/>
                </a:solidFill>
              </a:rPr>
              <a:t>Daan</a:t>
            </a:r>
            <a:r>
              <a:rPr lang="en-US" sz="4800" dirty="0">
                <a:solidFill>
                  <a:schemeClr val="bg1"/>
                </a:solidFill>
              </a:rPr>
              <a:t>). Even Anne faints. </a:t>
            </a:r>
          </a:p>
          <a:p>
            <a:r>
              <a:rPr lang="en-US" sz="4800" dirty="0">
                <a:solidFill>
                  <a:schemeClr val="bg1"/>
                </a:solidFill>
              </a:rPr>
              <a:t>Mr. Frank gallantly agrees to check it out. </a:t>
            </a:r>
          </a:p>
          <a:p>
            <a:r>
              <a:rPr lang="en-US" sz="4800" dirty="0">
                <a:solidFill>
                  <a:schemeClr val="bg1"/>
                </a:solidFill>
              </a:rPr>
              <a:t>He returns, saying a thief broke in and stole some money and a radio. </a:t>
            </a:r>
          </a:p>
          <a:p>
            <a:r>
              <a:rPr lang="en-US" sz="4800" dirty="0">
                <a:solidFill>
                  <a:schemeClr val="bg1"/>
                </a:solidFill>
              </a:rPr>
              <a:t>The group is terrified that the thief will tell on them, but there isn't anywhere to go and no place else to hide.</a:t>
            </a:r>
          </a:p>
          <a:p>
            <a:r>
              <a:rPr lang="en-US" sz="4800" dirty="0">
                <a:solidFill>
                  <a:schemeClr val="bg1"/>
                </a:solidFill>
              </a:rPr>
              <a:t>Instead, the scene ends with the group again returning to faith and they begrudgingly sing the Hanukah celebration song, which ironically reflects their current situation very well.</a:t>
            </a:r>
          </a:p>
          <a:p>
            <a:endParaRPr lang="en-US" sz="56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7440" y="2590800"/>
            <a:ext cx="3769360" cy="1183087"/>
          </a:xfrm>
          <a:prstGeom prst="rect">
            <a:avLst/>
          </a:prstGeom>
        </p:spPr>
      </p:pic>
    </p:spTree>
    <p:extLst>
      <p:ext uri="{BB962C8B-B14F-4D97-AF65-F5344CB8AC3E}">
        <p14:creationId xmlns:p14="http://schemas.microsoft.com/office/powerpoint/2010/main" val="219138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 – Scene 1</a:t>
            </a:r>
          </a:p>
          <a:p>
            <a:pPr marL="0" indent="0" algn="ctr">
              <a:buNone/>
            </a:pPr>
            <a:endParaRPr lang="en-US" sz="7200" b="1" u="sng" dirty="0">
              <a:solidFill>
                <a:srgbClr val="FFC000"/>
              </a:solidFill>
            </a:endParaRPr>
          </a:p>
          <a:p>
            <a:r>
              <a:rPr lang="en-US" sz="6400" dirty="0">
                <a:solidFill>
                  <a:schemeClr val="bg1"/>
                </a:solidFill>
              </a:rPr>
              <a:t>The new year dawns and </a:t>
            </a:r>
            <a:r>
              <a:rPr lang="en-US" sz="6400" dirty="0" err="1">
                <a:solidFill>
                  <a:schemeClr val="bg1"/>
                </a:solidFill>
              </a:rPr>
              <a:t>Miep</a:t>
            </a:r>
            <a:r>
              <a:rPr lang="en-US" sz="6400" dirty="0">
                <a:solidFill>
                  <a:schemeClr val="bg1"/>
                </a:solidFill>
              </a:rPr>
              <a:t> and Mr. </a:t>
            </a:r>
            <a:r>
              <a:rPr lang="en-US" sz="6400" dirty="0" err="1">
                <a:solidFill>
                  <a:schemeClr val="bg1"/>
                </a:solidFill>
              </a:rPr>
              <a:t>Kraler</a:t>
            </a:r>
            <a:r>
              <a:rPr lang="en-US" sz="6400" dirty="0">
                <a:solidFill>
                  <a:schemeClr val="bg1"/>
                </a:solidFill>
              </a:rPr>
              <a:t> come bearing a cake. </a:t>
            </a:r>
          </a:p>
          <a:p>
            <a:r>
              <a:rPr lang="en-US" sz="6400" dirty="0">
                <a:solidFill>
                  <a:schemeClr val="bg1"/>
                </a:solidFill>
              </a:rPr>
              <a:t>The residents get so jazzed up about the cake that it brings tears to our eyes. </a:t>
            </a:r>
          </a:p>
          <a:p>
            <a:r>
              <a:rPr lang="en-US" sz="6400" dirty="0">
                <a:solidFill>
                  <a:schemeClr val="bg1"/>
                </a:solidFill>
              </a:rPr>
              <a:t>They fight like children about who should cut the cake fairly. </a:t>
            </a:r>
          </a:p>
          <a:p>
            <a:r>
              <a:rPr lang="en-US" sz="6400" dirty="0">
                <a:solidFill>
                  <a:schemeClr val="bg1"/>
                </a:solidFill>
              </a:rPr>
              <a:t>We see the greed in Mr. Van </a:t>
            </a:r>
            <a:r>
              <a:rPr lang="en-US" sz="6400" dirty="0" err="1">
                <a:solidFill>
                  <a:schemeClr val="bg1"/>
                </a:solidFill>
              </a:rPr>
              <a:t>Daan</a:t>
            </a:r>
            <a:r>
              <a:rPr lang="en-US" sz="6400" dirty="0">
                <a:solidFill>
                  <a:schemeClr val="bg1"/>
                </a:solidFill>
              </a:rPr>
              <a:t>, and it's not a pretty sight. </a:t>
            </a:r>
          </a:p>
          <a:p>
            <a:r>
              <a:rPr lang="en-US" sz="6400" dirty="0">
                <a:solidFill>
                  <a:schemeClr val="bg1"/>
                </a:solidFill>
              </a:rPr>
              <a:t>Besides trying to finagle the biggest piece of cake for himself, he asks </a:t>
            </a:r>
            <a:r>
              <a:rPr lang="en-US" sz="6400" dirty="0" err="1">
                <a:solidFill>
                  <a:schemeClr val="bg1"/>
                </a:solidFill>
              </a:rPr>
              <a:t>Miep</a:t>
            </a:r>
            <a:r>
              <a:rPr lang="en-US" sz="6400" dirty="0">
                <a:solidFill>
                  <a:schemeClr val="bg1"/>
                </a:solidFill>
              </a:rPr>
              <a:t> to sell Mrs. Van </a:t>
            </a:r>
            <a:r>
              <a:rPr lang="en-US" sz="6400" dirty="0" err="1">
                <a:solidFill>
                  <a:schemeClr val="bg1"/>
                </a:solidFill>
              </a:rPr>
              <a:t>Daan's</a:t>
            </a:r>
            <a:r>
              <a:rPr lang="en-US" sz="6400" dirty="0">
                <a:solidFill>
                  <a:schemeClr val="bg1"/>
                </a:solidFill>
              </a:rPr>
              <a:t> fur coat. </a:t>
            </a:r>
          </a:p>
          <a:p>
            <a:r>
              <a:rPr lang="en-US" sz="6400" dirty="0">
                <a:solidFill>
                  <a:schemeClr val="bg1"/>
                </a:solidFill>
              </a:rPr>
              <a:t>Mr. Van </a:t>
            </a:r>
            <a:r>
              <a:rPr lang="en-US" sz="6400" dirty="0" err="1">
                <a:solidFill>
                  <a:schemeClr val="bg1"/>
                </a:solidFill>
              </a:rPr>
              <a:t>Daan</a:t>
            </a:r>
            <a:r>
              <a:rPr lang="en-US" sz="6400" dirty="0">
                <a:solidFill>
                  <a:schemeClr val="bg1"/>
                </a:solidFill>
              </a:rPr>
              <a:t> who wants to sell the memento for cigarettes. </a:t>
            </a:r>
          </a:p>
          <a:p>
            <a:r>
              <a:rPr lang="en-US" sz="6400" dirty="0">
                <a:solidFill>
                  <a:schemeClr val="bg1"/>
                </a:solidFill>
              </a:rPr>
              <a:t>When Mr. </a:t>
            </a:r>
            <a:r>
              <a:rPr lang="en-US" sz="6400" dirty="0" err="1">
                <a:solidFill>
                  <a:schemeClr val="bg1"/>
                </a:solidFill>
              </a:rPr>
              <a:t>Kraler</a:t>
            </a:r>
            <a:r>
              <a:rPr lang="en-US" sz="6400" dirty="0">
                <a:solidFill>
                  <a:schemeClr val="bg1"/>
                </a:solidFill>
              </a:rPr>
              <a:t> tries to tell Mr. Frank some important information in private, it's actually Margot who goes ballistic. </a:t>
            </a:r>
          </a:p>
          <a:p>
            <a:r>
              <a:rPr lang="en-US" sz="6400" dirty="0">
                <a:solidFill>
                  <a:schemeClr val="bg1"/>
                </a:solidFill>
              </a:rPr>
              <a:t>She wants to know it firsthand, and Mr. Frank agrees that </a:t>
            </a:r>
            <a:r>
              <a:rPr lang="en-US" sz="6400" dirty="0" err="1">
                <a:solidFill>
                  <a:schemeClr val="bg1"/>
                </a:solidFill>
              </a:rPr>
              <a:t>Kraler</a:t>
            </a:r>
            <a:r>
              <a:rPr lang="en-US" sz="6400" dirty="0">
                <a:solidFill>
                  <a:schemeClr val="bg1"/>
                </a:solidFill>
              </a:rPr>
              <a:t> should tell everyone what he knows. </a:t>
            </a:r>
          </a:p>
          <a:p>
            <a:r>
              <a:rPr lang="en-US" sz="6400" dirty="0" err="1">
                <a:solidFill>
                  <a:schemeClr val="bg1"/>
                </a:solidFill>
              </a:rPr>
              <a:t>Kraler</a:t>
            </a:r>
            <a:r>
              <a:rPr lang="en-US" sz="6400" dirty="0">
                <a:solidFill>
                  <a:schemeClr val="bg1"/>
                </a:solidFill>
              </a:rPr>
              <a:t> relates that there is a man who works at the business who keeps asking about the Franks, and whether </a:t>
            </a:r>
            <a:r>
              <a:rPr lang="en-US" sz="6400" dirty="0" err="1">
                <a:solidFill>
                  <a:schemeClr val="bg1"/>
                </a:solidFill>
              </a:rPr>
              <a:t>Kraler</a:t>
            </a:r>
            <a:r>
              <a:rPr lang="en-US" sz="6400" dirty="0">
                <a:solidFill>
                  <a:schemeClr val="bg1"/>
                </a:solidFill>
              </a:rPr>
              <a:t> knows their whereabouts. </a:t>
            </a:r>
          </a:p>
          <a:p>
            <a:r>
              <a:rPr lang="en-US" sz="6400" dirty="0">
                <a:solidFill>
                  <a:schemeClr val="bg1"/>
                </a:solidFill>
              </a:rPr>
              <a:t>He keeps staring at the bookcase that hides the door to the secret annex. </a:t>
            </a:r>
          </a:p>
          <a:p>
            <a:r>
              <a:rPr lang="en-US" sz="6400" dirty="0">
                <a:solidFill>
                  <a:schemeClr val="bg1"/>
                </a:solidFill>
              </a:rPr>
              <a:t>Then he asks for a raise; it's clearly blackmail. </a:t>
            </a:r>
          </a:p>
          <a:p>
            <a:r>
              <a:rPr lang="en-US" sz="6400" dirty="0">
                <a:solidFill>
                  <a:schemeClr val="bg1"/>
                </a:solidFill>
              </a:rPr>
              <a:t>People start having hysterics, but it's the faithful Mr. Frank who makes the logical decision to pay the man half. Even if it's bribery, there's nothing they can do but sit and wait to see what happens. </a:t>
            </a:r>
          </a:p>
        </p:txBody>
      </p:sp>
    </p:spTree>
    <p:extLst>
      <p:ext uri="{BB962C8B-B14F-4D97-AF65-F5344CB8AC3E}">
        <p14:creationId xmlns:p14="http://schemas.microsoft.com/office/powerpoint/2010/main" val="1377067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 – Scene 1</a:t>
            </a:r>
          </a:p>
          <a:p>
            <a:pPr marL="0" indent="0" algn="ctr">
              <a:buNone/>
            </a:pPr>
            <a:endParaRPr lang="en-US" sz="7200" b="1" u="sng" dirty="0">
              <a:solidFill>
                <a:srgbClr val="FFC000"/>
              </a:solidFill>
            </a:endParaRPr>
          </a:p>
          <a:p>
            <a:r>
              <a:rPr lang="en-US" sz="7200" dirty="0" err="1">
                <a:solidFill>
                  <a:schemeClr val="bg1"/>
                </a:solidFill>
              </a:rPr>
              <a:t>Kraler</a:t>
            </a:r>
            <a:r>
              <a:rPr lang="en-US" sz="7200" dirty="0">
                <a:solidFill>
                  <a:schemeClr val="bg1"/>
                </a:solidFill>
              </a:rPr>
              <a:t> agrees and leaves the room. </a:t>
            </a:r>
          </a:p>
          <a:p>
            <a:r>
              <a:rPr lang="en-US" sz="7200" dirty="0">
                <a:solidFill>
                  <a:schemeClr val="bg1"/>
                </a:solidFill>
              </a:rPr>
              <a:t>Anne fires off a storm of repressed anger about being a teenager trapped in the war. </a:t>
            </a:r>
          </a:p>
          <a:p>
            <a:r>
              <a:rPr lang="en-US" sz="7200" dirty="0">
                <a:solidFill>
                  <a:schemeClr val="bg1"/>
                </a:solidFill>
              </a:rPr>
              <a:t>She blames the grownups for her problems and explodes on her mother. </a:t>
            </a:r>
          </a:p>
          <a:p>
            <a:r>
              <a:rPr lang="en-US" sz="7200" dirty="0">
                <a:solidFill>
                  <a:schemeClr val="bg1"/>
                </a:solidFill>
              </a:rPr>
              <a:t>But after slamming the door and forgetting her cake, she discovers an unlikely ally in Peter. </a:t>
            </a:r>
          </a:p>
          <a:p>
            <a:r>
              <a:rPr lang="en-US" sz="7200" dirty="0">
                <a:solidFill>
                  <a:schemeClr val="bg1"/>
                </a:solidFill>
              </a:rPr>
              <a:t>He is totally in awe of her massive demonstration of "sticking it to the man" and joins in her ranting about their situation. </a:t>
            </a:r>
          </a:p>
          <a:p>
            <a:r>
              <a:rPr lang="en-US" sz="7200" dirty="0">
                <a:solidFill>
                  <a:schemeClr val="bg1"/>
                </a:solidFill>
              </a:rPr>
              <a:t>Peter then says she can come to his room whenever she wants to talk about things. </a:t>
            </a:r>
          </a:p>
          <a:p>
            <a:r>
              <a:rPr lang="en-US" sz="7200" dirty="0">
                <a:solidFill>
                  <a:schemeClr val="bg1"/>
                </a:solidFill>
              </a:rPr>
              <a:t>In this scene, we get some more sporadic information from Anne. </a:t>
            </a:r>
          </a:p>
          <a:p>
            <a:r>
              <a:rPr lang="en-US" sz="7200" dirty="0">
                <a:solidFill>
                  <a:schemeClr val="bg1"/>
                </a:solidFill>
              </a:rPr>
              <a:t>Mr. </a:t>
            </a:r>
            <a:r>
              <a:rPr lang="en-US" sz="7200" dirty="0" err="1">
                <a:solidFill>
                  <a:schemeClr val="bg1"/>
                </a:solidFill>
              </a:rPr>
              <a:t>Kraler</a:t>
            </a:r>
            <a:r>
              <a:rPr lang="en-US" sz="7200" dirty="0">
                <a:solidFill>
                  <a:schemeClr val="bg1"/>
                </a:solidFill>
              </a:rPr>
              <a:t> is in the hospital with some ulcers and American forces have landed in Italy. </a:t>
            </a:r>
          </a:p>
          <a:p>
            <a:r>
              <a:rPr lang="en-US" sz="7200" dirty="0">
                <a:solidFill>
                  <a:schemeClr val="bg1"/>
                </a:solidFill>
              </a:rPr>
              <a:t>The food rations have been cut even further and everyone is starving. </a:t>
            </a:r>
          </a:p>
          <a:p>
            <a:r>
              <a:rPr lang="en-US" sz="7200" dirty="0">
                <a:solidFill>
                  <a:schemeClr val="bg1"/>
                </a:solidFill>
              </a:rPr>
              <a:t>The scene ends with Anne not yearning for the war to be over, but simply to have someone to really talk to.</a:t>
            </a:r>
          </a:p>
          <a:p>
            <a:endParaRPr lang="en-US" sz="7200" dirty="0">
              <a:solidFill>
                <a:schemeClr val="bg1"/>
              </a:solidFill>
            </a:endParaRPr>
          </a:p>
        </p:txBody>
      </p:sp>
    </p:spTree>
    <p:extLst>
      <p:ext uri="{BB962C8B-B14F-4D97-AF65-F5344CB8AC3E}">
        <p14:creationId xmlns:p14="http://schemas.microsoft.com/office/powerpoint/2010/main" val="152377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 – Scene 2</a:t>
            </a:r>
          </a:p>
          <a:p>
            <a:pPr marL="0" indent="0" algn="ctr">
              <a:buNone/>
            </a:pPr>
            <a:endParaRPr lang="en-US" sz="7200" b="1" u="sng" dirty="0">
              <a:solidFill>
                <a:srgbClr val="FFC000"/>
              </a:solidFill>
            </a:endParaRPr>
          </a:p>
          <a:p>
            <a:r>
              <a:rPr lang="en-US" sz="5600" dirty="0">
                <a:solidFill>
                  <a:schemeClr val="bg1"/>
                </a:solidFill>
              </a:rPr>
              <a:t>All dressed up and no place to go—that's the awkward way that this scene starts. </a:t>
            </a:r>
          </a:p>
          <a:p>
            <a:r>
              <a:rPr lang="en-US" sz="5600" dirty="0">
                <a:solidFill>
                  <a:schemeClr val="bg1"/>
                </a:solidFill>
              </a:rPr>
              <a:t>Anne's in her bathroom, getting dolled up to go on a date with Peter, to his room. </a:t>
            </a:r>
          </a:p>
          <a:p>
            <a:r>
              <a:rPr lang="en-US" sz="5600" dirty="0">
                <a:solidFill>
                  <a:schemeClr val="bg1"/>
                </a:solidFill>
              </a:rPr>
              <a:t>But Anne in her infinite courage, takes it all on her shoulders. </a:t>
            </a:r>
          </a:p>
          <a:p>
            <a:r>
              <a:rPr lang="en-US" sz="5600" dirty="0">
                <a:solidFill>
                  <a:schemeClr val="bg1"/>
                </a:solidFill>
              </a:rPr>
              <a:t>She's excited to be sharing something new and different, something grownup, something… normal. </a:t>
            </a:r>
          </a:p>
          <a:p>
            <a:r>
              <a:rPr lang="en-US" sz="5600" dirty="0">
                <a:solidFill>
                  <a:schemeClr val="bg1"/>
                </a:solidFill>
              </a:rPr>
              <a:t>Even Margot admits that she's a little bit jealous—not of Peter, but that Anne has something "to live for."</a:t>
            </a:r>
          </a:p>
          <a:p>
            <a:r>
              <a:rPr lang="en-US" sz="5600" dirty="0">
                <a:solidFill>
                  <a:schemeClr val="bg1"/>
                </a:solidFill>
              </a:rPr>
              <a:t>Anne and Peter's "talk" in his room has all the classic drama of an oldies romance movie. </a:t>
            </a:r>
          </a:p>
          <a:p>
            <a:r>
              <a:rPr lang="en-US" sz="5600" dirty="0">
                <a:solidFill>
                  <a:schemeClr val="bg1"/>
                </a:solidFill>
              </a:rPr>
              <a:t>It's super-cute to see them connecting on a deeper level than, "Pass the milk please." </a:t>
            </a:r>
          </a:p>
          <a:p>
            <a:r>
              <a:rPr lang="en-US" sz="5600" dirty="0">
                <a:solidFill>
                  <a:schemeClr val="bg1"/>
                </a:solidFill>
              </a:rPr>
              <a:t>But we are left wondering if their budding romance is simply one of proximity. </a:t>
            </a:r>
          </a:p>
          <a:p>
            <a:r>
              <a:rPr lang="en-US" sz="5600" dirty="0">
                <a:solidFill>
                  <a:schemeClr val="bg1"/>
                </a:solidFill>
              </a:rPr>
              <a:t>Anne's conversations are extremely sensitive and spiritual. </a:t>
            </a:r>
          </a:p>
          <a:p>
            <a:r>
              <a:rPr lang="en-US" sz="5600" dirty="0">
                <a:solidFill>
                  <a:schemeClr val="bg1"/>
                </a:solidFill>
              </a:rPr>
              <a:t>Peter's goals are much more grounded than hers and he seems like the square peg to Anne's round hole. Still, they talk the cutesy stuff of young love, asking each other if they've ever kissed anyone else and if they'll forget each other when they come out of hiding. </a:t>
            </a:r>
          </a:p>
          <a:p>
            <a:r>
              <a:rPr lang="en-US" sz="5600" dirty="0">
                <a:solidFill>
                  <a:schemeClr val="bg1"/>
                </a:solidFill>
              </a:rPr>
              <a:t>Peter freaks about Anne possibly being prevented from seeing him again by the parents, and Anne soothes him by basically saying, "not a chance." </a:t>
            </a:r>
          </a:p>
          <a:p>
            <a:r>
              <a:rPr lang="en-US" sz="5600" dirty="0">
                <a:solidFill>
                  <a:schemeClr val="bg1"/>
                </a:solidFill>
              </a:rPr>
              <a:t>At which time we feel like Peter's sort of the wimpy one in this relationship until he grabs Anne by the arms and pecks her on the cheek! </a:t>
            </a:r>
          </a:p>
          <a:p>
            <a:endParaRPr lang="en-US" sz="5600" dirty="0">
              <a:solidFill>
                <a:schemeClr val="bg1"/>
              </a:solidFill>
            </a:endParaRPr>
          </a:p>
        </p:txBody>
      </p:sp>
    </p:spTree>
    <p:extLst>
      <p:ext uri="{BB962C8B-B14F-4D97-AF65-F5344CB8AC3E}">
        <p14:creationId xmlns:p14="http://schemas.microsoft.com/office/powerpoint/2010/main" val="150116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 – Scene 3</a:t>
            </a:r>
          </a:p>
          <a:p>
            <a:pPr marL="0" indent="0" algn="ctr">
              <a:buNone/>
            </a:pPr>
            <a:endParaRPr lang="en-US" sz="7200" b="1" u="sng" dirty="0">
              <a:solidFill>
                <a:srgbClr val="FFC000"/>
              </a:solidFill>
            </a:endParaRPr>
          </a:p>
          <a:p>
            <a:r>
              <a:rPr lang="en-US" sz="4800" dirty="0">
                <a:solidFill>
                  <a:schemeClr val="bg1"/>
                </a:solidFill>
              </a:rPr>
              <a:t>Someone's been sneaking food, and we know it's a rat of a different size. If you didn't like the Van </a:t>
            </a:r>
            <a:r>
              <a:rPr lang="en-US" sz="4800" dirty="0" err="1">
                <a:solidFill>
                  <a:schemeClr val="bg1"/>
                </a:solidFill>
              </a:rPr>
              <a:t>Daans</a:t>
            </a:r>
            <a:r>
              <a:rPr lang="en-US" sz="4800" dirty="0">
                <a:solidFill>
                  <a:schemeClr val="bg1"/>
                </a:solidFill>
              </a:rPr>
              <a:t> before, you really don't like them now. Mr. Van </a:t>
            </a:r>
            <a:r>
              <a:rPr lang="en-US" sz="4800" dirty="0" err="1">
                <a:solidFill>
                  <a:schemeClr val="bg1"/>
                </a:solidFill>
              </a:rPr>
              <a:t>Daan</a:t>
            </a:r>
            <a:r>
              <a:rPr lang="en-US" sz="4800" dirty="0">
                <a:solidFill>
                  <a:schemeClr val="bg1"/>
                </a:solidFill>
              </a:rPr>
              <a:t> has been stealing food from the storage box and stuffing his own face. </a:t>
            </a:r>
          </a:p>
          <a:p>
            <a:r>
              <a:rPr lang="en-US" sz="4800" dirty="0">
                <a:solidFill>
                  <a:schemeClr val="bg1"/>
                </a:solidFill>
              </a:rPr>
              <a:t>This leads the even-tempered Mrs. Frank to go postal. She flips out in a "righteous rage" and demands that Mr. Van </a:t>
            </a:r>
            <a:r>
              <a:rPr lang="en-US" sz="4800" dirty="0" err="1">
                <a:solidFill>
                  <a:schemeClr val="bg1"/>
                </a:solidFill>
              </a:rPr>
              <a:t>Daan</a:t>
            </a:r>
            <a:r>
              <a:rPr lang="en-US" sz="4800" dirty="0">
                <a:solidFill>
                  <a:schemeClr val="bg1"/>
                </a:solidFill>
              </a:rPr>
              <a:t> hit the road. We almost agree with her. </a:t>
            </a:r>
          </a:p>
          <a:p>
            <a:r>
              <a:rPr lang="en-US" sz="4800" dirty="0">
                <a:solidFill>
                  <a:schemeClr val="bg1"/>
                </a:solidFill>
              </a:rPr>
              <a:t>But, if Mr. Van </a:t>
            </a:r>
            <a:r>
              <a:rPr lang="en-US" sz="4800" dirty="0" err="1">
                <a:solidFill>
                  <a:schemeClr val="bg1"/>
                </a:solidFill>
              </a:rPr>
              <a:t>Daan</a:t>
            </a:r>
            <a:r>
              <a:rPr lang="en-US" sz="4800" dirty="0">
                <a:solidFill>
                  <a:schemeClr val="bg1"/>
                </a:solidFill>
              </a:rPr>
              <a:t> goes outside, he'll surely die. </a:t>
            </a:r>
          </a:p>
          <a:p>
            <a:r>
              <a:rPr lang="en-US" sz="4800" dirty="0">
                <a:solidFill>
                  <a:schemeClr val="bg1"/>
                </a:solidFill>
              </a:rPr>
              <a:t>Mr. Frank tries to soothe everyone by saying Mr. Van </a:t>
            </a:r>
            <a:r>
              <a:rPr lang="en-US" sz="4800" dirty="0" err="1">
                <a:solidFill>
                  <a:schemeClr val="bg1"/>
                </a:solidFill>
              </a:rPr>
              <a:t>Daan</a:t>
            </a:r>
            <a:r>
              <a:rPr lang="en-US" sz="4800" dirty="0">
                <a:solidFill>
                  <a:schemeClr val="bg1"/>
                </a:solidFill>
              </a:rPr>
              <a:t> won't steal again. He appeals to Mrs. Frank's sense of goodness and logic. Mr. Van </a:t>
            </a:r>
            <a:r>
              <a:rPr lang="en-US" sz="4800" dirty="0" err="1">
                <a:solidFill>
                  <a:schemeClr val="bg1"/>
                </a:solidFill>
              </a:rPr>
              <a:t>Daan</a:t>
            </a:r>
            <a:r>
              <a:rPr lang="en-US" sz="4800" dirty="0">
                <a:solidFill>
                  <a:schemeClr val="bg1"/>
                </a:solidFill>
              </a:rPr>
              <a:t> will die if the group kicks him out. </a:t>
            </a:r>
          </a:p>
          <a:p>
            <a:r>
              <a:rPr lang="en-US" sz="4800" dirty="0">
                <a:solidFill>
                  <a:schemeClr val="bg1"/>
                </a:solidFill>
              </a:rPr>
              <a:t>He reminds the group, "We don't need the Nazis to destroy us. We're destroying ourselves." It's a harsh, sad realization to come to.</a:t>
            </a:r>
          </a:p>
          <a:p>
            <a:r>
              <a:rPr lang="en-US" sz="4800" dirty="0">
                <a:solidFill>
                  <a:schemeClr val="bg1"/>
                </a:solidFill>
              </a:rPr>
              <a:t>The group continues to argue, Anne and Margot calling for their mother to come to her senses, while Mr. </a:t>
            </a:r>
            <a:r>
              <a:rPr lang="en-US" sz="4800" dirty="0" err="1">
                <a:solidFill>
                  <a:schemeClr val="bg1"/>
                </a:solidFill>
              </a:rPr>
              <a:t>Dussel</a:t>
            </a:r>
            <a:r>
              <a:rPr lang="en-US" sz="4800" dirty="0">
                <a:solidFill>
                  <a:schemeClr val="bg1"/>
                </a:solidFill>
              </a:rPr>
              <a:t> is only too happy to get rid of the Van </a:t>
            </a:r>
            <a:r>
              <a:rPr lang="en-US" sz="4800" dirty="0" err="1">
                <a:solidFill>
                  <a:schemeClr val="bg1"/>
                </a:solidFill>
              </a:rPr>
              <a:t>Daans</a:t>
            </a:r>
            <a:r>
              <a:rPr lang="en-US" sz="4800" dirty="0">
                <a:solidFill>
                  <a:schemeClr val="bg1"/>
                </a:solidFill>
              </a:rPr>
              <a:t> because there will be more food for himself with them gone. </a:t>
            </a:r>
          </a:p>
          <a:p>
            <a:r>
              <a:rPr lang="en-US" sz="4800" dirty="0">
                <a:solidFill>
                  <a:schemeClr val="bg1"/>
                </a:solidFill>
              </a:rPr>
              <a:t>He begins to count potatoes in a greedy fashion, re-proportioning them in an almost gleeful way. </a:t>
            </a:r>
          </a:p>
          <a:p>
            <a:r>
              <a:rPr lang="en-US" sz="4800" dirty="0">
                <a:solidFill>
                  <a:schemeClr val="bg1"/>
                </a:solidFill>
              </a:rPr>
              <a:t>The craziness is interrupted by the arrival of </a:t>
            </a:r>
            <a:r>
              <a:rPr lang="en-US" sz="4800" dirty="0" err="1">
                <a:solidFill>
                  <a:schemeClr val="bg1"/>
                </a:solidFill>
              </a:rPr>
              <a:t>Miep</a:t>
            </a:r>
            <a:r>
              <a:rPr lang="en-US" sz="4800" dirty="0">
                <a:solidFill>
                  <a:schemeClr val="bg1"/>
                </a:solidFill>
              </a:rPr>
              <a:t>, who tells them joyous news about  D-Day, the invasion of France by the Allied forces. </a:t>
            </a:r>
          </a:p>
          <a:p>
            <a:r>
              <a:rPr lang="en-US" sz="4800" dirty="0">
                <a:solidFill>
                  <a:schemeClr val="bg1"/>
                </a:solidFill>
              </a:rPr>
              <a:t>The group goes from crazed insanity to euphoric in about ten seconds. There is great rejoicing.</a:t>
            </a:r>
          </a:p>
          <a:p>
            <a:r>
              <a:rPr lang="en-US" sz="4800" dirty="0">
                <a:solidFill>
                  <a:schemeClr val="bg1"/>
                </a:solidFill>
              </a:rPr>
              <a:t>Mr. Van </a:t>
            </a:r>
            <a:r>
              <a:rPr lang="en-US" sz="4800" dirty="0" err="1">
                <a:solidFill>
                  <a:schemeClr val="bg1"/>
                </a:solidFill>
              </a:rPr>
              <a:t>Daan</a:t>
            </a:r>
            <a:r>
              <a:rPr lang="en-US" sz="4800" dirty="0">
                <a:solidFill>
                  <a:schemeClr val="bg1"/>
                </a:solidFill>
              </a:rPr>
              <a:t> however, is feeling totally guilty and Mrs. Frank regains her composure by forgiving him. </a:t>
            </a:r>
          </a:p>
          <a:p>
            <a:r>
              <a:rPr lang="en-US" sz="4800" dirty="0">
                <a:solidFill>
                  <a:schemeClr val="bg1"/>
                </a:solidFill>
              </a:rPr>
              <a:t>Perhaps the most interesting part of the forgiveness is Anne's realization how she has treated her mother, "Look at me, the way I've treated Mother… so mean and horrid to her."</a:t>
            </a:r>
          </a:p>
          <a:p>
            <a:r>
              <a:rPr lang="en-US" sz="4800" dirty="0">
                <a:solidFill>
                  <a:schemeClr val="bg1"/>
                </a:solidFill>
              </a:rPr>
              <a:t>The good times are fleeting however, as the Gestapo have found the stolen radio and Mr. </a:t>
            </a:r>
            <a:r>
              <a:rPr lang="en-US" sz="4800" dirty="0" err="1">
                <a:solidFill>
                  <a:schemeClr val="bg1"/>
                </a:solidFill>
              </a:rPr>
              <a:t>Dussel</a:t>
            </a:r>
            <a:r>
              <a:rPr lang="en-US" sz="4800" dirty="0">
                <a:solidFill>
                  <a:schemeClr val="bg1"/>
                </a:solidFill>
              </a:rPr>
              <a:t> is sure they will trace it back to the group in the annex. </a:t>
            </a:r>
          </a:p>
          <a:p>
            <a:r>
              <a:rPr lang="en-US" sz="4800" dirty="0">
                <a:solidFill>
                  <a:schemeClr val="bg1"/>
                </a:solidFill>
              </a:rPr>
              <a:t>Anne says the group is totally depressed, "Everyone is low. Even poor </a:t>
            </a:r>
            <a:r>
              <a:rPr lang="en-US" sz="4800" dirty="0" err="1">
                <a:solidFill>
                  <a:schemeClr val="bg1"/>
                </a:solidFill>
              </a:rPr>
              <a:t>Pim</a:t>
            </a:r>
            <a:r>
              <a:rPr lang="en-US" sz="4800" dirty="0">
                <a:solidFill>
                  <a:schemeClr val="bg1"/>
                </a:solidFill>
              </a:rPr>
              <a:t> can't raise their spirits." </a:t>
            </a:r>
          </a:p>
          <a:p>
            <a:r>
              <a:rPr lang="en-US" sz="4800" dirty="0">
                <a:solidFill>
                  <a:schemeClr val="bg1"/>
                </a:solidFill>
              </a:rPr>
              <a:t>But another shining example of morality comes into play here. Anne miraculously still has something to believe in: "I have often been downcast myself, but never in despair. I can shake off everything if I write."</a:t>
            </a:r>
          </a:p>
          <a:p>
            <a:endParaRPr lang="en-US" sz="5600" dirty="0">
              <a:solidFill>
                <a:schemeClr val="bg1"/>
              </a:solidFill>
            </a:endParaRPr>
          </a:p>
        </p:txBody>
      </p:sp>
    </p:spTree>
    <p:extLst>
      <p:ext uri="{BB962C8B-B14F-4D97-AF65-F5344CB8AC3E}">
        <p14:creationId xmlns:p14="http://schemas.microsoft.com/office/powerpoint/2010/main" val="1211592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u="sng" dirty="0">
                <a:solidFill>
                  <a:srgbClr val="FFC000"/>
                </a:solidFill>
              </a:rPr>
              <a:t>ACT 2 – Scene 4</a:t>
            </a:r>
          </a:p>
          <a:p>
            <a:pPr marL="0" indent="0" algn="ctr">
              <a:buNone/>
            </a:pPr>
            <a:endParaRPr lang="en-US" sz="8000" b="1" u="sng" dirty="0">
              <a:solidFill>
                <a:srgbClr val="FFC000"/>
              </a:solidFill>
            </a:endParaRPr>
          </a:p>
          <a:p>
            <a:r>
              <a:rPr lang="en-US" sz="4800" dirty="0">
                <a:solidFill>
                  <a:schemeClr val="bg1"/>
                </a:solidFill>
              </a:rPr>
              <a:t>The tension is so high in this scene that we can almost snap it in half. </a:t>
            </a:r>
          </a:p>
          <a:p>
            <a:r>
              <a:rPr lang="en-US" sz="4800" dirty="0">
                <a:solidFill>
                  <a:schemeClr val="bg1"/>
                </a:solidFill>
              </a:rPr>
              <a:t>The frantic dialogue of the crazed annex residents and the consistent ringing of the telephone tell us just how scared the families were that this could be the end. </a:t>
            </a:r>
          </a:p>
          <a:p>
            <a:r>
              <a:rPr lang="en-US" sz="4800" dirty="0" err="1">
                <a:solidFill>
                  <a:schemeClr val="bg1"/>
                </a:solidFill>
              </a:rPr>
              <a:t>Miep</a:t>
            </a:r>
            <a:r>
              <a:rPr lang="en-US" sz="4800" dirty="0">
                <a:solidFill>
                  <a:schemeClr val="bg1"/>
                </a:solidFill>
              </a:rPr>
              <a:t> is missing and no one has come to work in the building below, even though it's a normal Friday. </a:t>
            </a:r>
          </a:p>
          <a:p>
            <a:r>
              <a:rPr lang="en-US" sz="4800" dirty="0">
                <a:solidFill>
                  <a:schemeClr val="bg1"/>
                </a:solidFill>
              </a:rPr>
              <a:t>The hysterics climax with Mrs. Van </a:t>
            </a:r>
            <a:r>
              <a:rPr lang="en-US" sz="4800" dirty="0" err="1">
                <a:solidFill>
                  <a:schemeClr val="bg1"/>
                </a:solidFill>
              </a:rPr>
              <a:t>Daan</a:t>
            </a:r>
            <a:r>
              <a:rPr lang="en-US" sz="4800" dirty="0">
                <a:solidFill>
                  <a:schemeClr val="bg1"/>
                </a:solidFill>
              </a:rPr>
              <a:t> totally freaking out and saying that she'll kill herself, which of course is followed by an argument between she and Mr. Van </a:t>
            </a:r>
            <a:r>
              <a:rPr lang="en-US" sz="4800" dirty="0" err="1">
                <a:solidFill>
                  <a:schemeClr val="bg1"/>
                </a:solidFill>
              </a:rPr>
              <a:t>Daan</a:t>
            </a:r>
            <a:r>
              <a:rPr lang="en-US" sz="4800" dirty="0">
                <a:solidFill>
                  <a:schemeClr val="bg1"/>
                </a:solidFill>
              </a:rPr>
              <a:t>. </a:t>
            </a:r>
          </a:p>
          <a:p>
            <a:r>
              <a:rPr lang="en-US" sz="4800" dirty="0">
                <a:solidFill>
                  <a:schemeClr val="bg1"/>
                </a:solidFill>
              </a:rPr>
              <a:t>But then, it is contrasted with Peter and Anne, peacefully gazing together at the sky. In what is almost a religious experience, they reflect on their time in the annex and how difficult it has been. </a:t>
            </a:r>
          </a:p>
          <a:p>
            <a:r>
              <a:rPr lang="en-US" sz="4800" dirty="0">
                <a:solidFill>
                  <a:schemeClr val="bg1"/>
                </a:solidFill>
              </a:rPr>
              <a:t>Anne's words are poetic as she tells Peter how her imagination has saved her from going crazy. Peter's response shows his down-to-earth character as he gets mad at the hopelessness of their situation.</a:t>
            </a:r>
          </a:p>
          <a:p>
            <a:r>
              <a:rPr lang="en-US" sz="4800" dirty="0">
                <a:solidFill>
                  <a:schemeClr val="bg1"/>
                </a:solidFill>
              </a:rPr>
              <a:t>Anne puts him to shame as she tells him about the goodness of the world: "When I think of all that's out there… the trees… and flowers… and seagulls… when I think of the dearness of you, Peter… and the goodness of the people we know… Mr. </a:t>
            </a:r>
            <a:r>
              <a:rPr lang="en-US" sz="4800" dirty="0" err="1">
                <a:solidFill>
                  <a:schemeClr val="bg1"/>
                </a:solidFill>
              </a:rPr>
              <a:t>Kraler</a:t>
            </a:r>
            <a:r>
              <a:rPr lang="en-US" sz="4800" dirty="0">
                <a:solidFill>
                  <a:schemeClr val="bg1"/>
                </a:solidFill>
              </a:rPr>
              <a:t>, </a:t>
            </a:r>
            <a:r>
              <a:rPr lang="en-US" sz="4800" dirty="0" err="1">
                <a:solidFill>
                  <a:schemeClr val="bg1"/>
                </a:solidFill>
              </a:rPr>
              <a:t>Miep</a:t>
            </a:r>
            <a:r>
              <a:rPr lang="en-US" sz="4800" dirty="0">
                <a:solidFill>
                  <a:schemeClr val="bg1"/>
                </a:solidFill>
              </a:rPr>
              <a:t>, Dirk, the vegetable man, all risking their lives for us every day… When I think of these good things, I'm not afraid any more… I find myself, and God." </a:t>
            </a:r>
          </a:p>
          <a:p>
            <a:r>
              <a:rPr lang="en-US" sz="4800" dirty="0">
                <a:solidFill>
                  <a:schemeClr val="bg1"/>
                </a:solidFill>
              </a:rPr>
              <a:t>We're left in awe of how one person can be that at peace with her situation. </a:t>
            </a:r>
          </a:p>
          <a:p>
            <a:r>
              <a:rPr lang="en-US" sz="4800" dirty="0">
                <a:solidFill>
                  <a:schemeClr val="bg1"/>
                </a:solidFill>
              </a:rPr>
              <a:t>Anne's faith in the world continues to her most famous line in her diary "I still believe, in spite of everything, that people are really good at heart." There aren't many of us who could say that, given the same situation. </a:t>
            </a:r>
          </a:p>
          <a:p>
            <a:r>
              <a:rPr lang="en-US" sz="4800" dirty="0">
                <a:solidFill>
                  <a:schemeClr val="bg1"/>
                </a:solidFill>
              </a:rPr>
              <a:t>Anne and Peter watch the sunset, but are interrupted by the harshness of reality. The group has been found out. </a:t>
            </a:r>
          </a:p>
          <a:p>
            <a:r>
              <a:rPr lang="en-US" sz="4800" dirty="0">
                <a:solidFill>
                  <a:schemeClr val="bg1"/>
                </a:solidFill>
              </a:rPr>
              <a:t>The stage directions relay the rest of the story as the realization that they are going to be arrested dawns on each of the characters. </a:t>
            </a:r>
          </a:p>
          <a:p>
            <a:r>
              <a:rPr lang="en-US" sz="4800" dirty="0">
                <a:solidFill>
                  <a:schemeClr val="bg1"/>
                </a:solidFill>
              </a:rPr>
              <a:t>The soldiers break down the annex door and allow the residents five minutes to pack their clothing. They aren't allowed to take anything else. </a:t>
            </a:r>
          </a:p>
          <a:p>
            <a:r>
              <a:rPr lang="en-US" sz="4800" dirty="0">
                <a:solidFill>
                  <a:schemeClr val="bg1"/>
                </a:solidFill>
              </a:rPr>
              <a:t>Anne's voice closes the scene as she asks </a:t>
            </a:r>
            <a:r>
              <a:rPr lang="en-US" sz="4800" dirty="0" err="1">
                <a:solidFill>
                  <a:schemeClr val="bg1"/>
                </a:solidFill>
              </a:rPr>
              <a:t>Miep</a:t>
            </a:r>
            <a:r>
              <a:rPr lang="en-US" sz="4800" dirty="0">
                <a:solidFill>
                  <a:schemeClr val="bg1"/>
                </a:solidFill>
              </a:rPr>
              <a:t> to keep her diary safe for her. </a:t>
            </a:r>
          </a:p>
          <a:p>
            <a:endParaRPr lang="en-US" sz="4800" dirty="0">
              <a:solidFill>
                <a:schemeClr val="bg1"/>
              </a:solidFill>
            </a:endParaRPr>
          </a:p>
        </p:txBody>
      </p:sp>
    </p:spTree>
    <p:extLst>
      <p:ext uri="{BB962C8B-B14F-4D97-AF65-F5344CB8AC3E}">
        <p14:creationId xmlns:p14="http://schemas.microsoft.com/office/powerpoint/2010/main" val="3746567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u="sng" dirty="0">
                <a:solidFill>
                  <a:srgbClr val="FFC000"/>
                </a:solidFill>
              </a:rPr>
              <a:t>ACT 2 – Scene 5</a:t>
            </a:r>
          </a:p>
          <a:p>
            <a:endParaRPr lang="en-US" sz="7200" dirty="0">
              <a:solidFill>
                <a:schemeClr val="bg1"/>
              </a:solidFill>
            </a:endParaRPr>
          </a:p>
          <a:p>
            <a:r>
              <a:rPr lang="en-US" sz="5600" dirty="0">
                <a:solidFill>
                  <a:schemeClr val="bg1"/>
                </a:solidFill>
              </a:rPr>
              <a:t>The gut-wrenching tale of what happened after Otto Frank and the others were arrested and sent to concentration camps is almost unbearable. </a:t>
            </a:r>
          </a:p>
          <a:p>
            <a:r>
              <a:rPr lang="en-US" sz="5600" dirty="0">
                <a:solidFill>
                  <a:schemeClr val="bg1"/>
                </a:solidFill>
              </a:rPr>
              <a:t>However, Mr. Frank relays that Anne was simply happy to be outside after being locked up for two years. </a:t>
            </a:r>
          </a:p>
          <a:p>
            <a:r>
              <a:rPr lang="en-US" sz="5600" dirty="0" err="1">
                <a:solidFill>
                  <a:schemeClr val="bg1"/>
                </a:solidFill>
              </a:rPr>
              <a:t>Miep</a:t>
            </a:r>
            <a:r>
              <a:rPr lang="en-US" sz="5600" dirty="0">
                <a:solidFill>
                  <a:schemeClr val="bg1"/>
                </a:solidFill>
              </a:rPr>
              <a:t> and Mr. </a:t>
            </a:r>
            <a:r>
              <a:rPr lang="en-US" sz="5600" dirty="0" err="1">
                <a:solidFill>
                  <a:schemeClr val="bg1"/>
                </a:solidFill>
              </a:rPr>
              <a:t>Kraler</a:t>
            </a:r>
            <a:r>
              <a:rPr lang="en-US" sz="5600" dirty="0">
                <a:solidFill>
                  <a:schemeClr val="bg1"/>
                </a:solidFill>
              </a:rPr>
              <a:t> do their best in an extremely sad and awkward moment. </a:t>
            </a:r>
          </a:p>
          <a:p>
            <a:r>
              <a:rPr lang="en-US" sz="5600" dirty="0" err="1">
                <a:solidFill>
                  <a:schemeClr val="bg1"/>
                </a:solidFill>
              </a:rPr>
              <a:t>Miep</a:t>
            </a:r>
            <a:r>
              <a:rPr lang="en-US" sz="5600" dirty="0">
                <a:solidFill>
                  <a:schemeClr val="bg1"/>
                </a:solidFill>
              </a:rPr>
              <a:t> tells him that the office thief was the one who sold them out. </a:t>
            </a:r>
          </a:p>
          <a:p>
            <a:r>
              <a:rPr lang="en-US" sz="5600" dirty="0">
                <a:solidFill>
                  <a:schemeClr val="bg1"/>
                </a:solidFill>
              </a:rPr>
              <a:t>She had been out to the country to get food, and when she returned, they'd already been captured. </a:t>
            </a:r>
          </a:p>
          <a:p>
            <a:r>
              <a:rPr lang="en-US" sz="5600" dirty="0">
                <a:solidFill>
                  <a:schemeClr val="bg1"/>
                </a:solidFill>
              </a:rPr>
              <a:t>She pours coffee and listens sadly as Otto relays what had happened after the capture. </a:t>
            </a:r>
          </a:p>
          <a:p>
            <a:r>
              <a:rPr lang="en-US" sz="5600" dirty="0">
                <a:solidFill>
                  <a:schemeClr val="bg1"/>
                </a:solidFill>
              </a:rPr>
              <a:t>Sent first to a camp in Holland and then to Auschwitz in Poland, the family was then separated in September. </a:t>
            </a:r>
          </a:p>
          <a:p>
            <a:r>
              <a:rPr lang="en-US" sz="5600" dirty="0">
                <a:solidFill>
                  <a:schemeClr val="bg1"/>
                </a:solidFill>
              </a:rPr>
              <a:t>Anne, her sister, and her mother were sent to Bergen-Belsen where Otto later learned from survivors who had known them that they had perished. </a:t>
            </a:r>
          </a:p>
          <a:p>
            <a:r>
              <a:rPr lang="en-US" sz="5600" dirty="0">
                <a:solidFill>
                  <a:schemeClr val="bg1"/>
                </a:solidFill>
              </a:rPr>
              <a:t>The Van </a:t>
            </a:r>
            <a:r>
              <a:rPr lang="en-US" sz="5600" dirty="0" err="1">
                <a:solidFill>
                  <a:schemeClr val="bg1"/>
                </a:solidFill>
              </a:rPr>
              <a:t>Daans</a:t>
            </a:r>
            <a:r>
              <a:rPr lang="en-US" sz="5600" dirty="0">
                <a:solidFill>
                  <a:schemeClr val="bg1"/>
                </a:solidFill>
              </a:rPr>
              <a:t> and </a:t>
            </a:r>
            <a:r>
              <a:rPr lang="en-US" sz="5600" dirty="0" err="1">
                <a:solidFill>
                  <a:schemeClr val="bg1"/>
                </a:solidFill>
              </a:rPr>
              <a:t>Dussel</a:t>
            </a:r>
            <a:r>
              <a:rPr lang="en-US" sz="5600" dirty="0">
                <a:solidFill>
                  <a:schemeClr val="bg1"/>
                </a:solidFill>
              </a:rPr>
              <a:t> met the same fate. </a:t>
            </a:r>
          </a:p>
          <a:p>
            <a:r>
              <a:rPr lang="en-US" sz="5600" dirty="0">
                <a:solidFill>
                  <a:schemeClr val="bg1"/>
                </a:solidFill>
              </a:rPr>
              <a:t>Otto was the only one rescued by the Allied forces who swept through France and other parts of Europe, but they came too late to save the rest of his family. </a:t>
            </a:r>
          </a:p>
          <a:p>
            <a:r>
              <a:rPr lang="en-US" sz="5600" dirty="0">
                <a:solidFill>
                  <a:schemeClr val="bg1"/>
                </a:solidFill>
              </a:rPr>
              <a:t>Anne's famous line re-echoes at the very end of the scene, and Otto voices what most of the audience members are feeling by the end—that a very special person's life was taken too early. </a:t>
            </a:r>
          </a:p>
          <a:p>
            <a:r>
              <a:rPr lang="en-US" sz="5600" dirty="0">
                <a:solidFill>
                  <a:schemeClr val="bg1"/>
                </a:solidFill>
              </a:rPr>
              <a:t>Her belief in the goodness of people, even through a horrific time, is something to be admired. </a:t>
            </a:r>
          </a:p>
          <a:p>
            <a:endParaRPr lang="en-US" sz="5600" dirty="0">
              <a:solidFill>
                <a:schemeClr val="bg1"/>
              </a:solidFill>
            </a:endParaRPr>
          </a:p>
        </p:txBody>
      </p:sp>
    </p:spTree>
    <p:extLst>
      <p:ext uri="{BB962C8B-B14F-4D97-AF65-F5344CB8AC3E}">
        <p14:creationId xmlns:p14="http://schemas.microsoft.com/office/powerpoint/2010/main" val="3563802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F0"/>
                </a:solidFill>
                <a:latin typeface="Haettenschweiler" panose="020B0706040902060204" pitchFamily="34" charset="0"/>
              </a:rPr>
              <a:t>Discussion Topics</a:t>
            </a:r>
          </a:p>
        </p:txBody>
      </p:sp>
      <p:sp>
        <p:nvSpPr>
          <p:cNvPr id="3" name="Content Placeholder 2"/>
          <p:cNvSpPr>
            <a:spLocks noGrp="1"/>
          </p:cNvSpPr>
          <p:nvPr>
            <p:ph idx="1"/>
          </p:nvPr>
        </p:nvSpPr>
        <p:spPr/>
        <p:txBody>
          <a:bodyPr>
            <a:normAutofit fontScale="70000" lnSpcReduction="20000"/>
          </a:bodyPr>
          <a:lstStyle/>
          <a:p>
            <a:r>
              <a:rPr lang="en-US" sz="3400" dirty="0">
                <a:solidFill>
                  <a:schemeClr val="bg1"/>
                </a:solidFill>
              </a:rPr>
              <a:t>How does the play version of Anne Frank's story make it more personal for an audience?</a:t>
            </a:r>
          </a:p>
          <a:p>
            <a:r>
              <a:rPr lang="en-US" sz="3400" dirty="0">
                <a:solidFill>
                  <a:schemeClr val="bg1"/>
                </a:solidFill>
              </a:rPr>
              <a:t>What does the play teach us about youth?</a:t>
            </a:r>
          </a:p>
          <a:p>
            <a:r>
              <a:rPr lang="en-US" sz="3400" dirty="0">
                <a:solidFill>
                  <a:schemeClr val="bg1"/>
                </a:solidFill>
              </a:rPr>
              <a:t>Which of the characters deals with isolation the best? Which ones don't deal well at all?</a:t>
            </a:r>
          </a:p>
          <a:p>
            <a:r>
              <a:rPr lang="en-US" sz="3400" dirty="0">
                <a:solidFill>
                  <a:schemeClr val="bg1"/>
                </a:solidFill>
              </a:rPr>
              <a:t>Does the play explain any positive outcomes of World War II?</a:t>
            </a:r>
          </a:p>
          <a:p>
            <a:r>
              <a:rPr lang="en-US" sz="3400" dirty="0">
                <a:solidFill>
                  <a:schemeClr val="bg1"/>
                </a:solidFill>
              </a:rPr>
              <a:t>Does a crisis define who you are as a person? </a:t>
            </a:r>
          </a:p>
          <a:p>
            <a:r>
              <a:rPr lang="en-US" sz="3400" dirty="0">
                <a:solidFill>
                  <a:schemeClr val="bg1"/>
                </a:solidFill>
              </a:rPr>
              <a:t>Does the war define Anne?</a:t>
            </a:r>
          </a:p>
          <a:p>
            <a:r>
              <a:rPr lang="en-US" sz="3400" dirty="0">
                <a:solidFill>
                  <a:schemeClr val="bg1"/>
                </a:solidFill>
              </a:rPr>
              <a:t>What can the play communicate to an audience that Anne's diary can't? </a:t>
            </a:r>
          </a:p>
          <a:p>
            <a:r>
              <a:rPr lang="en-US" sz="3400" dirty="0">
                <a:solidFill>
                  <a:schemeClr val="bg1"/>
                </a:solidFill>
              </a:rPr>
              <a:t>What might the play not be able to convey of Anne's diary?</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545516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Third Critique Due – 10/25/22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The Diary of Anne Frank</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338161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600" b="1" u="sng" dirty="0">
                <a:solidFill>
                  <a:schemeClr val="accent6">
                    <a:lumMod val="60000"/>
                    <a:lumOff val="40000"/>
                  </a:schemeClr>
                </a:solidFill>
              </a:rPr>
              <a:t>Symbolism, Imagery, Allegory</a:t>
            </a:r>
          </a:p>
          <a:p>
            <a:pPr marL="0" indent="0">
              <a:buNone/>
            </a:pPr>
            <a:endParaRPr lang="en-US" sz="1300" dirty="0">
              <a:solidFill>
                <a:schemeClr val="bg1"/>
              </a:solidFill>
            </a:endParaRPr>
          </a:p>
          <a:p>
            <a:r>
              <a:rPr lang="en-US" sz="1300" b="1" dirty="0">
                <a:solidFill>
                  <a:schemeClr val="accent6">
                    <a:lumMod val="60000"/>
                    <a:lumOff val="40000"/>
                  </a:schemeClr>
                </a:solidFill>
              </a:rPr>
              <a:t>Writing</a:t>
            </a:r>
          </a:p>
          <a:p>
            <a:pPr lvl="1"/>
            <a:r>
              <a:rPr lang="en-US" sz="1200" dirty="0">
                <a:solidFill>
                  <a:schemeClr val="bg1"/>
                </a:solidFill>
              </a:rPr>
              <a:t>Anne's dream is to become a writer: "I want to be a journalist or something. I love to write." She wants to do great things someday and wants to improve herself through her writing. Her words in her diary reflect her youth and immaturity and then gradually become more complex and thoughtful. She expresses her unique perspective on the beauty of the world. Anne's writing becomes symbolic of achieving your dreams through self-expression and practicing your craft to become better.</a:t>
            </a:r>
          </a:p>
          <a:p>
            <a:r>
              <a:rPr lang="en-US" sz="1300" b="1" dirty="0">
                <a:solidFill>
                  <a:schemeClr val="accent6">
                    <a:lumMod val="60000"/>
                    <a:lumOff val="40000"/>
                  </a:schemeClr>
                </a:solidFill>
              </a:rPr>
              <a:t>Hanukah Celebration</a:t>
            </a:r>
          </a:p>
          <a:p>
            <a:pPr lvl="1"/>
            <a:r>
              <a:rPr lang="en-US" sz="1200" dirty="0">
                <a:solidFill>
                  <a:schemeClr val="bg1"/>
                </a:solidFill>
              </a:rPr>
              <a:t>The residents of the Annex are surprised when Anne creates little gifts for each of them for Hanukah. The simple ceremony and lighting of the menorah reminds each of them what they have to be grateful for, even if they aren't completely sure they should be grateful for anything: "We are all here, alive. That is present enough." Hanukah is able to smooth over the tension the group is feeling, and represents to both the residents and the audience that they have to have faith to make it through their ordeal—faith in a higher power, but also faith in each other. </a:t>
            </a:r>
          </a:p>
          <a:p>
            <a:r>
              <a:rPr lang="en-US" sz="1300" b="1" dirty="0">
                <a:solidFill>
                  <a:schemeClr val="accent6">
                    <a:lumMod val="60000"/>
                    <a:lumOff val="40000"/>
                  </a:schemeClr>
                </a:solidFill>
              </a:rPr>
              <a:t>Peter Van </a:t>
            </a:r>
            <a:r>
              <a:rPr lang="en-US" sz="1300" b="1" dirty="0" err="1">
                <a:solidFill>
                  <a:schemeClr val="accent6">
                    <a:lumMod val="60000"/>
                    <a:lumOff val="40000"/>
                  </a:schemeClr>
                </a:solidFill>
              </a:rPr>
              <a:t>Daan</a:t>
            </a:r>
            <a:endParaRPr lang="en-US" sz="1300" b="1" dirty="0">
              <a:solidFill>
                <a:schemeClr val="accent6">
                  <a:lumMod val="60000"/>
                  <a:lumOff val="40000"/>
                </a:schemeClr>
              </a:solidFill>
            </a:endParaRPr>
          </a:p>
          <a:p>
            <a:pPr lvl="1"/>
            <a:r>
              <a:rPr lang="en-US" sz="1200" dirty="0">
                <a:solidFill>
                  <a:schemeClr val="bg1"/>
                </a:solidFill>
              </a:rPr>
              <a:t>Anne and Peter develop a relationship out of mutual respect. Being forced into close quarters helps them to recognize the strengths and weaknesses of each other, but also to bring on a friendship that might not have occurred outside of the Annex. Peter appreciates Anne's creativity and her boldness: "I thought you were fine just now. You know just how to talk to them. You know just how to say it." Anne begins to accept Peter's down-to-earth nature, but more importantly, his willingness to listen. Both kids are dying to have another person their own age to talk to and Peter symbolizes the need for human relationships and friendship in the play. Even Margot admits that she's a little jealous that Peter and Anne have each other to talk to: "I'm jealous, jealous that you've got something to get up in the morning for." </a:t>
            </a:r>
          </a:p>
        </p:txBody>
      </p:sp>
    </p:spTree>
    <p:extLst>
      <p:ext uri="{BB962C8B-B14F-4D97-AF65-F5344CB8AC3E}">
        <p14:creationId xmlns:p14="http://schemas.microsoft.com/office/powerpoint/2010/main" val="1744828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600" b="1" u="sng" dirty="0">
                <a:solidFill>
                  <a:schemeClr val="accent6">
                    <a:lumMod val="60000"/>
                    <a:lumOff val="40000"/>
                  </a:schemeClr>
                </a:solidFill>
              </a:rPr>
              <a:t>Symbolism, Imagery, Allegory</a:t>
            </a:r>
          </a:p>
          <a:p>
            <a:pPr marL="0" indent="0">
              <a:buNone/>
            </a:pPr>
            <a:endParaRPr lang="en-US" sz="1300" dirty="0">
              <a:solidFill>
                <a:schemeClr val="bg1"/>
              </a:solidFill>
            </a:endParaRPr>
          </a:p>
          <a:p>
            <a:r>
              <a:rPr lang="en-US" sz="1600" b="1" dirty="0" err="1">
                <a:solidFill>
                  <a:schemeClr val="accent6">
                    <a:lumMod val="60000"/>
                    <a:lumOff val="40000"/>
                  </a:schemeClr>
                </a:solidFill>
              </a:rPr>
              <a:t>Mouschi</a:t>
            </a:r>
            <a:endParaRPr lang="en-US" sz="1600" b="1" dirty="0">
              <a:solidFill>
                <a:schemeClr val="accent6">
                  <a:lumMod val="60000"/>
                  <a:lumOff val="40000"/>
                </a:schemeClr>
              </a:solidFill>
            </a:endParaRPr>
          </a:p>
          <a:p>
            <a:pPr lvl="1"/>
            <a:r>
              <a:rPr lang="en-US" sz="1600" dirty="0">
                <a:solidFill>
                  <a:schemeClr val="bg1"/>
                </a:solidFill>
              </a:rPr>
              <a:t>A big deal is made about Peter's cat. Peter's sort of weirdly obsessed with the cat, while Anne is sad she wasn't able to bring her own cat. Mr. Frank says, "I'm glad you brought your cat" and gives it a box to sleep in. On the other hand, Mr. Van </a:t>
            </a:r>
            <a:r>
              <a:rPr lang="en-US" sz="1600" dirty="0" err="1">
                <a:solidFill>
                  <a:schemeClr val="bg1"/>
                </a:solidFill>
              </a:rPr>
              <a:t>Daan</a:t>
            </a:r>
            <a:r>
              <a:rPr lang="en-US" sz="1600" dirty="0">
                <a:solidFill>
                  <a:schemeClr val="bg1"/>
                </a:solidFill>
              </a:rPr>
              <a:t> really, really hates it, and threatens to get rid of it in practically every scene. Eventually, </a:t>
            </a:r>
            <a:r>
              <a:rPr lang="en-US" sz="1600" dirty="0" err="1">
                <a:solidFill>
                  <a:schemeClr val="bg1"/>
                </a:solidFill>
              </a:rPr>
              <a:t>Mouschi</a:t>
            </a:r>
            <a:r>
              <a:rPr lang="en-US" sz="1600" dirty="0">
                <a:solidFill>
                  <a:schemeClr val="bg1"/>
                </a:solidFill>
              </a:rPr>
              <a:t> mysteriously disappears. What happens to </a:t>
            </a:r>
            <a:r>
              <a:rPr lang="en-US" sz="1600" dirty="0" err="1">
                <a:solidFill>
                  <a:schemeClr val="bg1"/>
                </a:solidFill>
              </a:rPr>
              <a:t>Mouschi</a:t>
            </a:r>
            <a:r>
              <a:rPr lang="en-US" sz="1600" dirty="0">
                <a:solidFill>
                  <a:schemeClr val="bg1"/>
                </a:solidFill>
              </a:rPr>
              <a:t> is eerily similar to the situation of the Jews in Holland as well as the Annex residents. Many Jews would disappear each day during the Holocaust, never to be heard from again. Mr. Van </a:t>
            </a:r>
            <a:r>
              <a:rPr lang="en-US" sz="1600" dirty="0" err="1">
                <a:solidFill>
                  <a:schemeClr val="bg1"/>
                </a:solidFill>
              </a:rPr>
              <a:t>Daan's</a:t>
            </a:r>
            <a:r>
              <a:rPr lang="en-US" sz="1600" dirty="0">
                <a:solidFill>
                  <a:schemeClr val="bg1"/>
                </a:solidFill>
              </a:rPr>
              <a:t> attitude that the cat was eating up their precious resources is similar to that of the Nazi viewpoint about the Jews. </a:t>
            </a:r>
          </a:p>
          <a:p>
            <a:pPr lvl="1"/>
            <a:endParaRPr lang="en-US" sz="9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800600"/>
            <a:ext cx="8305800" cy="1981200"/>
          </a:xfrm>
          <a:prstGeom prst="ellipse">
            <a:avLst/>
          </a:prstGeom>
          <a:ln>
            <a:noFill/>
          </a:ln>
          <a:effectLst>
            <a:softEdge rad="112500"/>
          </a:effectLst>
        </p:spPr>
      </p:pic>
    </p:spTree>
    <p:extLst>
      <p:ext uri="{BB962C8B-B14F-4D97-AF65-F5344CB8AC3E}">
        <p14:creationId xmlns:p14="http://schemas.microsoft.com/office/powerpoint/2010/main" val="1175950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600" b="1" u="sng" dirty="0">
                <a:solidFill>
                  <a:schemeClr val="accent6">
                    <a:lumMod val="60000"/>
                    <a:lumOff val="40000"/>
                  </a:schemeClr>
                </a:solidFill>
              </a:rPr>
              <a:t>Analyzing the Setting of the Play</a:t>
            </a:r>
          </a:p>
          <a:p>
            <a:pPr marL="0" indent="0">
              <a:buNone/>
            </a:pPr>
            <a:endParaRPr lang="en-US" sz="1300" dirty="0">
              <a:solidFill>
                <a:schemeClr val="bg1"/>
              </a:solidFill>
            </a:endParaRPr>
          </a:p>
          <a:p>
            <a:r>
              <a:rPr lang="en-US" sz="1300" b="1" dirty="0">
                <a:solidFill>
                  <a:schemeClr val="accent6">
                    <a:lumMod val="60000"/>
                    <a:lumOff val="40000"/>
                  </a:schemeClr>
                </a:solidFill>
              </a:rPr>
              <a:t>The Secret Annex in German-occupied Amsterdam, Holland during World War II</a:t>
            </a:r>
          </a:p>
          <a:p>
            <a:pPr lvl="1"/>
            <a:r>
              <a:rPr lang="en-US" sz="1200" dirty="0">
                <a:solidFill>
                  <a:schemeClr val="bg1"/>
                </a:solidFill>
              </a:rPr>
              <a:t>Anne's descriptions of her life before she went into hiding provide a bit of background on the setting of Amsterdam, Holland. </a:t>
            </a:r>
          </a:p>
          <a:p>
            <a:pPr lvl="1"/>
            <a:r>
              <a:rPr lang="en-US" sz="1200" dirty="0">
                <a:solidFill>
                  <a:schemeClr val="bg1"/>
                </a:solidFill>
              </a:rPr>
              <a:t>We learn that "things got bad for the Jews" during the German occupation: "You could not do this and you could not do that." One of Anne and Peter's most hated rules were the yellow Stars of David Jews were made to wear on their clothing. </a:t>
            </a:r>
          </a:p>
          <a:p>
            <a:pPr lvl="1"/>
            <a:r>
              <a:rPr lang="en-US" sz="1200" dirty="0">
                <a:solidFill>
                  <a:schemeClr val="bg1"/>
                </a:solidFill>
              </a:rPr>
              <a:t>Upon going into hiding, Peter burns his, saying that the stars were "Something they branded you with… That they made you wear so they could spit on you." </a:t>
            </a:r>
          </a:p>
          <a:p>
            <a:pPr lvl="1"/>
            <a:r>
              <a:rPr lang="en-US" sz="1200" dirty="0">
                <a:solidFill>
                  <a:schemeClr val="bg1"/>
                </a:solidFill>
              </a:rPr>
              <a:t>This brief view of Amsterdam helps us understand the forces that caused the Franks to enter into hiding.</a:t>
            </a:r>
          </a:p>
          <a:p>
            <a:pPr lvl="1"/>
            <a:r>
              <a:rPr lang="en-US" sz="1200" dirty="0">
                <a:solidFill>
                  <a:schemeClr val="bg1"/>
                </a:solidFill>
              </a:rPr>
              <a:t>The play's events take place in the small rooms of the "Secret Annex," a portion of Mr. Frank's office hidden behind a bookcase. </a:t>
            </a:r>
          </a:p>
          <a:p>
            <a:pPr lvl="1"/>
            <a:r>
              <a:rPr lang="en-US" sz="1200" dirty="0">
                <a:solidFill>
                  <a:schemeClr val="bg1"/>
                </a:solidFill>
              </a:rPr>
              <a:t>The living situation is cramped and confining for the eight inhabitants. </a:t>
            </a:r>
          </a:p>
          <a:p>
            <a:pPr lvl="1"/>
            <a:r>
              <a:rPr lang="en-US" sz="1200" dirty="0">
                <a:solidFill>
                  <a:schemeClr val="bg1"/>
                </a:solidFill>
              </a:rPr>
              <a:t>Anne gets emotional about not being able to go outside, ride a bike, or do other kid stuff. We see her youthfulness and creativity become stifled because of the close quarters. </a:t>
            </a:r>
          </a:p>
          <a:p>
            <a:pPr lvl="1"/>
            <a:r>
              <a:rPr lang="en-US" sz="1200" dirty="0">
                <a:solidFill>
                  <a:schemeClr val="bg1"/>
                </a:solidFill>
              </a:rPr>
              <a:t>Another difficult part of living in the Secret Annex is that, since their hiding space is a portion of an office with many workers unaware of the Jews in hiding, the Secret Annex inhabitants have to be very quiet, especially during business hours. </a:t>
            </a:r>
          </a:p>
          <a:p>
            <a:pPr lvl="1"/>
            <a:r>
              <a:rPr lang="en-US" sz="1200" dirty="0">
                <a:solidFill>
                  <a:schemeClr val="bg1"/>
                </a:solidFill>
              </a:rPr>
              <a:t>The cramped quarters, and the fear of Nazi discovery (which could mean death for them and their protectors), take a toll on the residents. They become increasingly peevish, selfish, and irrational. The dull monotony of their lives and the 24-7 "togetherness" makes (and breaks) their relationships. </a:t>
            </a:r>
          </a:p>
          <a:p>
            <a:pPr lvl="1"/>
            <a:endParaRPr lang="en-US" sz="900" dirty="0">
              <a:solidFill>
                <a:schemeClr val="bg1"/>
              </a:solidFill>
            </a:endParaRPr>
          </a:p>
        </p:txBody>
      </p:sp>
    </p:spTree>
    <p:extLst>
      <p:ext uri="{BB962C8B-B14F-4D97-AF65-F5344CB8AC3E}">
        <p14:creationId xmlns:p14="http://schemas.microsoft.com/office/powerpoint/2010/main" val="2927285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800" b="1" dirty="0">
                <a:solidFill>
                  <a:schemeClr val="accent6">
                    <a:lumMod val="60000"/>
                    <a:lumOff val="40000"/>
                  </a:schemeClr>
                </a:solidFill>
              </a:rPr>
              <a:t>Analyzing the Narrator - Point of View</a:t>
            </a:r>
          </a:p>
          <a:p>
            <a:pPr marL="0" indent="0">
              <a:buNone/>
            </a:pPr>
            <a:endParaRPr lang="en-US" sz="1300" dirty="0">
              <a:solidFill>
                <a:schemeClr val="bg1"/>
              </a:solidFill>
            </a:endParaRPr>
          </a:p>
          <a:p>
            <a:r>
              <a:rPr lang="en-US" sz="1600" b="1" dirty="0">
                <a:solidFill>
                  <a:schemeClr val="accent6">
                    <a:lumMod val="60000"/>
                    <a:lumOff val="40000"/>
                  </a:schemeClr>
                </a:solidFill>
              </a:rPr>
              <a:t>First Person (Central Narrator)</a:t>
            </a:r>
          </a:p>
          <a:p>
            <a:pPr lvl="1"/>
            <a:r>
              <a:rPr lang="en-US" sz="1600" dirty="0">
                <a:solidFill>
                  <a:schemeClr val="bg1"/>
                </a:solidFill>
              </a:rPr>
              <a:t>Because the play is taken from Anne's diary, her words intermingle with the action and dialogue of the people on stage. </a:t>
            </a:r>
          </a:p>
          <a:p>
            <a:pPr lvl="1"/>
            <a:r>
              <a:rPr lang="en-US" sz="1600" dirty="0">
                <a:solidFill>
                  <a:schemeClr val="bg1"/>
                </a:solidFill>
              </a:rPr>
              <a:t>The diary entries are done in cool, voiceover fashion so we feel like we're actually watching Anne's diary come to life. </a:t>
            </a:r>
          </a:p>
          <a:p>
            <a:pPr lvl="1"/>
            <a:r>
              <a:rPr lang="en-US" sz="1600" dirty="0">
                <a:solidFill>
                  <a:schemeClr val="bg1"/>
                </a:solidFill>
              </a:rPr>
              <a:t>She's the central narrator for us but, as her voice fades, we are more into watching the characters deliver their lines. </a:t>
            </a:r>
          </a:p>
          <a:p>
            <a:pPr lvl="1"/>
            <a:r>
              <a:rPr lang="en-US" sz="1600" dirty="0">
                <a:solidFill>
                  <a:schemeClr val="bg1"/>
                </a:solidFill>
              </a:rPr>
              <a:t>Anne doesn't narrate the entire play, but rather comes in when we need her to explain or provide more information.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4724400"/>
            <a:ext cx="7543800" cy="181660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27278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800" b="1" u="sng" dirty="0">
                <a:solidFill>
                  <a:schemeClr val="accent6">
                    <a:lumMod val="60000"/>
                    <a:lumOff val="40000"/>
                  </a:schemeClr>
                </a:solidFill>
              </a:rPr>
              <a:t>Plot Analysis</a:t>
            </a:r>
          </a:p>
          <a:p>
            <a:r>
              <a:rPr lang="en-US" sz="1600" b="1" dirty="0">
                <a:solidFill>
                  <a:schemeClr val="accent6">
                    <a:lumMod val="60000"/>
                    <a:lumOff val="40000"/>
                  </a:schemeClr>
                </a:solidFill>
              </a:rPr>
              <a:t>Exposition (Initial Situation)</a:t>
            </a:r>
          </a:p>
          <a:p>
            <a:pPr lvl="1"/>
            <a:r>
              <a:rPr lang="en-US" sz="1300" b="1" dirty="0">
                <a:solidFill>
                  <a:schemeClr val="accent6">
                    <a:lumMod val="60000"/>
                    <a:lumOff val="40000"/>
                  </a:schemeClr>
                </a:solidFill>
              </a:rPr>
              <a:t>What Happens in the Annex Stays in the Annex</a:t>
            </a:r>
          </a:p>
          <a:p>
            <a:pPr lvl="2"/>
            <a:r>
              <a:rPr lang="en-US" sz="1200" b="1" dirty="0">
                <a:solidFill>
                  <a:schemeClr val="bg1"/>
                </a:solidFill>
              </a:rPr>
              <a:t>Anne and her family, as well as another Jewish family and a family friend, move into the secret rooms behind Otto Frank's office in Amsterdam. </a:t>
            </a:r>
          </a:p>
          <a:p>
            <a:pPr lvl="2"/>
            <a:r>
              <a:rPr lang="en-US" sz="1200" b="1" dirty="0">
                <a:solidFill>
                  <a:schemeClr val="bg1"/>
                </a:solidFill>
              </a:rPr>
              <a:t>The families cannot leave the small rooms or make noise during the day, and they have to depend on the kindness of two of Otto's employees to bring them food and other necessary items in secret. </a:t>
            </a:r>
          </a:p>
          <a:p>
            <a:pPr lvl="2"/>
            <a:r>
              <a:rPr lang="en-US" sz="1200" b="1" dirty="0">
                <a:solidFill>
                  <a:schemeClr val="bg1"/>
                </a:solidFill>
              </a:rPr>
              <a:t>Anne's father gives her a diary and Anne begins to record her thoughts, feelings, and daily activities in it. </a:t>
            </a:r>
          </a:p>
          <a:p>
            <a:r>
              <a:rPr lang="en-US" sz="1600" b="1" dirty="0">
                <a:solidFill>
                  <a:schemeClr val="accent6">
                    <a:lumMod val="60000"/>
                    <a:lumOff val="40000"/>
                  </a:schemeClr>
                </a:solidFill>
              </a:rPr>
              <a:t>Rising Action (Conflict, Complication)</a:t>
            </a:r>
          </a:p>
          <a:p>
            <a:pPr lvl="1"/>
            <a:r>
              <a:rPr lang="en-US" sz="1300" b="1" dirty="0">
                <a:solidFill>
                  <a:schemeClr val="accent6">
                    <a:lumMod val="60000"/>
                    <a:lumOff val="40000"/>
                  </a:schemeClr>
                </a:solidFill>
              </a:rPr>
              <a:t>Meanwhile, Back in the Attic</a:t>
            </a:r>
          </a:p>
          <a:p>
            <a:pPr lvl="2"/>
            <a:r>
              <a:rPr lang="en-US" sz="1200" b="1" dirty="0">
                <a:solidFill>
                  <a:schemeClr val="bg1"/>
                </a:solidFill>
              </a:rPr>
              <a:t>The residents begin their stay in the attic by trying to resume as many normal duties and routines as possible. </a:t>
            </a:r>
          </a:p>
          <a:p>
            <a:pPr lvl="2"/>
            <a:r>
              <a:rPr lang="en-US" sz="1200" b="1" dirty="0">
                <a:solidFill>
                  <a:schemeClr val="bg1"/>
                </a:solidFill>
              </a:rPr>
              <a:t>All three children try to keep up with their studies (even though they don't know when they'll be going back to school). </a:t>
            </a:r>
          </a:p>
          <a:p>
            <a:pPr lvl="2"/>
            <a:r>
              <a:rPr lang="en-US" sz="1200" b="1" dirty="0">
                <a:solidFill>
                  <a:schemeClr val="bg1"/>
                </a:solidFill>
              </a:rPr>
              <a:t>Mrs. Frank makes dinner, does laundry (in the sink), and continues darning socks, just like she's always done. </a:t>
            </a:r>
          </a:p>
          <a:p>
            <a:pPr lvl="2"/>
            <a:r>
              <a:rPr lang="en-US" sz="1200" b="1" dirty="0">
                <a:solidFill>
                  <a:schemeClr val="bg1"/>
                </a:solidFill>
              </a:rPr>
              <a:t>There's a lot of discussion, reading, and everyday boredom going on. </a:t>
            </a:r>
          </a:p>
          <a:p>
            <a:pPr lvl="2"/>
            <a:r>
              <a:rPr lang="en-US" sz="1200" b="1" dirty="0">
                <a:solidFill>
                  <a:schemeClr val="bg1"/>
                </a:solidFill>
              </a:rPr>
              <a:t>But after a while, being shut up in a box begins to take its toll on the residents. They become selfish, irritable, and increasingly more fearful of their situation. </a:t>
            </a:r>
          </a:p>
          <a:p>
            <a:pPr lvl="2"/>
            <a:r>
              <a:rPr lang="en-US" sz="1200" b="1" dirty="0">
                <a:solidFill>
                  <a:schemeClr val="bg1"/>
                </a:solidFill>
              </a:rPr>
              <a:t>Mr. </a:t>
            </a:r>
            <a:r>
              <a:rPr lang="en-US" sz="1200" b="1" dirty="0" err="1">
                <a:solidFill>
                  <a:schemeClr val="bg1"/>
                </a:solidFill>
              </a:rPr>
              <a:t>Dussel</a:t>
            </a:r>
            <a:r>
              <a:rPr lang="en-US" sz="1200" b="1" dirty="0">
                <a:solidFill>
                  <a:schemeClr val="bg1"/>
                </a:solidFill>
              </a:rPr>
              <a:t>, a Jewish dentist, joins the crew and then there's even less food available to them. </a:t>
            </a:r>
          </a:p>
          <a:p>
            <a:pPr lvl="2"/>
            <a:r>
              <a:rPr lang="en-US" sz="1200" b="1" dirty="0">
                <a:solidFill>
                  <a:schemeClr val="bg1"/>
                </a:solidFill>
              </a:rPr>
              <a:t>Anne continues to write in her diary as a form of escape.</a:t>
            </a:r>
          </a:p>
        </p:txBody>
      </p:sp>
    </p:spTree>
    <p:extLst>
      <p:ext uri="{BB962C8B-B14F-4D97-AF65-F5344CB8AC3E}">
        <p14:creationId xmlns:p14="http://schemas.microsoft.com/office/powerpoint/2010/main" val="1626113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800" b="1" u="sng" dirty="0">
                <a:solidFill>
                  <a:schemeClr val="accent6">
                    <a:lumMod val="60000"/>
                    <a:lumOff val="40000"/>
                  </a:schemeClr>
                </a:solidFill>
              </a:rPr>
              <a:t>Plot Analysis</a:t>
            </a:r>
          </a:p>
          <a:p>
            <a:pPr marL="0" indent="0" algn="ctr">
              <a:buNone/>
            </a:pPr>
            <a:endParaRPr lang="en-US" sz="1800" b="1" u="sng" dirty="0">
              <a:solidFill>
                <a:schemeClr val="accent6">
                  <a:lumMod val="60000"/>
                  <a:lumOff val="40000"/>
                </a:schemeClr>
              </a:solidFill>
            </a:endParaRPr>
          </a:p>
          <a:p>
            <a:r>
              <a:rPr lang="en-US" sz="1600" b="1" dirty="0">
                <a:solidFill>
                  <a:schemeClr val="accent6">
                    <a:lumMod val="60000"/>
                    <a:lumOff val="40000"/>
                  </a:schemeClr>
                </a:solidFill>
              </a:rPr>
              <a:t>Climax (Crisis, Turning Point)</a:t>
            </a:r>
          </a:p>
          <a:p>
            <a:pPr lvl="1"/>
            <a:r>
              <a:rPr lang="en-US" sz="1300" b="1" dirty="0">
                <a:solidFill>
                  <a:schemeClr val="accent6">
                    <a:lumMod val="60000"/>
                    <a:lumOff val="40000"/>
                  </a:schemeClr>
                </a:solidFill>
              </a:rPr>
              <a:t>Somebody Snitched</a:t>
            </a:r>
          </a:p>
          <a:p>
            <a:pPr lvl="2"/>
            <a:r>
              <a:rPr lang="en-US" sz="1200" b="1" dirty="0">
                <a:solidFill>
                  <a:schemeClr val="bg1"/>
                </a:solidFill>
              </a:rPr>
              <a:t>One night during Hanukah, the families in the Annex hear loud noises coming from the offices below them. Terrified, they listen to hear what might be going on. </a:t>
            </a:r>
          </a:p>
          <a:p>
            <a:pPr lvl="2"/>
            <a:r>
              <a:rPr lang="en-US" sz="1200" b="1" dirty="0">
                <a:solidFill>
                  <a:schemeClr val="bg1"/>
                </a:solidFill>
              </a:rPr>
              <a:t>Peter trips over a lamp and creates a huge racket. Then the noises stop. </a:t>
            </a:r>
          </a:p>
          <a:p>
            <a:pPr lvl="2"/>
            <a:r>
              <a:rPr lang="en-US" sz="1200" b="1" dirty="0">
                <a:solidFill>
                  <a:schemeClr val="bg1"/>
                </a:solidFill>
              </a:rPr>
              <a:t>Mrs. Van </a:t>
            </a:r>
            <a:r>
              <a:rPr lang="en-US" sz="1200" b="1" dirty="0" err="1">
                <a:solidFill>
                  <a:schemeClr val="bg1"/>
                </a:solidFill>
              </a:rPr>
              <a:t>Daan</a:t>
            </a:r>
            <a:r>
              <a:rPr lang="en-US" sz="1200" b="1" dirty="0">
                <a:solidFill>
                  <a:schemeClr val="bg1"/>
                </a:solidFill>
              </a:rPr>
              <a:t> goes into hysterics and Anne passes out since she is so frightened. </a:t>
            </a:r>
          </a:p>
          <a:p>
            <a:pPr lvl="2"/>
            <a:r>
              <a:rPr lang="en-US" sz="1200" b="1" dirty="0">
                <a:solidFill>
                  <a:schemeClr val="bg1"/>
                </a:solidFill>
              </a:rPr>
              <a:t>Mr. Frank goes downstairs to investigate. He comes back to tell them that it was a thief. </a:t>
            </a:r>
          </a:p>
          <a:p>
            <a:pPr lvl="2"/>
            <a:r>
              <a:rPr lang="en-US" sz="1200" b="1" dirty="0">
                <a:solidFill>
                  <a:schemeClr val="bg1"/>
                </a:solidFill>
              </a:rPr>
              <a:t>The person ran away when he or she heard the noise from the attic. For the time being, the danger has passed. </a:t>
            </a:r>
          </a:p>
          <a:p>
            <a:r>
              <a:rPr lang="en-US" sz="1600" b="1" dirty="0">
                <a:solidFill>
                  <a:schemeClr val="accent6">
                    <a:lumMod val="60000"/>
                    <a:lumOff val="40000"/>
                  </a:schemeClr>
                </a:solidFill>
              </a:rPr>
              <a:t>Falling Action</a:t>
            </a:r>
          </a:p>
          <a:p>
            <a:pPr lvl="1"/>
            <a:r>
              <a:rPr lang="en-US" sz="1300" b="1" dirty="0">
                <a:solidFill>
                  <a:schemeClr val="accent6">
                    <a:lumMod val="60000"/>
                    <a:lumOff val="40000"/>
                  </a:schemeClr>
                </a:solidFill>
              </a:rPr>
              <a:t>We Smell a Rat</a:t>
            </a:r>
          </a:p>
          <a:p>
            <a:pPr lvl="2"/>
            <a:r>
              <a:rPr lang="en-US" sz="1200" b="1" dirty="0">
                <a:solidFill>
                  <a:schemeClr val="bg1"/>
                </a:solidFill>
              </a:rPr>
              <a:t>Peter and Anne begin having some conversations in Peter's bedroom. </a:t>
            </a:r>
          </a:p>
          <a:p>
            <a:pPr lvl="2"/>
            <a:r>
              <a:rPr lang="en-US" sz="1200" b="1" dirty="0">
                <a:solidFill>
                  <a:schemeClr val="bg1"/>
                </a:solidFill>
              </a:rPr>
              <a:t>Margot admits that she's just a bit jealous because Anne has someone to talk to. </a:t>
            </a:r>
          </a:p>
          <a:p>
            <a:pPr lvl="2"/>
            <a:r>
              <a:rPr lang="en-US" sz="1200" b="1" dirty="0">
                <a:solidFill>
                  <a:schemeClr val="bg1"/>
                </a:solidFill>
              </a:rPr>
              <a:t>One night, Mrs. Frank catches Mr. Van </a:t>
            </a:r>
            <a:r>
              <a:rPr lang="en-US" sz="1200" b="1" dirty="0" err="1">
                <a:solidFill>
                  <a:schemeClr val="bg1"/>
                </a:solidFill>
              </a:rPr>
              <a:t>Daan</a:t>
            </a:r>
            <a:r>
              <a:rPr lang="en-US" sz="1200" b="1" dirty="0">
                <a:solidFill>
                  <a:schemeClr val="bg1"/>
                </a:solidFill>
              </a:rPr>
              <a:t> stealing food from the Annex storage bins and a wild uproar ensues. </a:t>
            </a:r>
          </a:p>
          <a:p>
            <a:pPr lvl="2"/>
            <a:r>
              <a:rPr lang="en-US" sz="1200" b="1" dirty="0">
                <a:solidFill>
                  <a:schemeClr val="bg1"/>
                </a:solidFill>
              </a:rPr>
              <a:t>Mrs. Frank wants to cast out Mr. Van </a:t>
            </a:r>
            <a:r>
              <a:rPr lang="en-US" sz="1200" b="1" dirty="0" err="1">
                <a:solidFill>
                  <a:schemeClr val="bg1"/>
                </a:solidFill>
              </a:rPr>
              <a:t>Daan</a:t>
            </a:r>
            <a:r>
              <a:rPr lang="en-US" sz="1200" b="1" dirty="0">
                <a:solidFill>
                  <a:schemeClr val="bg1"/>
                </a:solidFill>
              </a:rPr>
              <a:t>, and it looks as though things might unravel pretty quickly. But </a:t>
            </a:r>
            <a:r>
              <a:rPr lang="en-US" sz="1200" b="1" dirty="0" err="1">
                <a:solidFill>
                  <a:schemeClr val="bg1"/>
                </a:solidFill>
              </a:rPr>
              <a:t>Miep</a:t>
            </a:r>
            <a:r>
              <a:rPr lang="en-US" sz="1200" b="1" dirty="0">
                <a:solidFill>
                  <a:schemeClr val="bg1"/>
                </a:solidFill>
              </a:rPr>
              <a:t> interrupts the argument to tell everyone news of the American invasion of Normandy, and this is able to lift everyone's spirits and the group resumes some sense of normalcy again. </a:t>
            </a:r>
          </a:p>
        </p:txBody>
      </p:sp>
    </p:spTree>
    <p:extLst>
      <p:ext uri="{BB962C8B-B14F-4D97-AF65-F5344CB8AC3E}">
        <p14:creationId xmlns:p14="http://schemas.microsoft.com/office/powerpoint/2010/main" val="1048880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1800" b="1" u="sng" dirty="0">
                <a:solidFill>
                  <a:schemeClr val="accent6">
                    <a:lumMod val="60000"/>
                    <a:lumOff val="40000"/>
                  </a:schemeClr>
                </a:solidFill>
              </a:rPr>
              <a:t>Plot Analysis</a:t>
            </a:r>
          </a:p>
          <a:p>
            <a:pPr marL="0" indent="0">
              <a:buNone/>
            </a:pPr>
            <a:endParaRPr lang="en-US" sz="1800" b="1" u="sng" dirty="0">
              <a:solidFill>
                <a:schemeClr val="accent6">
                  <a:lumMod val="60000"/>
                  <a:lumOff val="40000"/>
                </a:schemeClr>
              </a:solidFill>
            </a:endParaRPr>
          </a:p>
          <a:p>
            <a:r>
              <a:rPr lang="en-US" sz="1800" b="1" dirty="0">
                <a:solidFill>
                  <a:schemeClr val="accent6">
                    <a:lumMod val="60000"/>
                    <a:lumOff val="40000"/>
                  </a:schemeClr>
                </a:solidFill>
              </a:rPr>
              <a:t>Resolution (Denouement)</a:t>
            </a:r>
          </a:p>
          <a:p>
            <a:pPr lvl="1"/>
            <a:r>
              <a:rPr lang="en-US" sz="1300" b="1" dirty="0">
                <a:solidFill>
                  <a:schemeClr val="accent6">
                    <a:lumMod val="60000"/>
                    <a:lumOff val="40000"/>
                  </a:schemeClr>
                </a:solidFill>
              </a:rPr>
              <a:t>The End</a:t>
            </a:r>
          </a:p>
          <a:p>
            <a:pPr lvl="2"/>
            <a:r>
              <a:rPr lang="en-US" sz="1200" b="1" dirty="0">
                <a:solidFill>
                  <a:schemeClr val="bg1"/>
                </a:solidFill>
              </a:rPr>
              <a:t>One day, the telephone begins to ring. The group hasn't seen or heard from </a:t>
            </a:r>
            <a:r>
              <a:rPr lang="en-US" sz="1200" b="1" dirty="0" err="1">
                <a:solidFill>
                  <a:schemeClr val="bg1"/>
                </a:solidFill>
              </a:rPr>
              <a:t>Miep</a:t>
            </a:r>
            <a:r>
              <a:rPr lang="en-US" sz="1200" b="1" dirty="0">
                <a:solidFill>
                  <a:schemeClr val="bg1"/>
                </a:solidFill>
              </a:rPr>
              <a:t> in a few days. </a:t>
            </a:r>
          </a:p>
          <a:p>
            <a:pPr lvl="2"/>
            <a:r>
              <a:rPr lang="en-US" sz="1200" b="1" dirty="0">
                <a:solidFill>
                  <a:schemeClr val="bg1"/>
                </a:solidFill>
              </a:rPr>
              <a:t>There's no one working in the building even though it's a Friday. </a:t>
            </a:r>
          </a:p>
          <a:p>
            <a:pPr lvl="2"/>
            <a:r>
              <a:rPr lang="en-US" sz="1200" b="1" dirty="0">
                <a:solidFill>
                  <a:schemeClr val="bg1"/>
                </a:solidFill>
              </a:rPr>
              <a:t>Anne and Peter have a deep conversation about religion and their take on the world. </a:t>
            </a:r>
          </a:p>
          <a:p>
            <a:pPr lvl="2"/>
            <a:r>
              <a:rPr lang="en-US" sz="1200" b="1" dirty="0">
                <a:solidFill>
                  <a:schemeClr val="bg1"/>
                </a:solidFill>
              </a:rPr>
              <a:t>Then a few cars pull up outside the Annex, and the group knows their time in hiding is at an end. </a:t>
            </a:r>
          </a:p>
          <a:p>
            <a:pPr lvl="2"/>
            <a:r>
              <a:rPr lang="en-US" sz="1200" b="1" dirty="0">
                <a:solidFill>
                  <a:schemeClr val="bg1"/>
                </a:solidFill>
              </a:rPr>
              <a:t>The Annex residents are arrested and sent to concentration camps. </a:t>
            </a:r>
          </a:p>
          <a:p>
            <a:pPr lvl="2"/>
            <a:r>
              <a:rPr lang="en-US" sz="1200" b="1" dirty="0">
                <a:solidFill>
                  <a:schemeClr val="bg1"/>
                </a:solidFill>
              </a:rPr>
              <a:t>Only Otto Frank survives. He returns to the Annex and </a:t>
            </a:r>
            <a:r>
              <a:rPr lang="en-US" sz="1200" b="1" dirty="0" err="1">
                <a:solidFill>
                  <a:schemeClr val="bg1"/>
                </a:solidFill>
              </a:rPr>
              <a:t>Miep</a:t>
            </a:r>
            <a:r>
              <a:rPr lang="en-US" sz="1200" b="1" dirty="0">
                <a:solidFill>
                  <a:schemeClr val="bg1"/>
                </a:solidFill>
              </a:rPr>
              <a:t> gives him Anne's diary.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267200"/>
            <a:ext cx="8305800" cy="2209800"/>
          </a:xfrm>
          <a:prstGeom prst="rect">
            <a:avLst/>
          </a:prstGeom>
          <a:ln>
            <a:noFill/>
          </a:ln>
          <a:effectLst>
            <a:softEdge rad="112500"/>
          </a:effectLst>
        </p:spPr>
      </p:pic>
    </p:spTree>
    <p:extLst>
      <p:ext uri="{BB962C8B-B14F-4D97-AF65-F5344CB8AC3E}">
        <p14:creationId xmlns:p14="http://schemas.microsoft.com/office/powerpoint/2010/main" val="1837526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2000" b="1" u="sng" dirty="0">
                <a:solidFill>
                  <a:schemeClr val="accent6">
                    <a:lumMod val="60000"/>
                    <a:lumOff val="40000"/>
                  </a:schemeClr>
                </a:solidFill>
              </a:rPr>
              <a:t>Themes</a:t>
            </a:r>
          </a:p>
          <a:p>
            <a:pPr marL="0" indent="0">
              <a:buNone/>
            </a:pPr>
            <a:endParaRPr lang="en-US" sz="1400" b="1" dirty="0">
              <a:solidFill>
                <a:schemeClr val="bg1"/>
              </a:solidFill>
            </a:endParaRPr>
          </a:p>
          <a:p>
            <a:r>
              <a:rPr lang="en-US" sz="1400" b="1" dirty="0">
                <a:solidFill>
                  <a:schemeClr val="accent6">
                    <a:lumMod val="60000"/>
                    <a:lumOff val="40000"/>
                  </a:schemeClr>
                </a:solidFill>
              </a:rPr>
              <a:t>Isolation</a:t>
            </a:r>
          </a:p>
          <a:p>
            <a:pPr lvl="1"/>
            <a:r>
              <a:rPr lang="en-US" sz="1300" b="1" dirty="0">
                <a:solidFill>
                  <a:schemeClr val="bg1"/>
                </a:solidFill>
              </a:rPr>
              <a:t>Anne Frank's isolation is probably the most important theme in the play. The authors chose to focus on this aspect of the characters' situation because it's the driving force behind almost all the action that occurs. </a:t>
            </a:r>
          </a:p>
          <a:p>
            <a:pPr lvl="1"/>
            <a:r>
              <a:rPr lang="en-US" sz="1300" b="1" dirty="0">
                <a:solidFill>
                  <a:schemeClr val="bg1"/>
                </a:solidFill>
              </a:rPr>
              <a:t>The extreme isolation the Annex crew experiences creates arguments, selfish behavior, and depression, but it also fosters a closeness and tolerance that the characters may not have ever been exposed to in their normal daily lives. </a:t>
            </a:r>
          </a:p>
          <a:p>
            <a:pPr lvl="1"/>
            <a:r>
              <a:rPr lang="en-US" sz="1300" b="1" dirty="0">
                <a:solidFill>
                  <a:schemeClr val="bg1"/>
                </a:solidFill>
              </a:rPr>
              <a:t>As grumpy Mr. </a:t>
            </a:r>
            <a:r>
              <a:rPr lang="en-US" sz="1300" b="1" dirty="0" err="1">
                <a:solidFill>
                  <a:schemeClr val="bg1"/>
                </a:solidFill>
              </a:rPr>
              <a:t>Dussel</a:t>
            </a:r>
            <a:r>
              <a:rPr lang="en-US" sz="1300" b="1" dirty="0">
                <a:solidFill>
                  <a:schemeClr val="bg1"/>
                </a:solidFill>
              </a:rPr>
              <a:t> puts it, "I'm a man who's always lived alone. I haven't had to adjust myself to others. I hope you'll bear with me until I do." </a:t>
            </a:r>
          </a:p>
          <a:p>
            <a:pPr lvl="1"/>
            <a:r>
              <a:rPr lang="en-US" sz="1300" b="1" dirty="0">
                <a:solidFill>
                  <a:schemeClr val="bg1"/>
                </a:solidFill>
              </a:rPr>
              <a:t>Ironically, all the characters are alone—together. </a:t>
            </a:r>
          </a:p>
          <a:p>
            <a:pPr lvl="1"/>
            <a:r>
              <a:rPr lang="en-US" sz="1300" b="1" dirty="0">
                <a:solidFill>
                  <a:schemeClr val="bg1"/>
                </a:solidFill>
              </a:rPr>
              <a:t>The playwrights focus on the amazing survival tactics the group had to employ to survive their situation. </a:t>
            </a:r>
          </a:p>
          <a:p>
            <a:r>
              <a:rPr lang="en-US" sz="1400" b="1" dirty="0">
                <a:solidFill>
                  <a:schemeClr val="accent6">
                    <a:lumMod val="60000"/>
                    <a:lumOff val="40000"/>
                  </a:schemeClr>
                </a:solidFill>
              </a:rPr>
              <a:t>Fear</a:t>
            </a:r>
          </a:p>
          <a:p>
            <a:pPr lvl="1"/>
            <a:r>
              <a:rPr lang="en-US" sz="1300" b="1" dirty="0">
                <a:solidFill>
                  <a:schemeClr val="bg1"/>
                </a:solidFill>
              </a:rPr>
              <a:t>The poor residents of the secret annex are literally tripping over each other in an attempt to live a "normal" life, but the fear is getting to them. </a:t>
            </a:r>
          </a:p>
          <a:p>
            <a:pPr lvl="1"/>
            <a:r>
              <a:rPr lang="en-US" sz="1300" b="1" dirty="0">
                <a:solidFill>
                  <a:schemeClr val="bg1"/>
                </a:solidFill>
              </a:rPr>
              <a:t>One by one, they are going to have to deal with their fears as the war looms ever closer and the hazards of living on the fringe of society meet them full blast. </a:t>
            </a:r>
          </a:p>
          <a:p>
            <a:pPr lvl="1"/>
            <a:r>
              <a:rPr lang="en-US" sz="1300" b="1" dirty="0">
                <a:solidFill>
                  <a:schemeClr val="bg1"/>
                </a:solidFill>
              </a:rPr>
              <a:t>For good reason, the fears for these people run deep and they're worth examining.</a:t>
            </a:r>
          </a:p>
        </p:txBody>
      </p:sp>
    </p:spTree>
    <p:extLst>
      <p:ext uri="{BB962C8B-B14F-4D97-AF65-F5344CB8AC3E}">
        <p14:creationId xmlns:p14="http://schemas.microsoft.com/office/powerpoint/2010/main" val="3726046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pPr marL="0" indent="0" algn="ctr">
              <a:buNone/>
            </a:pPr>
            <a:r>
              <a:rPr lang="en-US" sz="2000" b="1" u="sng" dirty="0">
                <a:solidFill>
                  <a:schemeClr val="accent6">
                    <a:lumMod val="60000"/>
                    <a:lumOff val="40000"/>
                  </a:schemeClr>
                </a:solidFill>
              </a:rPr>
              <a:t>Themes</a:t>
            </a:r>
          </a:p>
          <a:p>
            <a:pPr marL="0" indent="0">
              <a:buNone/>
            </a:pPr>
            <a:endParaRPr lang="en-US" sz="1400" b="1" dirty="0">
              <a:solidFill>
                <a:schemeClr val="bg1"/>
              </a:solidFill>
            </a:endParaRPr>
          </a:p>
          <a:p>
            <a:r>
              <a:rPr lang="en-US" sz="1600" b="1" dirty="0">
                <a:solidFill>
                  <a:schemeClr val="accent6">
                    <a:lumMod val="60000"/>
                    <a:lumOff val="40000"/>
                  </a:schemeClr>
                </a:solidFill>
              </a:rPr>
              <a:t>Faith</a:t>
            </a:r>
          </a:p>
          <a:p>
            <a:pPr lvl="1"/>
            <a:r>
              <a:rPr lang="en-US" sz="1400" b="1" dirty="0">
                <a:solidFill>
                  <a:schemeClr val="bg1"/>
                </a:solidFill>
              </a:rPr>
              <a:t>When everything else has been taken away from us, sometimes all that's left is faith. Religion, ceremonies, songs, chants, prayers, and other aspects of faith keep us going when we feel like we can't take it anymore. </a:t>
            </a:r>
          </a:p>
          <a:p>
            <a:pPr lvl="1"/>
            <a:r>
              <a:rPr lang="en-US" sz="1400" b="1" dirty="0">
                <a:solidFill>
                  <a:schemeClr val="bg1"/>
                </a:solidFill>
              </a:rPr>
              <a:t>Faith is probably best represented in Act 1, Scene 5 when the residents celebrate Hanukah. What blows us away is how they still find the energy to celebrate and keep things as normal as possible—if you can call living in a box "normal."</a:t>
            </a:r>
          </a:p>
          <a:p>
            <a:pPr lvl="1"/>
            <a:r>
              <a:rPr lang="en-US" sz="1400" b="1" dirty="0">
                <a:solidFill>
                  <a:schemeClr val="bg1"/>
                </a:solidFill>
              </a:rPr>
              <a:t>The residents of the annex are thankful (get that, thankful) for all they have. Mrs. Frank tells them, "We are all here, alive. That is present enough." As outsiders to their situation, we might be scratching our heads at what exactly they have to be thankful for. But they are alive and they have each other, and that in itself is enough. As the Hanukah song states, "Many are the reasons for good cheer. Together we'll weather whatever tomorrow will bring." </a:t>
            </a:r>
          </a:p>
          <a:p>
            <a:pPr lvl="1"/>
            <a:r>
              <a:rPr lang="en-US" sz="1400" b="1" dirty="0">
                <a:solidFill>
                  <a:schemeClr val="bg1"/>
                </a:solidFill>
              </a:rPr>
              <a:t>Faith plays an important role in the play as the residents see less and less of a way out of their meager existence. We see them now relying on the faith that has been so denied to them by the political powers that forced them into hiding. </a:t>
            </a:r>
          </a:p>
          <a:p>
            <a:pPr lvl="1"/>
            <a:r>
              <a:rPr lang="en-US" sz="1400" b="1" dirty="0">
                <a:solidFill>
                  <a:schemeClr val="bg1"/>
                </a:solidFill>
              </a:rPr>
              <a:t>Throughout the play, we get to see first-hand the fantastic irony that the one thing the Nazis were trying to squash (the Jewish faith) is the only thing they truly cannot kill. </a:t>
            </a:r>
          </a:p>
          <a:p>
            <a:pPr lvl="1"/>
            <a:endParaRPr lang="en-US" sz="900" b="1" dirty="0">
              <a:solidFill>
                <a:schemeClr val="bg1"/>
              </a:solidFill>
            </a:endParaRPr>
          </a:p>
        </p:txBody>
      </p:sp>
    </p:spTree>
    <p:extLst>
      <p:ext uri="{BB962C8B-B14F-4D97-AF65-F5344CB8AC3E}">
        <p14:creationId xmlns:p14="http://schemas.microsoft.com/office/powerpoint/2010/main" val="2074597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a:xfrm>
            <a:off x="457200" y="1524000"/>
            <a:ext cx="8229600" cy="4525963"/>
          </a:xfrm>
        </p:spPr>
        <p:txBody>
          <a:bodyPr>
            <a:noAutofit/>
          </a:bodyPr>
          <a:lstStyle/>
          <a:p>
            <a:pPr marL="0" indent="0" algn="ctr">
              <a:buNone/>
            </a:pPr>
            <a:r>
              <a:rPr lang="en-US" sz="2000" b="1" u="sng" dirty="0">
                <a:solidFill>
                  <a:schemeClr val="accent6">
                    <a:lumMod val="60000"/>
                    <a:lumOff val="40000"/>
                  </a:schemeClr>
                </a:solidFill>
              </a:rPr>
              <a:t>Themes</a:t>
            </a:r>
          </a:p>
          <a:p>
            <a:pPr marL="0" indent="0">
              <a:buNone/>
            </a:pPr>
            <a:endParaRPr lang="en-US" sz="1400" b="1" dirty="0">
              <a:solidFill>
                <a:schemeClr val="bg1"/>
              </a:solidFill>
            </a:endParaRPr>
          </a:p>
          <a:p>
            <a:r>
              <a:rPr lang="en-US" sz="1300" b="1" dirty="0">
                <a:solidFill>
                  <a:schemeClr val="accent6">
                    <a:lumMod val="60000"/>
                    <a:lumOff val="40000"/>
                  </a:schemeClr>
                </a:solidFill>
              </a:rPr>
              <a:t>Perseverance</a:t>
            </a:r>
          </a:p>
          <a:p>
            <a:pPr lvl="1"/>
            <a:r>
              <a:rPr lang="en-US" sz="1200" b="1" dirty="0">
                <a:solidFill>
                  <a:schemeClr val="bg1"/>
                </a:solidFill>
              </a:rPr>
              <a:t>Anne's story is one about survival, rather than death. </a:t>
            </a:r>
          </a:p>
          <a:p>
            <a:pPr lvl="1"/>
            <a:r>
              <a:rPr lang="en-US" sz="1200" b="1" dirty="0">
                <a:solidFill>
                  <a:schemeClr val="bg1"/>
                </a:solidFill>
              </a:rPr>
              <a:t>It's a theme that the playwrights of </a:t>
            </a:r>
            <a:r>
              <a:rPr lang="en-US" sz="1200" b="1" i="1" dirty="0">
                <a:solidFill>
                  <a:schemeClr val="bg1"/>
                </a:solidFill>
              </a:rPr>
              <a:t>The Diary of Anne Frank </a:t>
            </a:r>
            <a:r>
              <a:rPr lang="en-US" sz="1200" b="1" dirty="0">
                <a:solidFill>
                  <a:schemeClr val="bg1"/>
                </a:solidFill>
              </a:rPr>
              <a:t>really wanted to focus on. </a:t>
            </a:r>
          </a:p>
          <a:p>
            <a:pPr lvl="1"/>
            <a:r>
              <a:rPr lang="en-US" sz="1200" b="1" dirty="0">
                <a:solidFill>
                  <a:schemeClr val="bg1"/>
                </a:solidFill>
              </a:rPr>
              <a:t>Anne's infectious, unrelenting positivity is pinned against the greater backdrop of hatred, violence, and fear. </a:t>
            </a:r>
          </a:p>
          <a:p>
            <a:pPr lvl="1"/>
            <a:r>
              <a:rPr lang="en-US" sz="1200" b="1" dirty="0">
                <a:solidFill>
                  <a:schemeClr val="bg1"/>
                </a:solidFill>
              </a:rPr>
              <a:t>The fact that the residents have survived this long is a more than a miracle. It's pure persistence.</a:t>
            </a:r>
          </a:p>
          <a:p>
            <a:r>
              <a:rPr lang="en-US" sz="1300" b="1" dirty="0">
                <a:solidFill>
                  <a:schemeClr val="accent6">
                    <a:lumMod val="60000"/>
                    <a:lumOff val="40000"/>
                  </a:schemeClr>
                </a:solidFill>
              </a:rPr>
              <a:t>Love</a:t>
            </a:r>
          </a:p>
          <a:p>
            <a:pPr lvl="1"/>
            <a:r>
              <a:rPr lang="en-US" sz="1200" b="1" dirty="0">
                <a:solidFill>
                  <a:schemeClr val="bg1"/>
                </a:solidFill>
              </a:rPr>
              <a:t>Even though Anne and Peter are scared out of their minds, and trying to deal with a very adult situation, there's still room for young love. They're typical teens trapped in an atypical situation and we're so proud of them for keeping things going while the world is stirring. Some things never change—and that's a good thing.</a:t>
            </a:r>
          </a:p>
          <a:p>
            <a:r>
              <a:rPr lang="en-US" sz="1300" b="1" dirty="0">
                <a:solidFill>
                  <a:schemeClr val="accent6">
                    <a:lumMod val="60000"/>
                    <a:lumOff val="40000"/>
                  </a:schemeClr>
                </a:solidFill>
              </a:rPr>
              <a:t>Morality</a:t>
            </a:r>
          </a:p>
          <a:p>
            <a:pPr lvl="1"/>
            <a:r>
              <a:rPr lang="en-US" sz="1200" b="1" dirty="0">
                <a:solidFill>
                  <a:schemeClr val="bg1"/>
                </a:solidFill>
              </a:rPr>
              <a:t>Wartime takes a toll on any economy. People are expected to give up certain comforts to help the nation win. </a:t>
            </a:r>
          </a:p>
          <a:p>
            <a:pPr lvl="1"/>
            <a:r>
              <a:rPr lang="en-US" sz="1200" b="1" dirty="0">
                <a:solidFill>
                  <a:schemeClr val="bg1"/>
                </a:solidFill>
              </a:rPr>
              <a:t>During World War II, many people in war-torn countries were expected to ration their food. They would only be allowed an allotment of bread, sugar, and other necessities. In this case, the eight people in the annex are surviving on the rations for three. They are literally starving. As Anne reflects, "We're all a little thinner."</a:t>
            </a:r>
          </a:p>
          <a:p>
            <a:pPr lvl="1"/>
            <a:r>
              <a:rPr lang="en-US" sz="1200" b="1" dirty="0">
                <a:solidFill>
                  <a:schemeClr val="bg1"/>
                </a:solidFill>
              </a:rPr>
              <a:t>People who don't eat get extremely grumpy and irritable. They lose focus, and it's hard to think about anything else but food (notice the scene where the family fights over the cake). Add to this the living conditions of a tiny townhouse for eight people and it's amazing that the annex residents are able to civil to one another. </a:t>
            </a:r>
          </a:p>
          <a:p>
            <a:pPr lvl="1"/>
            <a:r>
              <a:rPr lang="en-US" sz="1200" b="1" dirty="0">
                <a:solidFill>
                  <a:schemeClr val="bg1"/>
                </a:solidFill>
              </a:rPr>
              <a:t>Does hunger outweigh morality? Maybe morality is how we handle ourselves in a crisis, or the compassion we give to our fellow man, when we ourselves have nothing. For the residents in the Annex, morality is clear by how they handle themselves in some tough situations. </a:t>
            </a:r>
          </a:p>
          <a:p>
            <a:pPr lvl="1"/>
            <a:endParaRPr lang="en-US" sz="1200" b="1" dirty="0">
              <a:solidFill>
                <a:schemeClr val="bg1"/>
              </a:solidFill>
            </a:endParaRPr>
          </a:p>
        </p:txBody>
      </p:sp>
    </p:spTree>
    <p:extLst>
      <p:ext uri="{BB962C8B-B14F-4D97-AF65-F5344CB8AC3E}">
        <p14:creationId xmlns:p14="http://schemas.microsoft.com/office/powerpoint/2010/main" val="12823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Third Critique Due – 11/5/19</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The Diary of Anne Frank</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3910779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a:xfrm>
            <a:off x="457200" y="1524000"/>
            <a:ext cx="8229600" cy="4525963"/>
          </a:xfrm>
        </p:spPr>
        <p:txBody>
          <a:bodyPr>
            <a:noAutofit/>
          </a:bodyPr>
          <a:lstStyle/>
          <a:p>
            <a:pPr marL="0" indent="0" algn="ctr">
              <a:buNone/>
            </a:pPr>
            <a:r>
              <a:rPr lang="en-US" sz="2000" b="1" u="sng" dirty="0">
                <a:solidFill>
                  <a:schemeClr val="accent6">
                    <a:lumMod val="60000"/>
                    <a:lumOff val="40000"/>
                  </a:schemeClr>
                </a:solidFill>
              </a:rPr>
              <a:t>Themes</a:t>
            </a:r>
          </a:p>
          <a:p>
            <a:pPr marL="0" indent="0">
              <a:buNone/>
            </a:pPr>
            <a:endParaRPr lang="en-US" sz="1400" b="1" dirty="0">
              <a:solidFill>
                <a:schemeClr val="bg1"/>
              </a:solidFill>
            </a:endParaRPr>
          </a:p>
          <a:p>
            <a:r>
              <a:rPr lang="en-US" sz="1600" b="1" dirty="0">
                <a:solidFill>
                  <a:schemeClr val="accent6">
                    <a:lumMod val="60000"/>
                    <a:lumOff val="40000"/>
                  </a:schemeClr>
                </a:solidFill>
              </a:rPr>
              <a:t>Goodness</a:t>
            </a:r>
          </a:p>
          <a:p>
            <a:pPr lvl="1"/>
            <a:r>
              <a:rPr lang="en-US" sz="1200" b="1" dirty="0">
                <a:solidFill>
                  <a:schemeClr val="bg1"/>
                </a:solidFill>
              </a:rPr>
              <a:t>Nobody was looking at Anne Frank—especially not the Nazis when they destroyed her life, nor the rest of the world as she became one of the six million casualties of the Holocaust. But she still strived to be good. </a:t>
            </a:r>
          </a:p>
          <a:p>
            <a:pPr lvl="1"/>
            <a:r>
              <a:rPr lang="en-US" sz="1200" b="1" dirty="0">
                <a:solidFill>
                  <a:schemeClr val="bg1"/>
                </a:solidFill>
              </a:rPr>
              <a:t>She wanted to make a difference, and that kind of thought process—as reflected in the play—is truly powerful. </a:t>
            </a:r>
          </a:p>
          <a:p>
            <a:r>
              <a:rPr lang="en-US" sz="1600" b="1" dirty="0">
                <a:solidFill>
                  <a:schemeClr val="accent6">
                    <a:lumMod val="60000"/>
                    <a:lumOff val="40000"/>
                  </a:schemeClr>
                </a:solidFill>
              </a:rPr>
              <a:t>Warfare</a:t>
            </a:r>
          </a:p>
          <a:p>
            <a:pPr lvl="1"/>
            <a:r>
              <a:rPr lang="en-US" sz="1200" b="1" dirty="0">
                <a:solidFill>
                  <a:schemeClr val="bg1"/>
                </a:solidFill>
              </a:rPr>
              <a:t>This theme pretty much speaks for itself. It's like the sneaky shadows hiding in every corner of the play. Anne's life was so overshadowed by warfare that she ate, slept, and dreamed warfare. </a:t>
            </a:r>
          </a:p>
          <a:p>
            <a:pPr lvl="1"/>
            <a:r>
              <a:rPr lang="en-US" sz="1200" b="1" dirty="0">
                <a:solidFill>
                  <a:schemeClr val="bg1"/>
                </a:solidFill>
              </a:rPr>
              <a:t>Unfortunately during WWII, children were grossly affected by the war. Those who weren't victims were fighting, and those who weren't fighting were displaced—lost from their families and loved ones. All in all, the 1940s was a pretty bad time for a lot of folks. </a:t>
            </a:r>
          </a:p>
          <a:p>
            <a:pPr lvl="1"/>
            <a:r>
              <a:rPr lang="en-US" sz="1200" b="1" dirty="0">
                <a:solidFill>
                  <a:schemeClr val="bg1"/>
                </a:solidFill>
              </a:rPr>
              <a:t>Warfare overshadows everything the residents of the Annex do. They're forced into their situation by the political aspects of the war, and they can't leave until the war is over. They fear for their lives because of the war's aspects and it's the sole cause of their suffering and grief. </a:t>
            </a:r>
          </a:p>
          <a:p>
            <a:pPr lvl="1"/>
            <a:r>
              <a:rPr lang="en-US" sz="1200" b="1" dirty="0">
                <a:solidFill>
                  <a:schemeClr val="bg1"/>
                </a:solidFill>
              </a:rPr>
              <a:t>Warfare also contributes to several other themes—we can think of it as an umbrella theme that lots of other themes fall under. Isolation, survival, and fear are the direct relations of war. </a:t>
            </a:r>
          </a:p>
          <a:p>
            <a:pPr lvl="1"/>
            <a:r>
              <a:rPr lang="en-US" sz="1200" b="1" dirty="0">
                <a:solidFill>
                  <a:schemeClr val="bg1"/>
                </a:solidFill>
              </a:rPr>
              <a:t>We as the audience realize how lucky we are that this wasn't our life, and the play almost begs us to remember this after we leave the theater and go about our daily, peacetime lives. </a:t>
            </a:r>
          </a:p>
          <a:p>
            <a:pPr lvl="1"/>
            <a:endParaRPr lang="en-US" sz="1200" b="1" dirty="0">
              <a:solidFill>
                <a:schemeClr val="bg1"/>
              </a:solidFill>
            </a:endParaRPr>
          </a:p>
        </p:txBody>
      </p:sp>
    </p:spTree>
    <p:extLst>
      <p:ext uri="{BB962C8B-B14F-4D97-AF65-F5344CB8AC3E}">
        <p14:creationId xmlns:p14="http://schemas.microsoft.com/office/powerpoint/2010/main" val="2366775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a:xfrm>
            <a:off x="457200" y="1524000"/>
            <a:ext cx="8229600" cy="4525963"/>
          </a:xfrm>
        </p:spPr>
        <p:txBody>
          <a:bodyPr>
            <a:noAutofit/>
          </a:bodyPr>
          <a:lstStyle/>
          <a:p>
            <a:pPr marL="0" indent="0" algn="ctr">
              <a:buNone/>
            </a:pPr>
            <a:r>
              <a:rPr lang="en-US" sz="2000" b="1" u="sng" dirty="0">
                <a:solidFill>
                  <a:schemeClr val="accent6">
                    <a:lumMod val="60000"/>
                    <a:lumOff val="40000"/>
                  </a:schemeClr>
                </a:solidFill>
              </a:rPr>
              <a:t>Themes</a:t>
            </a:r>
          </a:p>
          <a:p>
            <a:pPr marL="0" indent="0">
              <a:buNone/>
            </a:pPr>
            <a:endParaRPr lang="en-US" sz="1400" b="1" dirty="0">
              <a:solidFill>
                <a:schemeClr val="bg1"/>
              </a:solidFill>
            </a:endParaRPr>
          </a:p>
          <a:p>
            <a:r>
              <a:rPr lang="en-US" sz="1600" b="1" dirty="0">
                <a:solidFill>
                  <a:schemeClr val="accent6">
                    <a:lumMod val="60000"/>
                    <a:lumOff val="40000"/>
                  </a:schemeClr>
                </a:solidFill>
              </a:rPr>
              <a:t>Youth</a:t>
            </a:r>
          </a:p>
          <a:p>
            <a:pPr lvl="1"/>
            <a:r>
              <a:rPr lang="en-US" sz="1400" b="1" dirty="0">
                <a:solidFill>
                  <a:schemeClr val="bg1"/>
                </a:solidFill>
              </a:rPr>
              <a:t>One thing the playwrights try to impart to us is that there's no stopping the power of youth. </a:t>
            </a:r>
          </a:p>
          <a:p>
            <a:pPr lvl="1"/>
            <a:r>
              <a:rPr lang="en-US" sz="1400" b="1" dirty="0">
                <a:solidFill>
                  <a:schemeClr val="bg1"/>
                </a:solidFill>
              </a:rPr>
              <a:t>Anne makes it clear that she won't stop growing up, no matter what her situation. She plays and is silly, fights with her mom, idolizes her dad, and yearns for normal teen things like girl talk, going to the movies, and friendships. </a:t>
            </a:r>
          </a:p>
          <a:p>
            <a:pPr lvl="1"/>
            <a:r>
              <a:rPr lang="en-US" sz="1400" b="1" dirty="0">
                <a:solidFill>
                  <a:schemeClr val="bg1"/>
                </a:solidFill>
              </a:rPr>
              <a:t>She doesn't forget how to have fun, but she does manage to do a lot of growing in the two years she's stuck in the attic. She even manages to teach Peter a thing or two about how not to be a stick in the mud. </a:t>
            </a:r>
          </a:p>
          <a:p>
            <a:pPr lvl="1"/>
            <a:r>
              <a:rPr lang="en-US" sz="1400" b="1" dirty="0">
                <a:solidFill>
                  <a:schemeClr val="bg1"/>
                </a:solidFill>
              </a:rPr>
              <a:t>Anne's changes are physical, mental and spiritual. She grows taller and gets her period, but she also starts to realize some important life lessons that signal her transition into being an adult. She forgives and makes peace with her mom, stops picking on Peter long enough to become a true friend to him, and realizes her true talent for writing. But she also is able to contemplate a bigger context beyond herself and her situation. </a:t>
            </a:r>
          </a:p>
          <a:p>
            <a:pPr lvl="1"/>
            <a:r>
              <a:rPr lang="en-US" sz="1400" b="1" dirty="0">
                <a:solidFill>
                  <a:schemeClr val="bg1"/>
                </a:solidFill>
              </a:rPr>
              <a:t>She recognizes the good in the world and the spirituality it holds for her. In this, she is saved. </a:t>
            </a:r>
          </a:p>
          <a:p>
            <a:pPr lvl="1"/>
            <a:endParaRPr lang="en-US" sz="1200" b="1" dirty="0">
              <a:solidFill>
                <a:schemeClr val="bg1"/>
              </a:solidFill>
            </a:endParaRPr>
          </a:p>
        </p:txBody>
      </p:sp>
    </p:spTree>
    <p:extLst>
      <p:ext uri="{BB962C8B-B14F-4D97-AF65-F5344CB8AC3E}">
        <p14:creationId xmlns:p14="http://schemas.microsoft.com/office/powerpoint/2010/main" val="404424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bg1"/>
                </a:solidFill>
              </a:rPr>
              <a:t>The play is based on Anne's diary, a memoir about her time in hiding during the Holocaust in German-occupied Holland. </a:t>
            </a:r>
          </a:p>
          <a:p>
            <a:r>
              <a:rPr lang="en-US" sz="1600" dirty="0">
                <a:solidFill>
                  <a:schemeClr val="bg1"/>
                </a:solidFill>
              </a:rPr>
              <a:t>The stage elements and directions provide the action and emotional state of the characters, while the scenery and props provide a backdrop for the actors. </a:t>
            </a:r>
          </a:p>
          <a:p>
            <a:r>
              <a:rPr lang="en-US" sz="1600" dirty="0">
                <a:solidFill>
                  <a:schemeClr val="bg1"/>
                </a:solidFill>
              </a:rPr>
              <a:t>The dialogue is the chief method of characterization and plot progression for the play. </a:t>
            </a:r>
          </a:p>
          <a:p>
            <a:r>
              <a:rPr lang="en-US" sz="1600" dirty="0">
                <a:solidFill>
                  <a:schemeClr val="bg1"/>
                </a:solidFill>
              </a:rPr>
              <a:t>The drama even provides stage setup, costumes, pronunciations and other information important for a full-on theatrical production of the play.</a:t>
            </a:r>
          </a:p>
          <a:p>
            <a:r>
              <a:rPr lang="en-US" sz="1600" dirty="0">
                <a:solidFill>
                  <a:schemeClr val="bg1"/>
                </a:solidFill>
              </a:rPr>
              <a:t>The title, though different than Anne's actual diary, is very similar. </a:t>
            </a:r>
          </a:p>
          <a:p>
            <a:r>
              <a:rPr lang="en-US" sz="1600" dirty="0">
                <a:solidFill>
                  <a:schemeClr val="bg1"/>
                </a:solidFill>
              </a:rPr>
              <a:t>While the diary is called </a:t>
            </a:r>
            <a:r>
              <a:rPr lang="en-US" sz="1600" i="1" dirty="0">
                <a:solidFill>
                  <a:schemeClr val="bg1"/>
                </a:solidFill>
              </a:rPr>
              <a:t>Anne Frank: The Diary of a Young Girl</a:t>
            </a:r>
            <a:r>
              <a:rPr lang="en-US" sz="1600" dirty="0">
                <a:solidFill>
                  <a:schemeClr val="bg1"/>
                </a:solidFill>
              </a:rPr>
              <a:t>, the play is titled </a:t>
            </a:r>
            <a:r>
              <a:rPr lang="en-US" sz="1600" i="1" dirty="0">
                <a:solidFill>
                  <a:schemeClr val="bg1"/>
                </a:solidFill>
              </a:rPr>
              <a:t>The Diary of Anne Frank</a:t>
            </a:r>
            <a:r>
              <a:rPr lang="en-US" sz="1600" dirty="0">
                <a:solidFill>
                  <a:schemeClr val="bg1"/>
                </a:solidFill>
              </a:rPr>
              <a:t>. The playwrights were more concerned with the overall effect of Anne's diary rather than every, single one of her words. It makes sense that the diary as a whole, what it stands for, would be the central focus for the play, rather than Anne's own coming of age story. </a:t>
            </a:r>
          </a:p>
          <a:p>
            <a:r>
              <a:rPr lang="en-US" sz="1600" dirty="0">
                <a:solidFill>
                  <a:schemeClr val="bg1"/>
                </a:solidFill>
              </a:rPr>
              <a:t>Otto Frank's last words in the play are "She puts me to shame." He seems to echo the thoughts of the audience. It's simply incredible that a teenage girl under the worst circumstances could still be able to focus on the positive aspects life and humanity have to offer. </a:t>
            </a:r>
          </a:p>
        </p:txBody>
      </p:sp>
    </p:spTree>
    <p:extLst>
      <p:ext uri="{BB962C8B-B14F-4D97-AF65-F5344CB8AC3E}">
        <p14:creationId xmlns:p14="http://schemas.microsoft.com/office/powerpoint/2010/main" val="28942331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Because of Anne’s diary, we learn about the homely details of this most incredible example of the will to survive and of the selflessness of a few friends on the outside who provided food and protection.</a:t>
            </a:r>
          </a:p>
          <a:p>
            <a:r>
              <a:rPr lang="en-US" sz="1400" dirty="0">
                <a:solidFill>
                  <a:schemeClr val="bg1"/>
                </a:solidFill>
              </a:rPr>
              <a:t>For more than two years, eight human beings never went outdoors, kept completely silent for about ten hours everyday when strangers were working  in the warehouse downstairs , never stood by a window during daylight, never discarded rubbish that might betray them, never drew water or flushed the toilet when there was anyone else in the building, never did anything that might indicate that the attic was anything except and abandoned storehouse.</a:t>
            </a:r>
          </a:p>
          <a:p>
            <a:r>
              <a:rPr lang="en-US" sz="1400" dirty="0">
                <a:solidFill>
                  <a:schemeClr val="bg1"/>
                </a:solidFill>
              </a:rPr>
              <a:t>If eight people of different ages from different families had succeeded in maintaining such a sensational secret for a week, it would have seemed remarkable. But to have kept the secret for two years and a month would seem fantastic if the diary and other records did not exist to prove it.</a:t>
            </a:r>
          </a:p>
          <a:p>
            <a:r>
              <a:rPr lang="en-US" sz="1400" dirty="0">
                <a:solidFill>
                  <a:schemeClr val="bg1"/>
                </a:solidFill>
              </a:rPr>
              <a:t>The diary would not have such a record of events and techniques. Fundamentally, it is a portrait of adolescence. The hardships and the emotional strains of the secret household are hardly more than background. In the foreground is the figure of an enchanting girl. Her vitality rushes at the reader. Anne’s inner life flourishes. She had every reason to look forward to the career of a writer. For her diary is an extraordinary mirror of a human being on the threshold of life – unpredictable, impulsive, brash,  but also intelligent, thoughtful, affectionate and aspiring.</a:t>
            </a:r>
          </a:p>
          <a:p>
            <a:r>
              <a:rPr lang="en-US" sz="1400" dirty="0">
                <a:solidFill>
                  <a:schemeClr val="bg1"/>
                </a:solidFill>
              </a:rPr>
              <a:t>Anne’s character is studious and religious, aware of the mysteries of life and eager to penetrate them. She has enough skills as a writer to express ideas easily. </a:t>
            </a:r>
          </a:p>
          <a:p>
            <a:r>
              <a:rPr lang="en-US" sz="1400" dirty="0">
                <a:solidFill>
                  <a:schemeClr val="bg1"/>
                </a:solidFill>
              </a:rPr>
              <a:t>Even though the play uses a few direct quotes from the diary – the play is virtually an independent work.</a:t>
            </a:r>
          </a:p>
        </p:txBody>
      </p:sp>
    </p:spTree>
    <p:extLst>
      <p:ext uri="{BB962C8B-B14F-4D97-AF65-F5344CB8AC3E}">
        <p14:creationId xmlns:p14="http://schemas.microsoft.com/office/powerpoint/2010/main" val="3355169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33CC"/>
                </a:solidFill>
                <a:latin typeface="French Script MT" panose="03020402040607040605" pitchFamily="66" charset="0"/>
              </a:rPr>
              <a:t>Essay Topics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chemeClr val="bg1"/>
                </a:solidFill>
              </a:rPr>
              <a:t>These are some ideas but you are not limited to these! The discussion topics can be used as an essay topic as well…</a:t>
            </a:r>
          </a:p>
          <a:p>
            <a:r>
              <a:rPr lang="en-US" dirty="0">
                <a:solidFill>
                  <a:schemeClr val="bg1"/>
                </a:solidFill>
              </a:rPr>
              <a:t>What </a:t>
            </a:r>
            <a:r>
              <a:rPr lang="en-US">
                <a:solidFill>
                  <a:schemeClr val="bg1"/>
                </a:solidFill>
              </a:rPr>
              <a:t>does the role </a:t>
            </a:r>
            <a:r>
              <a:rPr lang="en-US" dirty="0">
                <a:solidFill>
                  <a:schemeClr val="bg1"/>
                </a:solidFill>
              </a:rPr>
              <a:t>of the diary play in Anne’s life? How is it a historical document?</a:t>
            </a:r>
          </a:p>
          <a:p>
            <a:r>
              <a:rPr lang="en-US" dirty="0">
                <a:solidFill>
                  <a:schemeClr val="bg1"/>
                </a:solidFill>
              </a:rPr>
              <a:t>How does the play show the humiliation and nobility of the human spirit?</a:t>
            </a:r>
          </a:p>
          <a:p>
            <a:r>
              <a:rPr lang="en-US" dirty="0">
                <a:solidFill>
                  <a:schemeClr val="bg1"/>
                </a:solidFill>
              </a:rPr>
              <a:t>What would you do if laws were passed against you because of, say, the color of your hair, eyes or skin, your grades in school, or your height? How would you feel and react? Would you react like any of the characters in the play?</a:t>
            </a:r>
          </a:p>
          <a:p>
            <a:r>
              <a:rPr lang="en-US" dirty="0">
                <a:solidFill>
                  <a:schemeClr val="bg1"/>
                </a:solidFill>
              </a:rPr>
              <a:t>Which character of the group in hiding do you like best? Why?</a:t>
            </a:r>
          </a:p>
          <a:p>
            <a:r>
              <a:rPr lang="en-US" dirty="0">
                <a:solidFill>
                  <a:schemeClr val="bg1"/>
                </a:solidFill>
              </a:rPr>
              <a:t>Compare and contrast the film version (1959 only [this is based off of the original play– YouTube) to the play.</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291976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a:solidFill>
                  <a:schemeClr val="bg1"/>
                </a:solidFill>
              </a:rPr>
              <a:t>Charlebois</a:t>
            </a:r>
            <a:r>
              <a:rPr lang="en-US" dirty="0">
                <a:solidFill>
                  <a:schemeClr val="bg1"/>
                </a:solidFill>
              </a:rPr>
              <a:t>, J. (2018). The Diary of Anne Frank News Round Up. Retrieved October 9, 2018, from https://shakespeareinaction.wordpress.com/category/in-the-news/ </a:t>
            </a:r>
          </a:p>
          <a:p>
            <a:pPr marL="0" indent="0">
              <a:buNone/>
            </a:pPr>
            <a:endParaRPr lang="en-US" dirty="0">
              <a:solidFill>
                <a:schemeClr val="bg1"/>
              </a:solidFill>
            </a:endParaRPr>
          </a:p>
          <a:p>
            <a:pPr marL="0" indent="0">
              <a:buNone/>
            </a:pPr>
            <a:r>
              <a:rPr lang="en-US" dirty="0" err="1">
                <a:solidFill>
                  <a:schemeClr val="bg1"/>
                </a:solidFill>
              </a:rPr>
              <a:t>Shmoop</a:t>
            </a:r>
            <a:r>
              <a:rPr lang="en-US" dirty="0">
                <a:solidFill>
                  <a:schemeClr val="bg1"/>
                </a:solidFill>
              </a:rPr>
              <a:t> Editorial Team. (2008, November 11). The Diary of Anne Frank (play) Summary. Retrieved October 9, 2018, from https://www.shmoop.com/hackett-goodrich-anne-frank-play/act-1-scene-5-summary.html </a:t>
            </a:r>
          </a:p>
          <a:p>
            <a:pPr marL="0" indent="0">
              <a:buNone/>
            </a:pPr>
            <a:endParaRPr lang="en-US" dirty="0">
              <a:solidFill>
                <a:schemeClr val="bg1"/>
              </a:solidFill>
            </a:endParaRPr>
          </a:p>
          <a:p>
            <a:pPr marL="0" indent="0">
              <a:buNone/>
            </a:pPr>
            <a:r>
              <a:rPr lang="en-US" dirty="0">
                <a:solidFill>
                  <a:schemeClr val="bg1"/>
                </a:solidFill>
              </a:rPr>
              <a:t>Writers Theatre. (2018). Frances Goodrich &amp; Albert Hackett biography. Retrieved October 9, 2018, from https://www.writerstheatre.org/frances-goodrich-albert-hackett-biography </a:t>
            </a:r>
          </a:p>
        </p:txBody>
      </p:sp>
    </p:spTree>
    <p:extLst>
      <p:ext uri="{BB962C8B-B14F-4D97-AF65-F5344CB8AC3E}">
        <p14:creationId xmlns:p14="http://schemas.microsoft.com/office/powerpoint/2010/main" val="2917539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latin typeface="Felix Titling" panose="04060505060202020A04" pitchFamily="82" charset="0"/>
              </a:rPr>
              <a:t>Who are Frances Goodrich &amp; Albert Hackett?</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00200"/>
            <a:ext cx="2057400" cy="4648200"/>
          </a:xfrm>
          <a:prstGeom prst="rect">
            <a:avLst/>
          </a:prstGeom>
          <a:ln>
            <a:noFill/>
          </a:ln>
          <a:effectLst>
            <a:softEdge rad="112500"/>
          </a:effectLst>
        </p:spPr>
      </p:pic>
      <p:sp>
        <p:nvSpPr>
          <p:cNvPr id="4" name="Content Placeholder 3"/>
          <p:cNvSpPr>
            <a:spLocks noGrp="1"/>
          </p:cNvSpPr>
          <p:nvPr>
            <p:ph sz="half" idx="2"/>
          </p:nvPr>
        </p:nvSpPr>
        <p:spPr>
          <a:xfrm>
            <a:off x="2590800" y="1600200"/>
            <a:ext cx="6096000" cy="4525963"/>
          </a:xfrm>
        </p:spPr>
        <p:txBody>
          <a:bodyPr>
            <a:noAutofit/>
          </a:bodyPr>
          <a:lstStyle/>
          <a:p>
            <a:r>
              <a:rPr lang="en-US" sz="1400" dirty="0">
                <a:solidFill>
                  <a:schemeClr val="bg1"/>
                </a:solidFill>
              </a:rPr>
              <a:t>Goodrich &amp; Hackett began their enormously successful and remarkably prolific collaboration in 1928, a partnership that lasted 34 years. </a:t>
            </a:r>
          </a:p>
          <a:p>
            <a:r>
              <a:rPr lang="en-US" sz="1400" dirty="0">
                <a:solidFill>
                  <a:schemeClr val="bg1"/>
                </a:solidFill>
              </a:rPr>
              <a:t>The privileged daughter of well-to-do parents, Frances Goodrich attended Vassar before beginning her career as an actress, first appearing on Broadway in 1916. </a:t>
            </a:r>
          </a:p>
          <a:p>
            <a:r>
              <a:rPr lang="en-US" sz="1400" dirty="0">
                <a:solidFill>
                  <a:schemeClr val="bg1"/>
                </a:solidFill>
              </a:rPr>
              <a:t>By the time she met fellow actor Albert Hackett in the late 1920s she had already been divorced twice. </a:t>
            </a:r>
          </a:p>
          <a:p>
            <a:r>
              <a:rPr lang="en-US" sz="1400" dirty="0">
                <a:solidFill>
                  <a:schemeClr val="bg1"/>
                </a:solidFill>
              </a:rPr>
              <a:t>Nine years the junior of his wife, Albert Hackett was the son of stage star Florence Hackett and brother of Raymond Hackett. </a:t>
            </a:r>
          </a:p>
          <a:p>
            <a:r>
              <a:rPr lang="en-US" sz="1400" dirty="0">
                <a:solidFill>
                  <a:schemeClr val="bg1"/>
                </a:solidFill>
              </a:rPr>
              <a:t>The Manhattan-born Albert first appeared onstage at the age of six to help earn money for his family after the death of his father. </a:t>
            </a:r>
          </a:p>
          <a:p>
            <a:r>
              <a:rPr lang="en-US" sz="1400" dirty="0">
                <a:solidFill>
                  <a:schemeClr val="bg1"/>
                </a:solidFill>
              </a:rPr>
              <a:t>He eventually went on to study at New York’s Professional Children’s School.</a:t>
            </a:r>
          </a:p>
          <a:p>
            <a:r>
              <a:rPr lang="en-US" sz="1400" dirty="0">
                <a:solidFill>
                  <a:schemeClr val="bg1"/>
                </a:solidFill>
              </a:rPr>
              <a:t>Like Goodrich, Hackett met with modest success as an actor, and their initial collaboration arose as a result of their mutual desire to leave acting in favor of playwriting.</a:t>
            </a:r>
          </a:p>
          <a:p>
            <a:r>
              <a:rPr lang="en-US" sz="1400" dirty="0">
                <a:solidFill>
                  <a:schemeClr val="bg1"/>
                </a:solidFill>
              </a:rPr>
              <a:t>The two were married while collaborating on their first Broadway hit, </a:t>
            </a:r>
            <a:r>
              <a:rPr lang="en-US" sz="1400" i="1" dirty="0">
                <a:solidFill>
                  <a:schemeClr val="bg1"/>
                </a:solidFill>
              </a:rPr>
              <a:t>Up Pops the Devil</a:t>
            </a:r>
            <a:r>
              <a:rPr lang="en-US" sz="1400" dirty="0">
                <a:solidFill>
                  <a:schemeClr val="bg1"/>
                </a:solidFill>
              </a:rPr>
              <a:t>. </a:t>
            </a:r>
          </a:p>
          <a:p>
            <a:r>
              <a:rPr lang="en-US" sz="1400" dirty="0">
                <a:solidFill>
                  <a:schemeClr val="bg1"/>
                </a:solidFill>
              </a:rPr>
              <a:t>Their success on Broadway eventually led to the pair being signed as a writing team by MGM, where they launched the popular </a:t>
            </a:r>
            <a:r>
              <a:rPr lang="en-US" sz="1400" i="1" dirty="0">
                <a:solidFill>
                  <a:schemeClr val="bg1"/>
                </a:solidFill>
              </a:rPr>
              <a:t>Thin Man </a:t>
            </a:r>
            <a:r>
              <a:rPr lang="en-US" sz="1400" dirty="0">
                <a:solidFill>
                  <a:schemeClr val="bg1"/>
                </a:solidFill>
              </a:rPr>
              <a:t>series. </a:t>
            </a:r>
          </a:p>
        </p:txBody>
      </p:sp>
    </p:spTree>
    <p:extLst>
      <p:ext uri="{BB962C8B-B14F-4D97-AF65-F5344CB8AC3E}">
        <p14:creationId xmlns:p14="http://schemas.microsoft.com/office/powerpoint/2010/main" val="97673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latin typeface="Felix Titling" panose="04060505060202020A04" pitchFamily="82" charset="0"/>
              </a:rPr>
              <a:t>Who are Frances Goodrich &amp; Albert Hackett?</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76400"/>
            <a:ext cx="2057400" cy="4495800"/>
          </a:xfrm>
          <a:prstGeom prst="rect">
            <a:avLst/>
          </a:prstGeom>
          <a:ln>
            <a:noFill/>
          </a:ln>
          <a:effectLst>
            <a:softEdge rad="112500"/>
          </a:effectLst>
        </p:spPr>
      </p:pic>
      <p:sp>
        <p:nvSpPr>
          <p:cNvPr id="4" name="Content Placeholder 3"/>
          <p:cNvSpPr>
            <a:spLocks noGrp="1"/>
          </p:cNvSpPr>
          <p:nvPr>
            <p:ph sz="half" idx="2"/>
          </p:nvPr>
        </p:nvSpPr>
        <p:spPr>
          <a:xfrm>
            <a:off x="2590800" y="1600200"/>
            <a:ext cx="6096000" cy="4525963"/>
          </a:xfrm>
        </p:spPr>
        <p:txBody>
          <a:bodyPr>
            <a:noAutofit/>
          </a:bodyPr>
          <a:lstStyle/>
          <a:p>
            <a:r>
              <a:rPr lang="en-US" sz="1200" dirty="0">
                <a:solidFill>
                  <a:schemeClr val="bg1"/>
                </a:solidFill>
              </a:rPr>
              <a:t>While there would be another Broadway production on the Goodrich/Hackett docket in the 1940s, </a:t>
            </a:r>
            <a:r>
              <a:rPr lang="en-US" sz="1200" i="1" dirty="0">
                <a:solidFill>
                  <a:schemeClr val="bg1"/>
                </a:solidFill>
              </a:rPr>
              <a:t>The Great Big Doorstep</a:t>
            </a:r>
            <a:r>
              <a:rPr lang="en-US" sz="1200" dirty="0">
                <a:solidFill>
                  <a:schemeClr val="bg1"/>
                </a:solidFill>
              </a:rPr>
              <a:t>, for the most part the couple devoted their time to screen writing. </a:t>
            </a:r>
          </a:p>
          <a:p>
            <a:r>
              <a:rPr lang="en-US" sz="1200" dirty="0">
                <a:solidFill>
                  <a:schemeClr val="bg1"/>
                </a:solidFill>
              </a:rPr>
              <a:t>They were particularly skilled at adapting the works of others to meet the restrictions and requirements of the movies. </a:t>
            </a:r>
          </a:p>
          <a:p>
            <a:r>
              <a:rPr lang="en-US" sz="1200" dirty="0">
                <a:solidFill>
                  <a:schemeClr val="bg1"/>
                </a:solidFill>
              </a:rPr>
              <a:t>Among their most famous film credits were adaptations of Owen Wister’s </a:t>
            </a:r>
            <a:r>
              <a:rPr lang="en-US" sz="1200" i="1" dirty="0">
                <a:solidFill>
                  <a:schemeClr val="bg1"/>
                </a:solidFill>
              </a:rPr>
              <a:t>The Virginian</a:t>
            </a:r>
            <a:r>
              <a:rPr lang="en-US" sz="1200" dirty="0">
                <a:solidFill>
                  <a:schemeClr val="bg1"/>
                </a:solidFill>
              </a:rPr>
              <a:t>, S.N. </a:t>
            </a:r>
            <a:r>
              <a:rPr lang="en-US" sz="1200" dirty="0" err="1">
                <a:solidFill>
                  <a:schemeClr val="bg1"/>
                </a:solidFill>
              </a:rPr>
              <a:t>Behman’s</a:t>
            </a:r>
            <a:r>
              <a:rPr lang="en-US" sz="1200" dirty="0">
                <a:solidFill>
                  <a:schemeClr val="bg1"/>
                </a:solidFill>
              </a:rPr>
              <a:t> </a:t>
            </a:r>
            <a:r>
              <a:rPr lang="en-US" sz="1200" i="1" dirty="0">
                <a:solidFill>
                  <a:schemeClr val="bg1"/>
                </a:solidFill>
              </a:rPr>
              <a:t>The Pirate</a:t>
            </a:r>
            <a:r>
              <a:rPr lang="en-US" sz="1200" dirty="0">
                <a:solidFill>
                  <a:schemeClr val="bg1"/>
                </a:solidFill>
              </a:rPr>
              <a:t>, Edward Streeter’s </a:t>
            </a:r>
            <a:r>
              <a:rPr lang="en-US" sz="1200" i="1" dirty="0">
                <a:solidFill>
                  <a:schemeClr val="bg1"/>
                </a:solidFill>
              </a:rPr>
              <a:t>Father of the Bride</a:t>
            </a:r>
            <a:r>
              <a:rPr lang="en-US" sz="1200" dirty="0">
                <a:solidFill>
                  <a:schemeClr val="bg1"/>
                </a:solidFill>
              </a:rPr>
              <a:t>, and the musical version of Stephen Vincent Benet’s </a:t>
            </a:r>
            <a:r>
              <a:rPr lang="en-US" sz="1200" i="1" dirty="0" err="1">
                <a:solidFill>
                  <a:schemeClr val="bg1"/>
                </a:solidFill>
              </a:rPr>
              <a:t>Sobbin</a:t>
            </a:r>
            <a:r>
              <a:rPr lang="en-US" sz="1200" i="1" dirty="0">
                <a:solidFill>
                  <a:schemeClr val="bg1"/>
                </a:solidFill>
              </a:rPr>
              <a:t>' Women</a:t>
            </a:r>
            <a:r>
              <a:rPr lang="en-US" sz="1200" dirty="0">
                <a:solidFill>
                  <a:schemeClr val="bg1"/>
                </a:solidFill>
              </a:rPr>
              <a:t>, released as </a:t>
            </a:r>
            <a:r>
              <a:rPr lang="en-US" sz="1200" i="1" dirty="0">
                <a:solidFill>
                  <a:schemeClr val="bg1"/>
                </a:solidFill>
              </a:rPr>
              <a:t>Seven Brides for Seven Brothers</a:t>
            </a:r>
            <a:r>
              <a:rPr lang="en-US" sz="1200" dirty="0">
                <a:solidFill>
                  <a:schemeClr val="bg1"/>
                </a:solidFill>
              </a:rPr>
              <a:t>. </a:t>
            </a:r>
          </a:p>
          <a:p>
            <a:r>
              <a:rPr lang="en-US" sz="1200" dirty="0">
                <a:solidFill>
                  <a:schemeClr val="bg1"/>
                </a:solidFill>
              </a:rPr>
              <a:t>Goodrich and Hackett were also among the many writers who toiled on Frank Capra’s </a:t>
            </a:r>
            <a:r>
              <a:rPr lang="en-US" sz="1200" i="1" dirty="0">
                <a:solidFill>
                  <a:schemeClr val="bg1"/>
                </a:solidFill>
              </a:rPr>
              <a:t>It's a Wonderful Life</a:t>
            </a:r>
            <a:r>
              <a:rPr lang="en-US" sz="1200" dirty="0">
                <a:solidFill>
                  <a:schemeClr val="bg1"/>
                </a:solidFill>
              </a:rPr>
              <a:t>. </a:t>
            </a:r>
          </a:p>
          <a:p>
            <a:r>
              <a:rPr lang="en-US" sz="1200" dirty="0">
                <a:solidFill>
                  <a:schemeClr val="bg1"/>
                </a:solidFill>
              </a:rPr>
              <a:t>Writing the stage version of </a:t>
            </a:r>
            <a:r>
              <a:rPr lang="en-US" sz="1200" i="1" dirty="0">
                <a:solidFill>
                  <a:schemeClr val="bg1"/>
                </a:solidFill>
              </a:rPr>
              <a:t>The Diary of Anne Frank </a:t>
            </a:r>
            <a:r>
              <a:rPr lang="en-US" sz="1200" dirty="0">
                <a:solidFill>
                  <a:schemeClr val="bg1"/>
                </a:solidFill>
              </a:rPr>
              <a:t>was the achievement of which both Goodrich and Hackett were most proud. </a:t>
            </a:r>
          </a:p>
          <a:p>
            <a:r>
              <a:rPr lang="en-US" sz="1200" dirty="0">
                <a:solidFill>
                  <a:schemeClr val="bg1"/>
                </a:solidFill>
              </a:rPr>
              <a:t>The job of adapting the diary had originally been offered to Lillian Hellman, who turned it down, saying that if she wrote the play “It would run one night because it would be deeply depressing.” </a:t>
            </a:r>
          </a:p>
          <a:p>
            <a:r>
              <a:rPr lang="en-US" sz="1200" dirty="0">
                <a:solidFill>
                  <a:schemeClr val="bg1"/>
                </a:solidFill>
              </a:rPr>
              <a:t>She, in turn, recommended Goodrich and Hackett because they possessed a “lighter touch.” </a:t>
            </a:r>
          </a:p>
          <a:p>
            <a:r>
              <a:rPr lang="en-US" sz="1200" dirty="0">
                <a:solidFill>
                  <a:schemeClr val="bg1"/>
                </a:solidFill>
              </a:rPr>
              <a:t>It took the couple two years and eight rewrites before they came up with a draft which pleased Otto Frank, Anne’s father. </a:t>
            </a:r>
          </a:p>
          <a:p>
            <a:r>
              <a:rPr lang="en-US" sz="1200" dirty="0">
                <a:solidFill>
                  <a:schemeClr val="bg1"/>
                </a:solidFill>
              </a:rPr>
              <a:t>The original Broadway production received the 1956 Tony Award for Best Play, and the script received the 1956 Pulitzer Prize for Drama. </a:t>
            </a:r>
          </a:p>
          <a:p>
            <a:r>
              <a:rPr lang="en-US" sz="1200" dirty="0">
                <a:solidFill>
                  <a:schemeClr val="bg1"/>
                </a:solidFill>
              </a:rPr>
              <a:t>Goodrich and Hackett also adapted the play for the screen in 1959. </a:t>
            </a:r>
          </a:p>
          <a:p>
            <a:r>
              <a:rPr lang="en-US" sz="1200" dirty="0">
                <a:solidFill>
                  <a:schemeClr val="bg1"/>
                </a:solidFill>
              </a:rPr>
              <a:t>Frances Goodrich and Albert Hackett remained married until her death in 1984. </a:t>
            </a:r>
          </a:p>
          <a:p>
            <a:r>
              <a:rPr lang="en-US" sz="1200" dirty="0">
                <a:solidFill>
                  <a:schemeClr val="bg1"/>
                </a:solidFill>
              </a:rPr>
              <a:t>Albert Hackett passed away in 1995.</a:t>
            </a:r>
          </a:p>
        </p:txBody>
      </p:sp>
    </p:spTree>
    <p:extLst>
      <p:ext uri="{BB962C8B-B14F-4D97-AF65-F5344CB8AC3E}">
        <p14:creationId xmlns:p14="http://schemas.microsoft.com/office/powerpoint/2010/main" val="3735625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2">
                    <a:lumMod val="60000"/>
                    <a:lumOff val="40000"/>
                  </a:schemeClr>
                </a:solidFill>
                <a:latin typeface="Franklin Gothic Demi Cond" panose="020B0706030402020204" pitchFamily="34" charset="0"/>
              </a:rPr>
              <a:t>Who was Anne Frank?</a:t>
            </a:r>
          </a:p>
        </p:txBody>
      </p:sp>
      <p:sp>
        <p:nvSpPr>
          <p:cNvPr id="3" name="Content Placeholder 2"/>
          <p:cNvSpPr>
            <a:spLocks noGrp="1"/>
          </p:cNvSpPr>
          <p:nvPr>
            <p:ph idx="1"/>
          </p:nvPr>
        </p:nvSpPr>
        <p:spPr/>
        <p:txBody>
          <a:bodyPr/>
          <a:lstStyle/>
          <a:p>
            <a:r>
              <a:rPr lang="en-US" dirty="0">
                <a:solidFill>
                  <a:schemeClr val="bg1"/>
                </a:solidFill>
              </a:rPr>
              <a:t>Here is a short documentary about Anne Frank…</a:t>
            </a:r>
          </a:p>
          <a:p>
            <a:pPr lvl="1"/>
            <a:r>
              <a:rPr lang="en-US" dirty="0">
                <a:solidFill>
                  <a:schemeClr val="bg1"/>
                </a:solidFill>
                <a:hlinkClick r:id="rId2"/>
              </a:rPr>
              <a:t>https://youtu.be/ond6r5pafjw</a:t>
            </a:r>
            <a:r>
              <a:rPr lang="en-US" dirty="0">
                <a:solidFill>
                  <a:schemeClr val="bg1"/>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276600"/>
            <a:ext cx="3286760" cy="311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3429000"/>
            <a:ext cx="3657600" cy="3048000"/>
          </a:xfrm>
          <a:prstGeom prst="rect">
            <a:avLst/>
          </a:prstGeom>
          <a:ln>
            <a:noFill/>
          </a:ln>
          <a:effectLst>
            <a:softEdge rad="112500"/>
          </a:effectLst>
        </p:spPr>
      </p:pic>
    </p:spTree>
    <p:extLst>
      <p:ext uri="{BB962C8B-B14F-4D97-AF65-F5344CB8AC3E}">
        <p14:creationId xmlns:p14="http://schemas.microsoft.com/office/powerpoint/2010/main" val="199232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77500" lnSpcReduction="20000"/>
          </a:bodyPr>
          <a:lstStyle/>
          <a:p>
            <a:pPr marL="0" indent="0" algn="ctr">
              <a:buNone/>
            </a:pPr>
            <a:r>
              <a:rPr lang="en-US" sz="3800" b="1" u="sng" dirty="0">
                <a:solidFill>
                  <a:srgbClr val="FFC000"/>
                </a:solidFill>
              </a:rPr>
              <a:t>ACT 1 – Scene 1</a:t>
            </a:r>
          </a:p>
          <a:p>
            <a:pPr marL="0" indent="0" algn="ctr">
              <a:buNone/>
            </a:pPr>
            <a:endParaRPr lang="en-US" sz="3800" b="1" u="sng" dirty="0">
              <a:solidFill>
                <a:srgbClr val="FFC000"/>
              </a:solidFill>
            </a:endParaRPr>
          </a:p>
          <a:p>
            <a:r>
              <a:rPr lang="en-US" dirty="0">
                <a:solidFill>
                  <a:schemeClr val="bg1"/>
                </a:solidFill>
              </a:rPr>
              <a:t>We see the ending of the play before it even begins. </a:t>
            </a:r>
          </a:p>
          <a:p>
            <a:r>
              <a:rPr lang="en-US" dirty="0">
                <a:solidFill>
                  <a:schemeClr val="bg1"/>
                </a:solidFill>
              </a:rPr>
              <a:t>Otto Frank has survived the Holocaust and returns to the attic where he and his family spent two years in hiding. </a:t>
            </a:r>
          </a:p>
          <a:p>
            <a:r>
              <a:rPr lang="en-US" dirty="0" err="1">
                <a:solidFill>
                  <a:schemeClr val="bg1"/>
                </a:solidFill>
              </a:rPr>
              <a:t>Miep</a:t>
            </a:r>
            <a:r>
              <a:rPr lang="en-US" dirty="0">
                <a:solidFill>
                  <a:schemeClr val="bg1"/>
                </a:solidFill>
              </a:rPr>
              <a:t> </a:t>
            </a:r>
            <a:r>
              <a:rPr lang="en-US" dirty="0" err="1">
                <a:solidFill>
                  <a:schemeClr val="bg1"/>
                </a:solidFill>
              </a:rPr>
              <a:t>Gies</a:t>
            </a:r>
            <a:r>
              <a:rPr lang="en-US" dirty="0">
                <a:solidFill>
                  <a:schemeClr val="bg1"/>
                </a:solidFill>
              </a:rPr>
              <a:t> meets him there and gives him the diary. </a:t>
            </a:r>
          </a:p>
          <a:p>
            <a:r>
              <a:rPr lang="en-US" dirty="0">
                <a:solidFill>
                  <a:schemeClr val="bg1"/>
                </a:solidFill>
              </a:rPr>
              <a:t>The stage directions give us the idea that things have been neglected and a large amount of time has passed. </a:t>
            </a:r>
          </a:p>
          <a:p>
            <a:r>
              <a:rPr lang="en-US" dirty="0">
                <a:solidFill>
                  <a:schemeClr val="bg1"/>
                </a:solidFill>
              </a:rPr>
              <a:t>Otto is old, weary, and heartbroken. We get the idea that something terrible has happened. </a:t>
            </a:r>
          </a:p>
          <a:p>
            <a:r>
              <a:rPr lang="en-US" dirty="0" err="1">
                <a:solidFill>
                  <a:schemeClr val="bg1"/>
                </a:solidFill>
              </a:rPr>
              <a:t>Miep</a:t>
            </a:r>
            <a:r>
              <a:rPr lang="en-US" dirty="0">
                <a:solidFill>
                  <a:schemeClr val="bg1"/>
                </a:solidFill>
              </a:rPr>
              <a:t> hands him Anne's diary and Otto begins to read it aloud before Anne's voice takes over.</a:t>
            </a:r>
          </a:p>
          <a:p>
            <a:endParaRPr lang="en-US" dirty="0">
              <a:solidFill>
                <a:schemeClr val="bg1"/>
              </a:solidFill>
            </a:endParaRPr>
          </a:p>
        </p:txBody>
      </p:sp>
    </p:spTree>
    <p:extLst>
      <p:ext uri="{BB962C8B-B14F-4D97-AF65-F5344CB8AC3E}">
        <p14:creationId xmlns:p14="http://schemas.microsoft.com/office/powerpoint/2010/main" val="93054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600" b="1" u="sng" dirty="0">
                <a:solidFill>
                  <a:srgbClr val="FFC000"/>
                </a:solidFill>
              </a:rPr>
              <a:t>ACT 1 – Scene 2</a:t>
            </a:r>
          </a:p>
          <a:p>
            <a:pPr marL="0" indent="0" algn="ctr">
              <a:buNone/>
            </a:pPr>
            <a:endParaRPr lang="en-US" sz="1600" b="1" u="sng" dirty="0">
              <a:solidFill>
                <a:srgbClr val="FFC000"/>
              </a:solidFill>
            </a:endParaRPr>
          </a:p>
          <a:p>
            <a:r>
              <a:rPr lang="en-US" sz="1400" dirty="0">
                <a:solidFill>
                  <a:schemeClr val="bg1"/>
                </a:solidFill>
              </a:rPr>
              <a:t>The three members of the Van </a:t>
            </a:r>
            <a:r>
              <a:rPr lang="en-US" sz="1400" dirty="0" err="1">
                <a:solidFill>
                  <a:schemeClr val="bg1"/>
                </a:solidFill>
              </a:rPr>
              <a:t>Daan</a:t>
            </a:r>
            <a:r>
              <a:rPr lang="en-US" sz="1400" dirty="0">
                <a:solidFill>
                  <a:schemeClr val="bg1"/>
                </a:solidFill>
              </a:rPr>
              <a:t> family—Mrs. Van </a:t>
            </a:r>
            <a:r>
              <a:rPr lang="en-US" sz="1400" dirty="0" err="1">
                <a:solidFill>
                  <a:schemeClr val="bg1"/>
                </a:solidFill>
              </a:rPr>
              <a:t>Daan</a:t>
            </a:r>
            <a:r>
              <a:rPr lang="en-US" sz="1400" dirty="0">
                <a:solidFill>
                  <a:schemeClr val="bg1"/>
                </a:solidFill>
              </a:rPr>
              <a:t>, Mr. Van </a:t>
            </a:r>
            <a:r>
              <a:rPr lang="en-US" sz="1400" dirty="0" err="1">
                <a:solidFill>
                  <a:schemeClr val="bg1"/>
                </a:solidFill>
              </a:rPr>
              <a:t>Daan</a:t>
            </a:r>
            <a:r>
              <a:rPr lang="en-US" sz="1400" dirty="0">
                <a:solidFill>
                  <a:schemeClr val="bg1"/>
                </a:solidFill>
              </a:rPr>
              <a:t>, and Peter Van </a:t>
            </a:r>
            <a:r>
              <a:rPr lang="en-US" sz="1400" dirty="0" err="1">
                <a:solidFill>
                  <a:schemeClr val="bg1"/>
                </a:solidFill>
              </a:rPr>
              <a:t>Daan</a:t>
            </a:r>
            <a:r>
              <a:rPr lang="en-US" sz="1400" dirty="0">
                <a:solidFill>
                  <a:schemeClr val="bg1"/>
                </a:solidFill>
              </a:rPr>
              <a:t>—are waiting for the Frank family to arrive. </a:t>
            </a:r>
          </a:p>
          <a:p>
            <a:r>
              <a:rPr lang="en-US" sz="1400" dirty="0">
                <a:solidFill>
                  <a:schemeClr val="bg1"/>
                </a:solidFill>
              </a:rPr>
              <a:t>Mrs. Van </a:t>
            </a:r>
            <a:r>
              <a:rPr lang="en-US" sz="1400" dirty="0" err="1">
                <a:solidFill>
                  <a:schemeClr val="bg1"/>
                </a:solidFill>
              </a:rPr>
              <a:t>Daan</a:t>
            </a:r>
            <a:r>
              <a:rPr lang="en-US" sz="1400" dirty="0">
                <a:solidFill>
                  <a:schemeClr val="bg1"/>
                </a:solidFill>
              </a:rPr>
              <a:t> worries that something has happened to them, while Mr. Van </a:t>
            </a:r>
            <a:r>
              <a:rPr lang="en-US" sz="1400" dirty="0" err="1">
                <a:solidFill>
                  <a:schemeClr val="bg1"/>
                </a:solidFill>
              </a:rPr>
              <a:t>Daan</a:t>
            </a:r>
            <a:r>
              <a:rPr lang="en-US" sz="1400" dirty="0">
                <a:solidFill>
                  <a:schemeClr val="bg1"/>
                </a:solidFill>
              </a:rPr>
              <a:t> reassures her that they have had to walk two miles, lugging suitcases.</a:t>
            </a:r>
          </a:p>
          <a:p>
            <a:r>
              <a:rPr lang="en-US" sz="1400" dirty="0">
                <a:solidFill>
                  <a:schemeClr val="bg1"/>
                </a:solidFill>
              </a:rPr>
              <a:t>At last the Franks arrive and introductions are made. Mrs. Edith Frank, Otto Frank, Margot Frank, and Anne Frank—they all shake hands with Mr. and Mrs. Van </a:t>
            </a:r>
            <a:r>
              <a:rPr lang="en-US" sz="1400" dirty="0" err="1">
                <a:solidFill>
                  <a:schemeClr val="bg1"/>
                </a:solidFill>
              </a:rPr>
              <a:t>Daan</a:t>
            </a:r>
            <a:r>
              <a:rPr lang="en-US" sz="1400" dirty="0">
                <a:solidFill>
                  <a:schemeClr val="bg1"/>
                </a:solidFill>
              </a:rPr>
              <a:t> and Peter. </a:t>
            </a:r>
          </a:p>
          <a:p>
            <a:r>
              <a:rPr lang="en-US" sz="1400" dirty="0">
                <a:solidFill>
                  <a:schemeClr val="bg1"/>
                </a:solidFill>
              </a:rPr>
              <a:t>Peter has brought his pet cat </a:t>
            </a:r>
            <a:r>
              <a:rPr lang="en-US" sz="1400" dirty="0" err="1">
                <a:solidFill>
                  <a:schemeClr val="bg1"/>
                </a:solidFill>
              </a:rPr>
              <a:t>Mouschi</a:t>
            </a:r>
            <a:r>
              <a:rPr lang="en-US" sz="1400" dirty="0">
                <a:solidFill>
                  <a:schemeClr val="bg1"/>
                </a:solidFill>
              </a:rPr>
              <a:t> with him.</a:t>
            </a:r>
          </a:p>
          <a:p>
            <a:r>
              <a:rPr lang="en-US" sz="1400" dirty="0" err="1">
                <a:solidFill>
                  <a:schemeClr val="bg1"/>
                </a:solidFill>
              </a:rPr>
              <a:t>Miep</a:t>
            </a:r>
            <a:r>
              <a:rPr lang="en-US" sz="1400" dirty="0">
                <a:solidFill>
                  <a:schemeClr val="bg1"/>
                </a:solidFill>
              </a:rPr>
              <a:t> and Mr. </a:t>
            </a:r>
            <a:r>
              <a:rPr lang="en-US" sz="1400" dirty="0" err="1">
                <a:solidFill>
                  <a:schemeClr val="bg1"/>
                </a:solidFill>
              </a:rPr>
              <a:t>Kraler</a:t>
            </a:r>
            <a:r>
              <a:rPr lang="en-US" sz="1400" dirty="0">
                <a:solidFill>
                  <a:schemeClr val="bg1"/>
                </a:solidFill>
              </a:rPr>
              <a:t> explain that they have made up the apartments in the Secret Annex the best they could and will go and get the group some ration books.</a:t>
            </a:r>
          </a:p>
          <a:p>
            <a:r>
              <a:rPr lang="en-US" sz="1400" dirty="0">
                <a:solidFill>
                  <a:schemeClr val="bg1"/>
                </a:solidFill>
              </a:rPr>
              <a:t>Mr. </a:t>
            </a:r>
            <a:r>
              <a:rPr lang="en-US" sz="1400" dirty="0" err="1">
                <a:solidFill>
                  <a:schemeClr val="bg1"/>
                </a:solidFill>
              </a:rPr>
              <a:t>Kraler</a:t>
            </a:r>
            <a:r>
              <a:rPr lang="en-US" sz="1400" dirty="0">
                <a:solidFill>
                  <a:schemeClr val="bg1"/>
                </a:solidFill>
              </a:rPr>
              <a:t> explains that he and </a:t>
            </a:r>
            <a:r>
              <a:rPr lang="en-US" sz="1400" dirty="0" err="1">
                <a:solidFill>
                  <a:schemeClr val="bg1"/>
                </a:solidFill>
              </a:rPr>
              <a:t>Miep</a:t>
            </a:r>
            <a:r>
              <a:rPr lang="en-US" sz="1400" dirty="0">
                <a:solidFill>
                  <a:schemeClr val="bg1"/>
                </a:solidFill>
              </a:rPr>
              <a:t> will be delivering the illegal food to the Annex each day and will bring the news and other things the group might need.</a:t>
            </a:r>
          </a:p>
          <a:p>
            <a:r>
              <a:rPr lang="en-US" sz="1400" dirty="0">
                <a:solidFill>
                  <a:schemeClr val="bg1"/>
                </a:solidFill>
              </a:rPr>
              <a:t>Mr. Frank explains that during the day the group must be silent. The workmen come from eight-thirty to five-thirty so they might be able to hear any sounds. </a:t>
            </a:r>
          </a:p>
          <a:p>
            <a:r>
              <a:rPr lang="en-US" sz="1400" dirty="0">
                <a:solidFill>
                  <a:schemeClr val="bg1"/>
                </a:solidFill>
              </a:rPr>
              <a:t>The group must move silently without shoes on and refrain from using the bathroom or running water.</a:t>
            </a:r>
          </a:p>
          <a:p>
            <a:r>
              <a:rPr lang="en-US" sz="1400" dirty="0">
                <a:solidFill>
                  <a:schemeClr val="bg1"/>
                </a:solidFill>
              </a:rPr>
              <a:t>They must burn their trash in the stove at night.</a:t>
            </a:r>
          </a:p>
          <a:p>
            <a:r>
              <a:rPr lang="en-US" sz="1400" dirty="0">
                <a:solidFill>
                  <a:schemeClr val="bg1"/>
                </a:solidFill>
              </a:rPr>
              <a:t>After six, the group can talk, play games, and have supper. </a:t>
            </a:r>
          </a:p>
        </p:txBody>
      </p:sp>
    </p:spTree>
    <p:extLst>
      <p:ext uri="{BB962C8B-B14F-4D97-AF65-F5344CB8AC3E}">
        <p14:creationId xmlns:p14="http://schemas.microsoft.com/office/powerpoint/2010/main" val="348028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b="1" u="sng" dirty="0">
                <a:solidFill>
                  <a:srgbClr val="FFC000"/>
                </a:solidFill>
              </a:rPr>
              <a:t>ACT 1 – Scene 2</a:t>
            </a:r>
          </a:p>
          <a:p>
            <a:pPr marL="0" indent="0" algn="ctr">
              <a:buNone/>
            </a:pPr>
            <a:endParaRPr lang="en-US" sz="1600" b="1" u="sng" dirty="0">
              <a:solidFill>
                <a:srgbClr val="FFC000"/>
              </a:solidFill>
            </a:endParaRPr>
          </a:p>
          <a:p>
            <a:r>
              <a:rPr lang="en-US" sz="1400" dirty="0">
                <a:solidFill>
                  <a:schemeClr val="bg1"/>
                </a:solidFill>
              </a:rPr>
              <a:t>The room assignments are given out, and the family room or common room is designated as a place to gather and talk. </a:t>
            </a:r>
          </a:p>
          <a:p>
            <a:r>
              <a:rPr lang="en-US" sz="1400" dirty="0">
                <a:solidFill>
                  <a:schemeClr val="bg1"/>
                </a:solidFill>
              </a:rPr>
              <a:t>The Van </a:t>
            </a:r>
            <a:r>
              <a:rPr lang="en-US" sz="1400" dirty="0" err="1">
                <a:solidFill>
                  <a:schemeClr val="bg1"/>
                </a:solidFill>
              </a:rPr>
              <a:t>Daans</a:t>
            </a:r>
            <a:r>
              <a:rPr lang="en-US" sz="1400" dirty="0">
                <a:solidFill>
                  <a:schemeClr val="bg1"/>
                </a:solidFill>
              </a:rPr>
              <a:t> tell Mr. Frank that they are extremely grateful for his kindness.</a:t>
            </a:r>
          </a:p>
          <a:p>
            <a:r>
              <a:rPr lang="en-US" sz="1400" dirty="0">
                <a:solidFill>
                  <a:schemeClr val="bg1"/>
                </a:solidFill>
              </a:rPr>
              <a:t>Peter and Anne get better acquainted. Anne tells him she misses her own cat that she had to leave behind.</a:t>
            </a:r>
          </a:p>
          <a:p>
            <a:r>
              <a:rPr lang="en-US" sz="1400" dirty="0">
                <a:solidFill>
                  <a:schemeClr val="bg1"/>
                </a:solidFill>
              </a:rPr>
              <a:t>Peter rips off his Star of David, but Anne says she can't bring herself to burn it.</a:t>
            </a:r>
          </a:p>
          <a:p>
            <a:r>
              <a:rPr lang="en-US" sz="1400" dirty="0">
                <a:solidFill>
                  <a:schemeClr val="bg1"/>
                </a:solidFill>
              </a:rPr>
              <a:t>Anne tells her father she will think of the Annex as a peculiar summer boarding house.</a:t>
            </a:r>
          </a:p>
          <a:p>
            <a:r>
              <a:rPr lang="en-US" sz="1400" dirty="0">
                <a:solidFill>
                  <a:schemeClr val="bg1"/>
                </a:solidFill>
              </a:rPr>
              <a:t>Anne opens a box with pictures of the movie stars she had in her room. Her father also gives her a diary as a present.</a:t>
            </a:r>
          </a:p>
          <a:p>
            <a:r>
              <a:rPr lang="en-US" sz="1400" dirty="0">
                <a:solidFill>
                  <a:schemeClr val="bg1"/>
                </a:solidFill>
              </a:rPr>
              <a:t>Mr. Frank warns Anne that she must never go beyond the door to the Secret Annex that leads to her father's office.</a:t>
            </a:r>
          </a:p>
          <a:p>
            <a:r>
              <a:rPr lang="en-US" sz="1400" dirty="0">
                <a:solidFill>
                  <a:schemeClr val="bg1"/>
                </a:solidFill>
              </a:rPr>
              <a:t>He tells her that, although they are contained in the Annex, she is free to think and dream because no one can put a lock on your mind.</a:t>
            </a:r>
          </a:p>
          <a:p>
            <a:r>
              <a:rPr lang="en-US" sz="1400" dirty="0">
                <a:solidFill>
                  <a:schemeClr val="bg1"/>
                </a:solidFill>
              </a:rPr>
              <a:t>At eight o'clock, the family has to be silent. Anne and Peter feed </a:t>
            </a:r>
            <a:r>
              <a:rPr lang="en-US" sz="1400" dirty="0" err="1">
                <a:solidFill>
                  <a:schemeClr val="bg1"/>
                </a:solidFill>
              </a:rPr>
              <a:t>Mouschi</a:t>
            </a:r>
            <a:r>
              <a:rPr lang="en-US" sz="1400" dirty="0">
                <a:solidFill>
                  <a:schemeClr val="bg1"/>
                </a:solidFill>
              </a:rPr>
              <a:t> some milk, then Anne begins writing in her diary.</a:t>
            </a:r>
          </a:p>
          <a:p>
            <a:r>
              <a:rPr lang="en-US" sz="1400" dirty="0">
                <a:solidFill>
                  <a:schemeClr val="bg1"/>
                </a:solidFill>
              </a:rPr>
              <a:t>We hear Anne's voice over the stage action as she explains what is happening in the Annex on a daily basis. </a:t>
            </a:r>
          </a:p>
          <a:p>
            <a:endParaRPr lang="en-US" sz="1200" dirty="0">
              <a:solidFill>
                <a:schemeClr val="bg1"/>
              </a:solidFill>
            </a:endParaRPr>
          </a:p>
        </p:txBody>
      </p:sp>
    </p:spTree>
    <p:extLst>
      <p:ext uri="{BB962C8B-B14F-4D97-AF65-F5344CB8AC3E}">
        <p14:creationId xmlns:p14="http://schemas.microsoft.com/office/powerpoint/2010/main" val="26453747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1741</TotalTime>
  <Words>8143</Words>
  <Application>Microsoft Office PowerPoint</Application>
  <PresentationFormat>On-screen Show (4:3)</PresentationFormat>
  <Paragraphs>404</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Calibri</vt:lpstr>
      <vt:lpstr>Century Schoolbook</vt:lpstr>
      <vt:lpstr>Corbel</vt:lpstr>
      <vt:lpstr>Curlz MT</vt:lpstr>
      <vt:lpstr>Felix Titling</vt:lpstr>
      <vt:lpstr>Franklin Gothic Demi Cond</vt:lpstr>
      <vt:lpstr>French Script MT</vt:lpstr>
      <vt:lpstr>Haettenschweiler</vt:lpstr>
      <vt:lpstr>1_Office Theme</vt:lpstr>
      <vt:lpstr>Medieval, Chinese, Hindu, and Japanese Theatre</vt:lpstr>
      <vt:lpstr>Third Critique Due – 10/25/22 The Diary of Anne Frank</vt:lpstr>
      <vt:lpstr>Third Critique Due – 11/5/19 The Diary of Anne Frank</vt:lpstr>
      <vt:lpstr>Who are Frances Goodrich &amp; Albert Hackett?</vt:lpstr>
      <vt:lpstr>Who are Frances Goodrich &amp; Albert Hackett?</vt:lpstr>
      <vt:lpstr>Who was Anne Frank?</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Discussion Topics</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Essay Topics</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and Roman Theatre</dc:title>
  <dc:creator>Sawyer, Allyson (asawyer@psusd.us)</dc:creator>
  <cp:lastModifiedBy>Boylan, Allyson (aboylan@psusd.us)</cp:lastModifiedBy>
  <cp:revision>83</cp:revision>
  <dcterms:created xsi:type="dcterms:W3CDTF">2017-10-17T18:33:13Z</dcterms:created>
  <dcterms:modified xsi:type="dcterms:W3CDTF">2022-10-27T21:38:58Z</dcterms:modified>
</cp:coreProperties>
</file>