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87" r:id="rId7"/>
    <p:sldId id="262" r:id="rId8"/>
    <p:sldId id="285" r:id="rId9"/>
    <p:sldId id="274" r:id="rId10"/>
    <p:sldId id="263" r:id="rId11"/>
    <p:sldId id="264" r:id="rId12"/>
    <p:sldId id="265" r:id="rId13"/>
    <p:sldId id="266" r:id="rId14"/>
    <p:sldId id="269" r:id="rId15"/>
    <p:sldId id="286" r:id="rId16"/>
    <p:sldId id="267" r:id="rId17"/>
    <p:sldId id="268" r:id="rId18"/>
    <p:sldId id="270" r:id="rId19"/>
    <p:sldId id="271" r:id="rId20"/>
    <p:sldId id="272" r:id="rId21"/>
    <p:sldId id="275" r:id="rId22"/>
    <p:sldId id="273" r:id="rId23"/>
    <p:sldId id="276" r:id="rId24"/>
    <p:sldId id="277" r:id="rId25"/>
    <p:sldId id="278" r:id="rId26"/>
    <p:sldId id="279" r:id="rId27"/>
    <p:sldId id="281" r:id="rId28"/>
    <p:sldId id="280" r:id="rId29"/>
    <p:sldId id="282" r:id="rId30"/>
    <p:sldId id="283"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FF"/>
    <a:srgbClr val="990099"/>
    <a:srgbClr val="CCFF33"/>
    <a:srgbClr val="FF3300"/>
    <a:srgbClr val="00CC00"/>
    <a:srgbClr val="FF99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3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20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8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39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81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46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67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34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95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1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85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95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10/27/2022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578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_4WmgIyg6rY" TargetMode="External"/><Relationship Id="rId2" Type="http://schemas.openxmlformats.org/officeDocument/2006/relationships/hyperlink" Target="https://youtu.be/sHGfu-wdVfw" TargetMode="External"/><Relationship Id="rId1" Type="http://schemas.openxmlformats.org/officeDocument/2006/relationships/slideLayout" Target="../slideLayouts/slideLayout2.xml"/><Relationship Id="rId4" Type="http://schemas.openxmlformats.org/officeDocument/2006/relationships/hyperlink" Target="https://youtu.be/nwiLwsgicn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wzBDB-u1pRg" TargetMode="External"/><Relationship Id="rId2" Type="http://schemas.openxmlformats.org/officeDocument/2006/relationships/hyperlink" Target="https://youtu.be/cqeqZ6d8GaQ"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youtu.be/67-bgSFJiK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j7l3ToKPDB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normAutofit fontScale="90000"/>
          </a:bodyPr>
          <a:lstStyle/>
          <a:p>
            <a:r>
              <a:rPr lang="en-US" sz="5400" b="1" dirty="0">
                <a:ln w="22225">
                  <a:solidFill>
                    <a:srgbClr val="CCFF33"/>
                  </a:solidFill>
                  <a:prstDash val="solid"/>
                </a:ln>
                <a:solidFill>
                  <a:srgbClr val="00B050"/>
                </a:solidFill>
                <a:latin typeface="Freestyle Script" panose="030804020302050B0404" pitchFamily="66" charset="0"/>
              </a:rPr>
              <a:t>Medieval, Chinese, Hindu, and Japanese Theatre</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10</a:t>
            </a:r>
          </a:p>
          <a:p>
            <a:r>
              <a:rPr lang="en-US" dirty="0">
                <a:solidFill>
                  <a:schemeClr val="bg1"/>
                </a:solidFill>
              </a:rPr>
              <a:t>[Part 2]</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69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accent3">
                    <a:lumMod val="60000"/>
                    <a:lumOff val="40000"/>
                  </a:schemeClr>
                </a:solidFill>
                <a:effectLst>
                  <a:glow rad="228600">
                    <a:schemeClr val="accent3">
                      <a:satMod val="175000"/>
                      <a:alpha val="40000"/>
                    </a:schemeClr>
                  </a:glow>
                </a:effectLst>
                <a:latin typeface="Lucida Handwriting" panose="03010101010101010101" pitchFamily="66" charset="0"/>
              </a:rPr>
              <a:t>Medieval Drama outside of the Church:</a:t>
            </a:r>
          </a:p>
        </p:txBody>
      </p:sp>
      <p:sp>
        <p:nvSpPr>
          <p:cNvPr id="3" name="Content Placeholder 2"/>
          <p:cNvSpPr>
            <a:spLocks noGrp="1"/>
          </p:cNvSpPr>
          <p:nvPr>
            <p:ph idx="1"/>
          </p:nvPr>
        </p:nvSpPr>
        <p:spPr/>
        <p:txBody>
          <a:bodyPr>
            <a:normAutofit/>
          </a:bodyPr>
          <a:lstStyle/>
          <a:p>
            <a:r>
              <a:rPr lang="en-US" sz="1600" dirty="0">
                <a:solidFill>
                  <a:schemeClr val="bg1"/>
                </a:solidFill>
              </a:rPr>
              <a:t>With diminishing church control, secularization led to some changes.</a:t>
            </a:r>
          </a:p>
          <a:p>
            <a:pPr lvl="1"/>
            <a:r>
              <a:rPr lang="en-US" sz="1400" dirty="0">
                <a:solidFill>
                  <a:schemeClr val="bg1"/>
                </a:solidFill>
              </a:rPr>
              <a:t>Secularization is the transformation of a society from close identification with religious values and institutions toward nonreligious values and secular institutions</a:t>
            </a:r>
          </a:p>
          <a:p>
            <a:r>
              <a:rPr lang="en-US" sz="1600" dirty="0">
                <a:solidFill>
                  <a:schemeClr val="bg1"/>
                </a:solidFill>
              </a:rPr>
              <a:t>Sometimes the plays were very complex – in cycles – that someone was hired to oversee </a:t>
            </a:r>
          </a:p>
          <a:p>
            <a:r>
              <a:rPr lang="en-US" sz="1600" dirty="0">
                <a:solidFill>
                  <a:srgbClr val="FFFF99"/>
                </a:solidFill>
              </a:rPr>
              <a:t>The master copy of the script was called the Register</a:t>
            </a:r>
          </a:p>
          <a:p>
            <a:pPr lvl="1"/>
            <a:r>
              <a:rPr lang="en-US" sz="1400" dirty="0">
                <a:solidFill>
                  <a:schemeClr val="bg1"/>
                </a:solidFill>
              </a:rPr>
              <a:t>Sometimes the producing company / guild could monopolize or censor it or ban it</a:t>
            </a:r>
          </a:p>
          <a:p>
            <a:r>
              <a:rPr lang="en-US" sz="1600" dirty="0">
                <a:solidFill>
                  <a:schemeClr val="bg1"/>
                </a:solidFill>
              </a:rPr>
              <a:t>The “Keeper of the Register” was an important position and had much control </a:t>
            </a:r>
          </a:p>
          <a:p>
            <a:r>
              <a:rPr lang="en-US" sz="1600" dirty="0">
                <a:solidFill>
                  <a:schemeClr val="bg1"/>
                </a:solidFill>
              </a:rPr>
              <a:t>The Master of Secrets – was in charge of the machines (secrets) – the special effects</a:t>
            </a:r>
          </a:p>
          <a:p>
            <a:r>
              <a:rPr lang="en-US" sz="1600" dirty="0">
                <a:solidFill>
                  <a:schemeClr val="bg1"/>
                </a:solidFill>
              </a:rPr>
              <a:t>Often very intricate (need 17 people to operate Hell machinery in Belgium in 1501)</a:t>
            </a:r>
          </a:p>
          <a:p>
            <a:r>
              <a:rPr lang="en-US" sz="1600" dirty="0">
                <a:solidFill>
                  <a:srgbClr val="FFFF99"/>
                </a:solidFill>
              </a:rPr>
              <a:t>Flying was a major technique</a:t>
            </a:r>
          </a:p>
          <a:p>
            <a:r>
              <a:rPr lang="en-US" sz="1600" dirty="0">
                <a:solidFill>
                  <a:schemeClr val="bg1"/>
                </a:solidFill>
              </a:rPr>
              <a:t>Quite common – almost all the scenes had Heaven on the right, Hell on the left, and Earth on the middle. Therefore, angels, resurrection – had to use flying.</a:t>
            </a:r>
          </a:p>
          <a:p>
            <a:r>
              <a:rPr lang="en-US" sz="1600" dirty="0">
                <a:solidFill>
                  <a:schemeClr val="bg1"/>
                </a:solidFill>
              </a:rPr>
              <a:t>Platforms covered with cotton (the "glories") held angels</a:t>
            </a:r>
          </a:p>
          <a:p>
            <a:r>
              <a:rPr lang="en-US" sz="1600" dirty="0">
                <a:solidFill>
                  <a:schemeClr val="bg1"/>
                </a:solidFill>
              </a:rPr>
              <a:t>Trap doors – appearances and disappearances</a:t>
            </a:r>
          </a:p>
          <a:p>
            <a:r>
              <a:rPr lang="en-US" sz="1600" dirty="0">
                <a:solidFill>
                  <a:schemeClr val="bg1"/>
                </a:solidFill>
              </a:rPr>
              <a:t>Fire – the hell mouth – a fire-breathing monster representing hell</a:t>
            </a:r>
          </a:p>
        </p:txBody>
      </p:sp>
    </p:spTree>
    <p:extLst>
      <p:ext uri="{BB962C8B-B14F-4D97-AF65-F5344CB8AC3E}">
        <p14:creationId xmlns:p14="http://schemas.microsoft.com/office/powerpoint/2010/main" val="135871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22225">
                  <a:solidFill>
                    <a:schemeClr val="accent2"/>
                  </a:solidFill>
                  <a:prstDash val="solid"/>
                </a:ln>
                <a:solidFill>
                  <a:schemeClr val="accent2">
                    <a:lumMod val="40000"/>
                    <a:lumOff val="60000"/>
                  </a:schemeClr>
                </a:solidFill>
                <a:effectLst>
                  <a:glow rad="228600">
                    <a:schemeClr val="accent2">
                      <a:satMod val="175000"/>
                      <a:alpha val="40000"/>
                    </a:schemeClr>
                  </a:glow>
                </a:effectLst>
                <a:latin typeface="Freestyle Script" panose="030804020302050B0404" pitchFamily="66" charset="0"/>
              </a:rPr>
              <a:t>Medieval Staging</a:t>
            </a:r>
          </a:p>
        </p:txBody>
      </p:sp>
      <p:sp>
        <p:nvSpPr>
          <p:cNvPr id="3" name="Content Placeholder 2"/>
          <p:cNvSpPr>
            <a:spLocks noGrp="1"/>
          </p:cNvSpPr>
          <p:nvPr>
            <p:ph idx="1"/>
          </p:nvPr>
        </p:nvSpPr>
        <p:spPr/>
        <p:txBody>
          <a:bodyPr>
            <a:noAutofit/>
          </a:bodyPr>
          <a:lstStyle/>
          <a:p>
            <a:r>
              <a:rPr lang="en-US" sz="1200" b="1" dirty="0">
                <a:solidFill>
                  <a:srgbClr val="FFFF00"/>
                </a:solidFill>
              </a:rPr>
              <a:t>Two major kinds of stages in the medieval theatre: </a:t>
            </a:r>
          </a:p>
          <a:p>
            <a:pPr lvl="1"/>
            <a:r>
              <a:rPr lang="en-US" sz="1200" dirty="0">
                <a:solidFill>
                  <a:srgbClr val="FFFF99"/>
                </a:solidFill>
              </a:rPr>
              <a:t>Fixed</a:t>
            </a:r>
          </a:p>
          <a:p>
            <a:pPr lvl="1"/>
            <a:r>
              <a:rPr lang="en-US" sz="1200" dirty="0">
                <a:solidFill>
                  <a:srgbClr val="FFFF99"/>
                </a:solidFill>
              </a:rPr>
              <a:t>Moveable </a:t>
            </a:r>
          </a:p>
          <a:p>
            <a:pPr marL="457200" lvl="1" indent="0">
              <a:buNone/>
            </a:pPr>
            <a:endParaRPr lang="en-US" sz="1200" dirty="0">
              <a:solidFill>
                <a:schemeClr val="bg1"/>
              </a:solidFill>
            </a:endParaRPr>
          </a:p>
          <a:p>
            <a:r>
              <a:rPr lang="en-US" sz="1200" dirty="0">
                <a:solidFill>
                  <a:schemeClr val="bg1"/>
                </a:solidFill>
              </a:rPr>
              <a:t>Technical tricks would be more extensive on fixed stages</a:t>
            </a:r>
          </a:p>
          <a:p>
            <a:r>
              <a:rPr lang="en-US" sz="1200" dirty="0">
                <a:solidFill>
                  <a:schemeClr val="bg1"/>
                </a:solidFill>
              </a:rPr>
              <a:t>The mansion (background) and </a:t>
            </a:r>
            <a:r>
              <a:rPr lang="en-US" sz="1200" dirty="0" err="1">
                <a:solidFill>
                  <a:schemeClr val="bg1"/>
                </a:solidFill>
              </a:rPr>
              <a:t>platea</a:t>
            </a:r>
            <a:r>
              <a:rPr lang="en-US" sz="1200" dirty="0">
                <a:solidFill>
                  <a:schemeClr val="bg1"/>
                </a:solidFill>
              </a:rPr>
              <a:t> (open space to perform) were borrowed from the church services </a:t>
            </a:r>
          </a:p>
          <a:p>
            <a:r>
              <a:rPr lang="en-US" sz="1200" dirty="0">
                <a:solidFill>
                  <a:schemeClr val="bg1"/>
                </a:solidFill>
              </a:rPr>
              <a:t>Plays were performed outdoors and were not confined to cathedrals and monasteries</a:t>
            </a:r>
          </a:p>
          <a:p>
            <a:r>
              <a:rPr lang="en-US" sz="1200" dirty="0">
                <a:solidFill>
                  <a:schemeClr val="bg1"/>
                </a:solidFill>
              </a:rPr>
              <a:t>Simultaneous display of several locations also borrowed from liturgical drama </a:t>
            </a:r>
          </a:p>
          <a:p>
            <a:pPr lvl="1"/>
            <a:r>
              <a:rPr lang="en-US" sz="1200" dirty="0">
                <a:solidFill>
                  <a:schemeClr val="bg1"/>
                </a:solidFill>
              </a:rPr>
              <a:t>Simultaneous staging was a distinctive characteristic of medieval theatre</a:t>
            </a:r>
          </a:p>
          <a:p>
            <a:pPr marL="0" indent="0">
              <a:buNone/>
            </a:pPr>
            <a:endParaRPr lang="en-US" sz="1200" dirty="0">
              <a:solidFill>
                <a:schemeClr val="bg1"/>
              </a:solidFill>
            </a:endParaRPr>
          </a:p>
          <a:p>
            <a:r>
              <a:rPr lang="en-US" sz="1200" b="1" dirty="0">
                <a:solidFill>
                  <a:srgbClr val="FFFF99"/>
                </a:solidFill>
              </a:rPr>
              <a:t>Fixed Staging / Platform Stages</a:t>
            </a:r>
          </a:p>
          <a:p>
            <a:pPr lvl="1"/>
            <a:r>
              <a:rPr lang="en-US" sz="1200" dirty="0">
                <a:solidFill>
                  <a:schemeClr val="bg1"/>
                </a:solidFill>
              </a:rPr>
              <a:t>Mansions set up in available spaces (courtyards, town squares, etc.), usually arranged in straight lines or rectangles or circles, depending on the space</a:t>
            </a:r>
          </a:p>
          <a:p>
            <a:pPr lvl="1"/>
            <a:r>
              <a:rPr lang="en-US" sz="1200" dirty="0">
                <a:solidFill>
                  <a:schemeClr val="bg1"/>
                </a:solidFill>
              </a:rPr>
              <a:t>Heaven and Hell were at opposite ends, if possible</a:t>
            </a:r>
          </a:p>
          <a:p>
            <a:pPr marL="457200" lvl="1" indent="0">
              <a:buNone/>
            </a:pPr>
            <a:endParaRPr lang="en-US" sz="1200" b="1" dirty="0">
              <a:solidFill>
                <a:schemeClr val="bg1"/>
              </a:solidFill>
            </a:endParaRPr>
          </a:p>
          <a:p>
            <a:r>
              <a:rPr lang="en-US" sz="1200" b="1" dirty="0">
                <a:solidFill>
                  <a:srgbClr val="FFFF99"/>
                </a:solidFill>
              </a:rPr>
              <a:t>Moveable Stages </a:t>
            </a:r>
          </a:p>
          <a:p>
            <a:pPr lvl="1"/>
            <a:r>
              <a:rPr lang="en-US" sz="1200" dirty="0">
                <a:solidFill>
                  <a:schemeClr val="bg1"/>
                </a:solidFill>
              </a:rPr>
              <a:t>Pageant wagons moved through the streets while the audience stayed in one place – like parade floats </a:t>
            </a:r>
          </a:p>
          <a:p>
            <a:pPr lvl="2"/>
            <a:r>
              <a:rPr lang="en-US" sz="1200" dirty="0">
                <a:solidFill>
                  <a:schemeClr val="bg1"/>
                </a:solidFill>
              </a:rPr>
              <a:t>The term "pageant" is used to refer to the stage, the play itself, and the spectacle</a:t>
            </a:r>
          </a:p>
          <a:p>
            <a:pPr lvl="1"/>
            <a:r>
              <a:rPr lang="en-US" sz="1200" dirty="0">
                <a:solidFill>
                  <a:schemeClr val="bg1"/>
                </a:solidFill>
              </a:rPr>
              <a:t>Plays were performed in sequence – thus each play was performed several times</a:t>
            </a:r>
          </a:p>
          <a:p>
            <a:pPr lvl="1"/>
            <a:r>
              <a:rPr lang="en-US" sz="1200" dirty="0">
                <a:solidFill>
                  <a:schemeClr val="bg1"/>
                </a:solidFill>
              </a:rPr>
              <a:t>There are few reliable descriptions of pageant wagons</a:t>
            </a:r>
          </a:p>
          <a:p>
            <a:pPr lvl="1"/>
            <a:r>
              <a:rPr lang="en-US" sz="1200" dirty="0">
                <a:solidFill>
                  <a:schemeClr val="bg1"/>
                </a:solidFill>
              </a:rPr>
              <a:t>One claims that the wagons must be over 12 feet tall—it would seem impossible to fit through the streets (many medieval streets had overhanging buildings), and would be flimsy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371601"/>
            <a:ext cx="4476750" cy="1371600"/>
          </a:xfrm>
          <a:prstGeom prst="rect">
            <a:avLst/>
          </a:prstGeom>
          <a:ln>
            <a:noFill/>
          </a:ln>
          <a:effectLst>
            <a:softEdge rad="112500"/>
          </a:effectLst>
        </p:spPr>
      </p:pic>
    </p:spTree>
    <p:extLst>
      <p:ext uri="{BB962C8B-B14F-4D97-AF65-F5344CB8AC3E}">
        <p14:creationId xmlns:p14="http://schemas.microsoft.com/office/powerpoint/2010/main" val="52897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8610600" cy="5867400"/>
          </a:xfrm>
          <a:prstGeom prst="rect">
            <a:avLst/>
          </a:prstGeom>
        </p:spPr>
      </p:pic>
      <p:sp>
        <p:nvSpPr>
          <p:cNvPr id="3" name="TextBox 2"/>
          <p:cNvSpPr txBox="1"/>
          <p:nvPr/>
        </p:nvSpPr>
        <p:spPr>
          <a:xfrm>
            <a:off x="1676400" y="6172200"/>
            <a:ext cx="5486400" cy="523220"/>
          </a:xfrm>
          <a:prstGeom prst="rect">
            <a:avLst/>
          </a:prstGeom>
          <a:noFill/>
        </p:spPr>
        <p:txBody>
          <a:bodyPr wrap="square" rtlCol="0">
            <a:spAutoFit/>
          </a:bodyPr>
          <a:lstStyle/>
          <a:p>
            <a:pPr algn="ctr"/>
            <a:r>
              <a:rPr lang="en-US" sz="2800" b="1" dirty="0">
                <a:solidFill>
                  <a:schemeClr val="bg1"/>
                </a:solidFill>
              </a:rPr>
              <a:t>Pageant Wagons </a:t>
            </a:r>
          </a:p>
        </p:txBody>
      </p:sp>
    </p:spTree>
    <p:extLst>
      <p:ext uri="{BB962C8B-B14F-4D97-AF65-F5344CB8AC3E}">
        <p14:creationId xmlns:p14="http://schemas.microsoft.com/office/powerpoint/2010/main" val="4214713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tx2">
                    <a:lumMod val="40000"/>
                    <a:lumOff val="60000"/>
                  </a:schemeClr>
                </a:solidFill>
                <a:effectLst>
                  <a:glow rad="228600">
                    <a:schemeClr val="accent1">
                      <a:satMod val="175000"/>
                      <a:alpha val="40000"/>
                    </a:schemeClr>
                  </a:glow>
                </a:effectLst>
                <a:latin typeface="Bauhaus 93" panose="04030905020B02020C02" pitchFamily="82" charset="0"/>
              </a:rPr>
              <a:t>The Medieval Drama</a:t>
            </a:r>
          </a:p>
        </p:txBody>
      </p:sp>
      <p:sp>
        <p:nvSpPr>
          <p:cNvPr id="3" name="Content Placeholder 2"/>
          <p:cNvSpPr>
            <a:spLocks noGrp="1"/>
          </p:cNvSpPr>
          <p:nvPr>
            <p:ph idx="1"/>
          </p:nvPr>
        </p:nvSpPr>
        <p:spPr/>
        <p:txBody>
          <a:bodyPr>
            <a:noAutofit/>
          </a:bodyPr>
          <a:lstStyle/>
          <a:p>
            <a:r>
              <a:rPr lang="en-US" sz="1800" dirty="0">
                <a:solidFill>
                  <a:schemeClr val="bg1"/>
                </a:solidFill>
              </a:rPr>
              <a:t>Medieval drama seems naïve if we don’t understand the period</a:t>
            </a:r>
          </a:p>
          <a:p>
            <a:r>
              <a:rPr lang="en-US" sz="1800" dirty="0">
                <a:solidFill>
                  <a:schemeClr val="bg1"/>
                </a:solidFill>
              </a:rPr>
              <a:t>Plays were performed in the local language rather than in Latin</a:t>
            </a:r>
          </a:p>
          <a:p>
            <a:r>
              <a:rPr lang="en-US" sz="1800" dirty="0">
                <a:solidFill>
                  <a:schemeClr val="bg1"/>
                </a:solidFill>
              </a:rPr>
              <a:t>They have little sense of history – reflecting the limited knowledge of the people</a:t>
            </a:r>
          </a:p>
          <a:p>
            <a:r>
              <a:rPr lang="en-US" sz="1800" dirty="0">
                <a:solidFill>
                  <a:schemeClr val="bg1"/>
                </a:solidFill>
              </a:rPr>
              <a:t>Anachronisms (meaning a thing belonging to a period other than that in which it exists, especially a thing that is noticeably old-fashioned) were quite common (In </a:t>
            </a:r>
            <a:r>
              <a:rPr lang="en-US" sz="1800" i="1" dirty="0">
                <a:solidFill>
                  <a:schemeClr val="bg1"/>
                </a:solidFill>
              </a:rPr>
              <a:t>The Second Shepherds</a:t>
            </a:r>
            <a:r>
              <a:rPr lang="en-US" sz="1800" dirty="0">
                <a:solidFill>
                  <a:schemeClr val="bg1"/>
                </a:solidFill>
              </a:rPr>
              <a:t>’</a:t>
            </a:r>
            <a:r>
              <a:rPr lang="en-US" sz="1800" i="1" dirty="0">
                <a:solidFill>
                  <a:schemeClr val="bg1"/>
                </a:solidFill>
              </a:rPr>
              <a:t> Play</a:t>
            </a:r>
            <a:r>
              <a:rPr lang="en-US" sz="1800" dirty="0">
                <a:solidFill>
                  <a:schemeClr val="bg1"/>
                </a:solidFill>
              </a:rPr>
              <a:t>,  for instance, the stolen lamb becomes the baby Jesus, and the Shepherds had been using Christian references even before this "baby Jesus" arrived).</a:t>
            </a:r>
          </a:p>
          <a:p>
            <a:pPr lvl="1"/>
            <a:r>
              <a:rPr lang="en-US" sz="1050" dirty="0">
                <a:solidFill>
                  <a:schemeClr val="bg1"/>
                </a:solidFill>
              </a:rPr>
              <a:t>This mixed-tone play ends with a solemn presentation of the nativity in the Christ child, but most of the play is given over to comic action about shepherds trying to outwit a sheep thief. The action is full of ironic parallels between a fake birth (using a lamb) and the birth of the “lamb of God.”</a:t>
            </a:r>
          </a:p>
          <a:p>
            <a:r>
              <a:rPr lang="en-US" sz="1800" dirty="0">
                <a:solidFill>
                  <a:schemeClr val="bg1"/>
                </a:solidFill>
              </a:rPr>
              <a:t>Comic elements appeared in plays that were otherwise quite serious, and had as their purpose to teach Biblical stories and principles to the people</a:t>
            </a:r>
          </a:p>
          <a:p>
            <a:r>
              <a:rPr lang="en-US" sz="1800" dirty="0">
                <a:solidFill>
                  <a:schemeClr val="bg1"/>
                </a:solidFill>
              </a:rPr>
              <a:t>The medieval mind looked at the temporal world (Earth) as transitory; Heaven and Hell were the eternal realities</a:t>
            </a:r>
          </a:p>
        </p:txBody>
      </p:sp>
    </p:spTree>
    <p:extLst>
      <p:ext uri="{BB962C8B-B14F-4D97-AF65-F5344CB8AC3E}">
        <p14:creationId xmlns:p14="http://schemas.microsoft.com/office/powerpoint/2010/main" val="29695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tx2">
                    <a:lumMod val="40000"/>
                    <a:lumOff val="60000"/>
                  </a:schemeClr>
                </a:solidFill>
                <a:effectLst>
                  <a:glow rad="228600">
                    <a:schemeClr val="accent1">
                      <a:satMod val="175000"/>
                      <a:alpha val="40000"/>
                    </a:schemeClr>
                  </a:glow>
                </a:effectLst>
                <a:latin typeface="Bauhaus 93" panose="04030905020B02020C02" pitchFamily="82" charset="0"/>
              </a:rPr>
              <a:t>The Medieval Drama</a:t>
            </a:r>
          </a:p>
        </p:txBody>
      </p:sp>
      <p:sp>
        <p:nvSpPr>
          <p:cNvPr id="3" name="Content Placeholder 2"/>
          <p:cNvSpPr>
            <a:spLocks noGrp="1"/>
          </p:cNvSpPr>
          <p:nvPr>
            <p:ph idx="1"/>
          </p:nvPr>
        </p:nvSpPr>
        <p:spPr/>
        <p:txBody>
          <a:bodyPr>
            <a:noAutofit/>
          </a:bodyPr>
          <a:lstStyle/>
          <a:p>
            <a:r>
              <a:rPr lang="en-US" dirty="0">
                <a:solidFill>
                  <a:schemeClr val="tx2">
                    <a:lumMod val="60000"/>
                    <a:lumOff val="40000"/>
                  </a:schemeClr>
                </a:solidFill>
              </a:rPr>
              <a:t> The Religious Plays:</a:t>
            </a:r>
          </a:p>
          <a:p>
            <a:pPr lvl="1"/>
            <a:r>
              <a:rPr lang="en-US" dirty="0">
                <a:solidFill>
                  <a:srgbClr val="FFFF00"/>
                </a:solidFill>
              </a:rPr>
              <a:t>Three kinds of religious plays:  </a:t>
            </a:r>
          </a:p>
          <a:p>
            <a:pPr lvl="2"/>
            <a:r>
              <a:rPr lang="en-US" dirty="0">
                <a:solidFill>
                  <a:srgbClr val="FFFF99"/>
                </a:solidFill>
              </a:rPr>
              <a:t>Mystery plays </a:t>
            </a:r>
            <a:r>
              <a:rPr lang="en-US" dirty="0">
                <a:solidFill>
                  <a:schemeClr val="bg1"/>
                </a:solidFill>
              </a:rPr>
              <a:t>– about Christ or from the Old Testament</a:t>
            </a:r>
          </a:p>
          <a:p>
            <a:pPr lvl="2"/>
            <a:r>
              <a:rPr lang="en-US" dirty="0">
                <a:solidFill>
                  <a:srgbClr val="FFFF99"/>
                </a:solidFill>
              </a:rPr>
              <a:t>Miracle plays /Saint’s plays </a:t>
            </a:r>
            <a:r>
              <a:rPr lang="en-US" dirty="0">
                <a:solidFill>
                  <a:schemeClr val="bg1"/>
                </a:solidFill>
              </a:rPr>
              <a:t>– lives of saints, historical and legendary </a:t>
            </a:r>
          </a:p>
          <a:p>
            <a:pPr lvl="3"/>
            <a:r>
              <a:rPr lang="en-US" sz="1400" dirty="0">
                <a:solidFill>
                  <a:schemeClr val="bg1"/>
                </a:solidFill>
              </a:rPr>
              <a:t>Most famous play – </a:t>
            </a:r>
            <a:r>
              <a:rPr lang="en-US" sz="1400" i="1" dirty="0">
                <a:solidFill>
                  <a:schemeClr val="bg1"/>
                </a:solidFill>
              </a:rPr>
              <a:t>Mary Magdalene </a:t>
            </a:r>
            <a:r>
              <a:rPr lang="en-US" sz="1400" dirty="0">
                <a:solidFill>
                  <a:schemeClr val="bg1"/>
                </a:solidFill>
              </a:rPr>
              <a:t>(1500) – recounted the rale lives of saints</a:t>
            </a:r>
          </a:p>
          <a:p>
            <a:pPr lvl="2"/>
            <a:r>
              <a:rPr lang="en-US" dirty="0">
                <a:solidFill>
                  <a:srgbClr val="FFFF99"/>
                </a:solidFill>
              </a:rPr>
              <a:t>Morality plays </a:t>
            </a:r>
            <a:r>
              <a:rPr lang="en-US" dirty="0">
                <a:solidFill>
                  <a:schemeClr val="bg1"/>
                </a:solidFill>
              </a:rPr>
              <a:t>– didactic allegories, often of common man’s struggle for salvation </a:t>
            </a:r>
          </a:p>
          <a:p>
            <a:pPr lvl="3"/>
            <a:r>
              <a:rPr lang="en-US" sz="1800" dirty="0">
                <a:solidFill>
                  <a:schemeClr val="bg1"/>
                </a:solidFill>
              </a:rPr>
              <a:t>Everyman – only his good deeds accompany him in death</a:t>
            </a:r>
          </a:p>
          <a:p>
            <a:pPr lvl="3"/>
            <a:r>
              <a:rPr lang="en-US" sz="1800" dirty="0">
                <a:solidFill>
                  <a:schemeClr val="bg1"/>
                </a:solidFill>
              </a:rPr>
              <a:t>Humanity’s struggle with good and evil</a:t>
            </a:r>
          </a:p>
          <a:p>
            <a:pPr lvl="3"/>
            <a:r>
              <a:rPr lang="en-US" sz="1800" dirty="0">
                <a:solidFill>
                  <a:schemeClr val="bg1"/>
                </a:solidFill>
              </a:rPr>
              <a:t>Filled with good deeds, Pride, and Gluttony – giving human characteristics to abstract ideas</a:t>
            </a:r>
          </a:p>
        </p:txBody>
      </p:sp>
    </p:spTree>
    <p:extLst>
      <p:ext uri="{BB962C8B-B14F-4D97-AF65-F5344CB8AC3E}">
        <p14:creationId xmlns:p14="http://schemas.microsoft.com/office/powerpoint/2010/main" val="147108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tx2">
                    <a:lumMod val="40000"/>
                    <a:lumOff val="60000"/>
                  </a:schemeClr>
                </a:solidFill>
                <a:effectLst>
                  <a:glow rad="228600">
                    <a:schemeClr val="accent1">
                      <a:satMod val="175000"/>
                      <a:alpha val="40000"/>
                    </a:schemeClr>
                  </a:glow>
                </a:effectLst>
                <a:latin typeface="Bauhaus 93" panose="04030905020B02020C02" pitchFamily="82" charset="0"/>
              </a:rPr>
              <a:t>The Medieval Drama</a:t>
            </a:r>
          </a:p>
        </p:txBody>
      </p:sp>
      <p:sp>
        <p:nvSpPr>
          <p:cNvPr id="3" name="Content Placeholder 2"/>
          <p:cNvSpPr>
            <a:spLocks noGrp="1"/>
          </p:cNvSpPr>
          <p:nvPr>
            <p:ph idx="1"/>
          </p:nvPr>
        </p:nvSpPr>
        <p:spPr/>
        <p:txBody>
          <a:bodyPr>
            <a:noAutofit/>
          </a:bodyPr>
          <a:lstStyle/>
          <a:p>
            <a:r>
              <a:rPr lang="en-US" sz="1800" dirty="0">
                <a:solidFill>
                  <a:schemeClr val="bg1"/>
                </a:solidFill>
              </a:rPr>
              <a:t>Characteristics in common: </a:t>
            </a:r>
          </a:p>
          <a:p>
            <a:pPr lvl="1"/>
            <a:r>
              <a:rPr lang="en-US" sz="1600" dirty="0">
                <a:solidFill>
                  <a:schemeClr val="bg1"/>
                </a:solidFill>
              </a:rPr>
              <a:t>Aimed to teach or reinforce Church doctrine</a:t>
            </a:r>
          </a:p>
          <a:p>
            <a:pPr lvl="1"/>
            <a:r>
              <a:rPr lang="en-US" sz="1600" dirty="0">
                <a:solidFill>
                  <a:schemeClr val="bg1"/>
                </a:solidFill>
              </a:rPr>
              <a:t>Melodramatic: good rewarded, evil punished</a:t>
            </a:r>
          </a:p>
          <a:p>
            <a:pPr lvl="1"/>
            <a:r>
              <a:rPr lang="en-US" sz="1600" dirty="0">
                <a:solidFill>
                  <a:schemeClr val="bg1"/>
                </a:solidFill>
              </a:rPr>
              <a:t>God and his plan were the driving forces, not the characters</a:t>
            </a:r>
          </a:p>
          <a:p>
            <a:pPr lvl="1"/>
            <a:r>
              <a:rPr lang="en-US" sz="1600" dirty="0">
                <a:solidFill>
                  <a:schemeClr val="bg1"/>
                </a:solidFill>
              </a:rPr>
              <a:t>To us, these plays seem to be episodic, confusing sequences of time, and an odd mixture of comic and serious – unnerving</a:t>
            </a:r>
          </a:p>
          <a:p>
            <a:pPr lvl="1"/>
            <a:r>
              <a:rPr lang="en-US" sz="1600" dirty="0">
                <a:solidFill>
                  <a:schemeClr val="bg1"/>
                </a:solidFill>
              </a:rPr>
              <a:t>The “director” of plays was known as a play master</a:t>
            </a:r>
          </a:p>
          <a:p>
            <a:endParaRPr lang="en-US" sz="2000" dirty="0">
              <a:solidFill>
                <a:schemeClr val="bg1"/>
              </a:solidFill>
            </a:endParaRPr>
          </a:p>
          <a:p>
            <a:r>
              <a:rPr lang="en-US" sz="1800" dirty="0">
                <a:solidFill>
                  <a:schemeClr val="bg1"/>
                </a:solidFill>
              </a:rPr>
              <a:t>Most playwrights and actors of medieval Europe remain anonymous to us, but we know much about staging practices because of many detailed accounts and promptbooks</a:t>
            </a:r>
          </a:p>
          <a:p>
            <a:r>
              <a:rPr lang="en-US" sz="1800" dirty="0">
                <a:solidFill>
                  <a:schemeClr val="bg1"/>
                </a:solidFill>
              </a:rPr>
              <a:t>Promptbooks are books containing scripts, detailed stage directions, and production practices</a:t>
            </a:r>
          </a:p>
          <a:p>
            <a:r>
              <a:rPr lang="en-US" sz="1800" dirty="0">
                <a:solidFill>
                  <a:schemeClr val="bg1"/>
                </a:solidFill>
              </a:rPr>
              <a:t>Medieval Europe had produced no tragedies</a:t>
            </a:r>
          </a:p>
          <a:p>
            <a:r>
              <a:rPr lang="en-US" sz="1800" dirty="0">
                <a:solidFill>
                  <a:schemeClr val="bg1"/>
                </a:solidFill>
              </a:rPr>
              <a:t>The mixed tone in these medieval plays seems to have influenced Renaissance theatre in England and Spain.</a:t>
            </a:r>
          </a:p>
        </p:txBody>
      </p:sp>
    </p:spTree>
    <p:extLst>
      <p:ext uri="{BB962C8B-B14F-4D97-AF65-F5344CB8AC3E}">
        <p14:creationId xmlns:p14="http://schemas.microsoft.com/office/powerpoint/2010/main" val="256199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a:ln w="0"/>
                <a:solidFill>
                  <a:schemeClr val="bg2"/>
                </a:solidFill>
                <a:effectLst>
                  <a:innerShdw blurRad="63500" dist="50800" dir="13500000">
                    <a:srgbClr val="000000">
                      <a:alpha val="50000"/>
                    </a:srgbClr>
                  </a:innerShdw>
                  <a:reflection blurRad="6350" stA="60000" endA="900" endPos="58000" dir="5400000" sy="-100000" algn="bl" rotWithShape="0"/>
                </a:effectLst>
                <a:latin typeface="Courier New" panose="02070309020205020404" pitchFamily="49" charset="0"/>
                <a:cs typeface="Courier New" panose="02070309020205020404" pitchFamily="49" charset="0"/>
              </a:rPr>
              <a:t>Medieval Secular Plays</a:t>
            </a:r>
          </a:p>
        </p:txBody>
      </p:sp>
      <p:sp>
        <p:nvSpPr>
          <p:cNvPr id="3" name="Content Placeholder 2"/>
          <p:cNvSpPr>
            <a:spLocks noGrp="1"/>
          </p:cNvSpPr>
          <p:nvPr>
            <p:ph idx="1"/>
          </p:nvPr>
        </p:nvSpPr>
        <p:spPr/>
        <p:txBody>
          <a:bodyPr>
            <a:normAutofit fontScale="40000" lnSpcReduction="20000"/>
          </a:bodyPr>
          <a:lstStyle/>
          <a:p>
            <a:r>
              <a:rPr lang="en-US" sz="4000" dirty="0">
                <a:solidFill>
                  <a:srgbClr val="FFFF99"/>
                </a:solidFill>
              </a:rPr>
              <a:t>Secular plays are non-religious dramas</a:t>
            </a:r>
          </a:p>
          <a:p>
            <a:pPr lvl="1"/>
            <a:r>
              <a:rPr lang="en-US" sz="3000" dirty="0">
                <a:solidFill>
                  <a:schemeClr val="bg1"/>
                </a:solidFill>
              </a:rPr>
              <a:t>They began to be written and performed again by the 1200s</a:t>
            </a:r>
          </a:p>
          <a:p>
            <a:r>
              <a:rPr lang="en-US" sz="4000" dirty="0">
                <a:solidFill>
                  <a:schemeClr val="bg1"/>
                </a:solidFill>
              </a:rPr>
              <a:t>Latin comedies and tragedies were studied in schools and universities </a:t>
            </a:r>
          </a:p>
          <a:p>
            <a:r>
              <a:rPr lang="en-US" sz="4000" dirty="0">
                <a:solidFill>
                  <a:schemeClr val="bg1"/>
                </a:solidFill>
              </a:rPr>
              <a:t>Farce – very popular </a:t>
            </a:r>
          </a:p>
          <a:p>
            <a:pPr lvl="1"/>
            <a:r>
              <a:rPr lang="en-US" sz="3500" dirty="0">
                <a:solidFill>
                  <a:schemeClr val="bg1"/>
                </a:solidFill>
              </a:rPr>
              <a:t>Particularly in France, where it was well-developed</a:t>
            </a:r>
          </a:p>
          <a:p>
            <a:r>
              <a:rPr lang="en-US" sz="4000" i="1" dirty="0">
                <a:solidFill>
                  <a:schemeClr val="bg1"/>
                </a:solidFill>
              </a:rPr>
              <a:t>Pierre </a:t>
            </a:r>
            <a:r>
              <a:rPr lang="en-US" sz="4000" i="1" dirty="0" err="1">
                <a:solidFill>
                  <a:schemeClr val="bg1"/>
                </a:solidFill>
              </a:rPr>
              <a:t>Patelin</a:t>
            </a:r>
            <a:r>
              <a:rPr lang="en-US" sz="4000" i="1" dirty="0">
                <a:solidFill>
                  <a:schemeClr val="bg1"/>
                </a:solidFill>
              </a:rPr>
              <a:t> </a:t>
            </a:r>
            <a:r>
              <a:rPr lang="en-US" sz="4000" dirty="0">
                <a:solidFill>
                  <a:schemeClr val="bg1"/>
                </a:solidFill>
              </a:rPr>
              <a:t>– 15th century France – clever knaves outwitting each other</a:t>
            </a:r>
          </a:p>
          <a:p>
            <a:pPr lvl="1"/>
            <a:r>
              <a:rPr lang="en-US" sz="3500" dirty="0">
                <a:solidFill>
                  <a:schemeClr val="bg1"/>
                </a:solidFill>
              </a:rPr>
              <a:t>A fifteenth-century anonymous medieval farce written originally in French. It was extraordinarily popular in its day, and held an influence on popular theatre for over a century.</a:t>
            </a:r>
          </a:p>
          <a:p>
            <a:r>
              <a:rPr lang="en-US" sz="4000" dirty="0">
                <a:solidFill>
                  <a:schemeClr val="bg1"/>
                </a:solidFill>
              </a:rPr>
              <a:t>Moralities</a:t>
            </a:r>
          </a:p>
          <a:p>
            <a:pPr lvl="1"/>
            <a:r>
              <a:rPr lang="en-US" sz="3500" dirty="0">
                <a:solidFill>
                  <a:schemeClr val="bg1"/>
                </a:solidFill>
              </a:rPr>
              <a:t>Secularized</a:t>
            </a:r>
          </a:p>
          <a:p>
            <a:pPr lvl="1"/>
            <a:r>
              <a:rPr lang="en-US" sz="3500" dirty="0">
                <a:solidFill>
                  <a:schemeClr val="bg1"/>
                </a:solidFill>
              </a:rPr>
              <a:t>Allegories based on classical gods and heroes, often with some political content </a:t>
            </a:r>
          </a:p>
          <a:p>
            <a:r>
              <a:rPr lang="en-US" sz="4000" dirty="0">
                <a:solidFill>
                  <a:schemeClr val="bg1"/>
                </a:solidFill>
              </a:rPr>
              <a:t>Interludes and Masques</a:t>
            </a:r>
          </a:p>
          <a:p>
            <a:pPr lvl="1"/>
            <a:r>
              <a:rPr lang="en-US" sz="3500" dirty="0">
                <a:solidFill>
                  <a:schemeClr val="bg1"/>
                </a:solidFill>
              </a:rPr>
              <a:t>Between courses at a banquet, masques were allegorical compliments to the guests – with intricate dances and spectacle</a:t>
            </a:r>
          </a:p>
          <a:p>
            <a:r>
              <a:rPr lang="en-US" sz="3500" dirty="0">
                <a:solidFill>
                  <a:schemeClr val="bg1"/>
                </a:solidFill>
              </a:rPr>
              <a:t>The Interlude and the Morality play were often performed by professional acting companies – a European return to institutional theatre outside religious drama</a:t>
            </a:r>
          </a:p>
          <a:p>
            <a:pPr lvl="1"/>
            <a:r>
              <a:rPr lang="en-US" sz="3500" dirty="0">
                <a:solidFill>
                  <a:schemeClr val="bg1"/>
                </a:solidFill>
              </a:rPr>
              <a:t>Aspects of the interlude are often evident in Shakespeare’s plays written for professional companies</a:t>
            </a:r>
          </a:p>
          <a:p>
            <a:r>
              <a:rPr lang="en-US" sz="4000" dirty="0">
                <a:solidFill>
                  <a:schemeClr val="bg1"/>
                </a:solidFill>
              </a:rPr>
              <a:t>Towns staged pageants</a:t>
            </a:r>
          </a:p>
          <a:p>
            <a:pPr lvl="1"/>
            <a:r>
              <a:rPr lang="en-US" sz="3500" dirty="0">
                <a:solidFill>
                  <a:schemeClr val="bg1"/>
                </a:solidFill>
              </a:rPr>
              <a:t>The plays were often put in celebrations in honor of dignitaries</a:t>
            </a:r>
          </a:p>
          <a:p>
            <a:r>
              <a:rPr lang="en-US" sz="4000" dirty="0">
                <a:solidFill>
                  <a:schemeClr val="bg1"/>
                </a:solidFill>
              </a:rPr>
              <a:t>Secular plays were most often performed by professional actors attached to noble houses</a:t>
            </a:r>
          </a:p>
          <a:p>
            <a:endParaRPr lang="en-US" dirty="0">
              <a:solidFill>
                <a:schemeClr val="bg1"/>
              </a:solidFill>
            </a:endParaRPr>
          </a:p>
        </p:txBody>
      </p:sp>
    </p:spTree>
    <p:extLst>
      <p:ext uri="{BB962C8B-B14F-4D97-AF65-F5344CB8AC3E}">
        <p14:creationId xmlns:p14="http://schemas.microsoft.com/office/powerpoint/2010/main" val="1340709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6600">
                  <a:solidFill>
                    <a:schemeClr val="accent2"/>
                  </a:solidFill>
                  <a:prstDash val="solid"/>
                </a:ln>
                <a:solidFill>
                  <a:srgbClr val="FFFFFF"/>
                </a:solidFill>
                <a:effectLst>
                  <a:glow rad="139700">
                    <a:schemeClr val="accent2">
                      <a:satMod val="175000"/>
                      <a:alpha val="40000"/>
                    </a:schemeClr>
                  </a:glow>
                  <a:outerShdw dist="38100" dir="2700000" algn="tl" rotWithShape="0">
                    <a:schemeClr val="accent2"/>
                  </a:outerShdw>
                </a:effectLst>
                <a:latin typeface="DotumChe" panose="020B0609000101010101" pitchFamily="49" charset="-127"/>
                <a:ea typeface="DotumChe" panose="020B0609000101010101" pitchFamily="49" charset="-127"/>
              </a:rPr>
              <a:t>The Decline of Medieval Theatre</a:t>
            </a: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rPr>
              <a:t>There was an increased interest in classical learning – affected staging and playwriting</a:t>
            </a:r>
          </a:p>
          <a:p>
            <a:r>
              <a:rPr lang="en-US" dirty="0">
                <a:solidFill>
                  <a:schemeClr val="bg1"/>
                </a:solidFill>
              </a:rPr>
              <a:t>Social structure was changing – destroyed feudalism and "corporate" nature of communities</a:t>
            </a:r>
          </a:p>
          <a:p>
            <a:r>
              <a:rPr lang="en-US" dirty="0">
                <a:solidFill>
                  <a:schemeClr val="bg1"/>
                </a:solidFill>
              </a:rPr>
              <a:t>Disagreement within the church led to prohibition of religious plays in Europe (Queen Elizabeth, the Council of Trent, from 1545-1563 – religious plays were outlawed).</a:t>
            </a:r>
          </a:p>
          <a:p>
            <a:r>
              <a:rPr lang="en-US" dirty="0">
                <a:solidFill>
                  <a:schemeClr val="bg1"/>
                </a:solidFill>
              </a:rPr>
              <a:t>By late 16th century, drama of medieval period lost its force.</a:t>
            </a:r>
          </a:p>
          <a:p>
            <a:endParaRPr lang="en-US" dirty="0">
              <a:solidFill>
                <a:schemeClr val="bg1"/>
              </a:solidFill>
            </a:endParaRPr>
          </a:p>
          <a:p>
            <a:r>
              <a:rPr lang="en-US" dirty="0">
                <a:solidFill>
                  <a:schemeClr val="bg1"/>
                </a:solidFill>
              </a:rPr>
              <a:t>Results of the decline: </a:t>
            </a:r>
          </a:p>
          <a:p>
            <a:pPr lvl="1"/>
            <a:r>
              <a:rPr lang="en-US" dirty="0">
                <a:solidFill>
                  <a:schemeClr val="bg1"/>
                </a:solidFill>
              </a:rPr>
              <a:t>Professional actors still needed, but not amateurs</a:t>
            </a:r>
          </a:p>
          <a:p>
            <a:pPr lvl="1"/>
            <a:r>
              <a:rPr lang="en-US" dirty="0">
                <a:solidFill>
                  <a:schemeClr val="bg1"/>
                </a:solidFill>
              </a:rPr>
              <a:t>Professional theatre rose, became commercial (no longer a community venture)</a:t>
            </a:r>
          </a:p>
          <a:p>
            <a:pPr lvl="1"/>
            <a:r>
              <a:rPr lang="en-US" dirty="0">
                <a:solidFill>
                  <a:schemeClr val="bg1"/>
                </a:solidFill>
              </a:rPr>
              <a:t>No longer religious plays – returned to the classics for new ideas for stories</a:t>
            </a:r>
          </a:p>
        </p:txBody>
      </p:sp>
    </p:spTree>
    <p:extLst>
      <p:ext uri="{BB962C8B-B14F-4D97-AF65-F5344CB8AC3E}">
        <p14:creationId xmlns:p14="http://schemas.microsoft.com/office/powerpoint/2010/main" val="86344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990099"/>
                </a:solidFill>
                <a:effectLst>
                  <a:glow rad="228600">
                    <a:schemeClr val="accent4">
                      <a:satMod val="175000"/>
                      <a:alpha val="40000"/>
                    </a:schemeClr>
                  </a:glow>
                </a:effectLst>
                <a:latin typeface="Chiller" panose="04020404031007020602" pitchFamily="82" charset="0"/>
              </a:rPr>
              <a:t>India Theatre History</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Sanskrit plays appeared in India</a:t>
            </a:r>
          </a:p>
          <a:p>
            <a:r>
              <a:rPr lang="en-US" i="1" dirty="0">
                <a:solidFill>
                  <a:schemeClr val="bg1"/>
                </a:solidFill>
              </a:rPr>
              <a:t>The </a:t>
            </a:r>
            <a:r>
              <a:rPr lang="en-US" i="1" dirty="0" err="1">
                <a:solidFill>
                  <a:schemeClr val="bg1"/>
                </a:solidFill>
              </a:rPr>
              <a:t>Natyasastra</a:t>
            </a:r>
            <a:r>
              <a:rPr lang="en-US" i="1" dirty="0">
                <a:solidFill>
                  <a:schemeClr val="bg1"/>
                </a:solidFill>
              </a:rPr>
              <a:t> </a:t>
            </a:r>
            <a:r>
              <a:rPr lang="en-US" dirty="0">
                <a:solidFill>
                  <a:schemeClr val="bg1"/>
                </a:solidFill>
              </a:rPr>
              <a:t>(</a:t>
            </a:r>
            <a:r>
              <a:rPr lang="en-US" i="1" dirty="0">
                <a:solidFill>
                  <a:schemeClr val="bg1"/>
                </a:solidFill>
              </a:rPr>
              <a:t>Doctrine of Dramatic Arts</a:t>
            </a:r>
            <a:r>
              <a:rPr lang="en-US" dirty="0">
                <a:solidFill>
                  <a:schemeClr val="bg1"/>
                </a:solidFill>
              </a:rPr>
              <a:t>) outlines the principles of performance, staging, and dramatic form as practiced in India and applied to Sanskrit plays.</a:t>
            </a:r>
          </a:p>
          <a:p>
            <a:r>
              <a:rPr lang="en-US" dirty="0">
                <a:solidFill>
                  <a:schemeClr val="bg1"/>
                </a:solidFill>
              </a:rPr>
              <a:t>Performances were very presentational and included colorful costumes, music, dance, and complicated emblematic system of hand gestures.</a:t>
            </a:r>
          </a:p>
          <a:p>
            <a:r>
              <a:rPr lang="en-US" dirty="0">
                <a:solidFill>
                  <a:schemeClr val="bg1"/>
                </a:solidFill>
              </a:rPr>
              <a:t>The type of theatre space varied, but it was very decorative and symbolic rather than scenic.</a:t>
            </a:r>
          </a:p>
          <a:p>
            <a:r>
              <a:rPr lang="en-US" dirty="0">
                <a:solidFill>
                  <a:schemeClr val="bg1"/>
                </a:solidFill>
              </a:rPr>
              <a:t>Actors performed mostly on open stages.</a:t>
            </a:r>
          </a:p>
          <a:p>
            <a:r>
              <a:rPr lang="en-US" dirty="0">
                <a:solidFill>
                  <a:schemeClr val="bg1"/>
                </a:solidFill>
              </a:rPr>
              <a:t>Unlike Greek and Roman theatre, women often participated as actors in Sanskrit plays and performed prominent roles.</a:t>
            </a:r>
          </a:p>
          <a:p>
            <a:r>
              <a:rPr lang="en-US" dirty="0">
                <a:solidFill>
                  <a:schemeClr val="bg1"/>
                </a:solidFill>
              </a:rPr>
              <a:t>Most of the stories of Sanskrit drama are based on epic Indian literature such as the </a:t>
            </a:r>
            <a:r>
              <a:rPr lang="en-US" i="1" dirty="0">
                <a:solidFill>
                  <a:schemeClr val="bg1"/>
                </a:solidFill>
              </a:rPr>
              <a:t>Mahabharata</a:t>
            </a:r>
            <a:r>
              <a:rPr lang="en-US" dirty="0">
                <a:solidFill>
                  <a:schemeClr val="bg1"/>
                </a:solidFill>
              </a:rPr>
              <a:t> and the </a:t>
            </a:r>
            <a:r>
              <a:rPr lang="en-US" i="1" dirty="0">
                <a:solidFill>
                  <a:schemeClr val="bg1"/>
                </a:solidFill>
              </a:rPr>
              <a:t>Ramayana</a:t>
            </a:r>
            <a:r>
              <a:rPr lang="en-US" dirty="0">
                <a:solidFill>
                  <a:schemeClr val="bg1"/>
                </a:solidFill>
              </a:rPr>
              <a:t>, which features heroic adventures of gods and mortals.</a:t>
            </a:r>
          </a:p>
          <a:p>
            <a:r>
              <a:rPr lang="en-US" dirty="0">
                <a:solidFill>
                  <a:schemeClr val="bg1"/>
                </a:solidFill>
              </a:rPr>
              <a:t>The dramas are structurally organized around rasa (moods) rather than action and event as we see in typical Western plays.</a:t>
            </a:r>
          </a:p>
          <a:p>
            <a:r>
              <a:rPr lang="en-US" dirty="0">
                <a:solidFill>
                  <a:schemeClr val="bg1"/>
                </a:solidFill>
              </a:rPr>
              <a:t>All the plays end happily after a nearly free-form journey through time and space.</a:t>
            </a:r>
          </a:p>
        </p:txBody>
      </p:sp>
    </p:spTree>
    <p:extLst>
      <p:ext uri="{BB962C8B-B14F-4D97-AF65-F5344CB8AC3E}">
        <p14:creationId xmlns:p14="http://schemas.microsoft.com/office/powerpoint/2010/main" val="477650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990099"/>
                </a:solidFill>
                <a:effectLst>
                  <a:glow rad="139700">
                    <a:schemeClr val="accent4">
                      <a:satMod val="175000"/>
                      <a:alpha val="40000"/>
                    </a:schemeClr>
                  </a:glow>
                </a:effectLst>
                <a:latin typeface="Chiller" panose="04020404031007020602" pitchFamily="82" charset="0"/>
              </a:rPr>
              <a:t>India Theatre History</a:t>
            </a:r>
          </a:p>
        </p:txBody>
      </p:sp>
      <p:sp>
        <p:nvSpPr>
          <p:cNvPr id="3" name="Content Placeholder 2"/>
          <p:cNvSpPr>
            <a:spLocks noGrp="1"/>
          </p:cNvSpPr>
          <p:nvPr>
            <p:ph idx="1"/>
          </p:nvPr>
        </p:nvSpPr>
        <p:spPr/>
        <p:txBody>
          <a:bodyPr>
            <a:noAutofit/>
          </a:bodyPr>
          <a:lstStyle/>
          <a:p>
            <a:r>
              <a:rPr lang="en-US" sz="2000" dirty="0">
                <a:solidFill>
                  <a:schemeClr val="bg1"/>
                </a:solidFill>
              </a:rPr>
              <a:t>Most of the surviving plays are dated from the 4</a:t>
            </a:r>
            <a:r>
              <a:rPr lang="en-US" sz="2000" baseline="30000" dirty="0">
                <a:solidFill>
                  <a:schemeClr val="bg1"/>
                </a:solidFill>
              </a:rPr>
              <a:t>th</a:t>
            </a:r>
            <a:r>
              <a:rPr lang="en-US" sz="2000" dirty="0">
                <a:solidFill>
                  <a:schemeClr val="bg1"/>
                </a:solidFill>
              </a:rPr>
              <a:t> and 5</a:t>
            </a:r>
            <a:r>
              <a:rPr lang="en-US" sz="2000" baseline="30000" dirty="0">
                <a:solidFill>
                  <a:schemeClr val="bg1"/>
                </a:solidFill>
              </a:rPr>
              <a:t>th</a:t>
            </a:r>
            <a:r>
              <a:rPr lang="en-US" sz="2000" dirty="0">
                <a:solidFill>
                  <a:schemeClr val="bg1"/>
                </a:solidFill>
              </a:rPr>
              <a:t> century.</a:t>
            </a:r>
          </a:p>
          <a:p>
            <a:pPr lvl="1"/>
            <a:r>
              <a:rPr lang="en-US" sz="1600" dirty="0">
                <a:solidFill>
                  <a:schemeClr val="bg1"/>
                </a:solidFill>
              </a:rPr>
              <a:t>The most famous plays are </a:t>
            </a:r>
            <a:r>
              <a:rPr lang="en-US" sz="1600" i="1" dirty="0" err="1">
                <a:solidFill>
                  <a:schemeClr val="bg1"/>
                </a:solidFill>
              </a:rPr>
              <a:t>Shakuntala</a:t>
            </a:r>
            <a:r>
              <a:rPr lang="en-US" sz="1600" dirty="0">
                <a:solidFill>
                  <a:schemeClr val="bg1"/>
                </a:solidFill>
              </a:rPr>
              <a:t> by </a:t>
            </a:r>
            <a:r>
              <a:rPr lang="en-US" sz="1600" dirty="0" err="1">
                <a:solidFill>
                  <a:schemeClr val="bg1"/>
                </a:solidFill>
              </a:rPr>
              <a:t>Kalidasa</a:t>
            </a:r>
            <a:r>
              <a:rPr lang="en-US" sz="1600" dirty="0">
                <a:solidFill>
                  <a:schemeClr val="bg1"/>
                </a:solidFill>
              </a:rPr>
              <a:t> and </a:t>
            </a:r>
            <a:r>
              <a:rPr lang="en-US" sz="1600" i="1" dirty="0">
                <a:solidFill>
                  <a:schemeClr val="bg1"/>
                </a:solidFill>
              </a:rPr>
              <a:t>The Little Clay Cart</a:t>
            </a:r>
            <a:r>
              <a:rPr lang="en-US" sz="1600" dirty="0">
                <a:solidFill>
                  <a:schemeClr val="bg1"/>
                </a:solidFill>
              </a:rPr>
              <a:t>.</a:t>
            </a:r>
          </a:p>
          <a:p>
            <a:r>
              <a:rPr lang="en-US" sz="2000" dirty="0">
                <a:solidFill>
                  <a:schemeClr val="bg1"/>
                </a:solidFill>
              </a:rPr>
              <a:t>Like Roman comedy, Sanskrit now exists primarily on paper.</a:t>
            </a:r>
          </a:p>
          <a:p>
            <a:r>
              <a:rPr lang="en-US" sz="2000" dirty="0">
                <a:solidFill>
                  <a:srgbClr val="FFFF00"/>
                </a:solidFill>
              </a:rPr>
              <a:t>India had two related forms to Sanskrit plays:</a:t>
            </a:r>
          </a:p>
          <a:p>
            <a:pPr lvl="1"/>
            <a:r>
              <a:rPr lang="en-US" sz="1600" dirty="0" err="1">
                <a:solidFill>
                  <a:srgbClr val="FFFF99"/>
                </a:solidFill>
              </a:rPr>
              <a:t>Kutiyattum</a:t>
            </a:r>
            <a:r>
              <a:rPr lang="en-US" sz="1600" dirty="0">
                <a:solidFill>
                  <a:srgbClr val="FFFF99"/>
                </a:solidFill>
              </a:rPr>
              <a:t> – A religious theatrical form based on ancient epics performed in temples</a:t>
            </a:r>
          </a:p>
          <a:p>
            <a:pPr lvl="1"/>
            <a:r>
              <a:rPr lang="en-US" sz="1600" dirty="0" err="1">
                <a:solidFill>
                  <a:srgbClr val="FFFF99"/>
                </a:solidFill>
              </a:rPr>
              <a:t>Kathakali</a:t>
            </a:r>
            <a:r>
              <a:rPr lang="en-US" sz="1600" dirty="0">
                <a:solidFill>
                  <a:srgbClr val="FFFF99"/>
                </a:solidFill>
              </a:rPr>
              <a:t> – 1700s – dance drama – dominate classical theatre of India</a:t>
            </a:r>
          </a:p>
          <a:p>
            <a:r>
              <a:rPr lang="en-US" sz="2000" dirty="0" err="1">
                <a:solidFill>
                  <a:srgbClr val="FFFF99"/>
                </a:solidFill>
              </a:rPr>
              <a:t>Kutiyattum</a:t>
            </a:r>
            <a:r>
              <a:rPr lang="en-US" sz="2000" dirty="0">
                <a:solidFill>
                  <a:srgbClr val="FFFF99"/>
                </a:solidFill>
              </a:rPr>
              <a:t> combines elements of the </a:t>
            </a:r>
            <a:r>
              <a:rPr lang="en-US" sz="2000" i="1" dirty="0" err="1">
                <a:solidFill>
                  <a:srgbClr val="FFFF99"/>
                </a:solidFill>
              </a:rPr>
              <a:t>Natyasastra</a:t>
            </a:r>
            <a:r>
              <a:rPr lang="en-US" sz="2000" dirty="0">
                <a:solidFill>
                  <a:srgbClr val="FFFF99"/>
                </a:solidFill>
              </a:rPr>
              <a:t> with folk traditions and they included actresses</a:t>
            </a:r>
          </a:p>
          <a:p>
            <a:pPr lvl="1"/>
            <a:r>
              <a:rPr lang="en-US" sz="1600" dirty="0">
                <a:solidFill>
                  <a:srgbClr val="FFFF99"/>
                </a:solidFill>
              </a:rPr>
              <a:t>They used early Indian practice, using music, open space, and colorful costumes</a:t>
            </a:r>
          </a:p>
          <a:p>
            <a:r>
              <a:rPr lang="en-US" sz="2000" dirty="0" err="1">
                <a:solidFill>
                  <a:srgbClr val="FFFF99"/>
                </a:solidFill>
              </a:rPr>
              <a:t>Kathakali</a:t>
            </a:r>
            <a:r>
              <a:rPr lang="en-US" sz="2000" dirty="0">
                <a:solidFill>
                  <a:srgbClr val="FFFF99"/>
                </a:solidFill>
              </a:rPr>
              <a:t> is an all-male epic theatre where the signing provides the narrative</a:t>
            </a:r>
          </a:p>
          <a:p>
            <a:pPr lvl="1"/>
            <a:r>
              <a:rPr lang="en-US" sz="1600" dirty="0">
                <a:solidFill>
                  <a:srgbClr val="FFFF99"/>
                </a:solidFill>
              </a:rPr>
              <a:t>It incorporates  incredible makeup and costumes and its complex system of gestures bears resemblance to the performance descriptions of </a:t>
            </a:r>
            <a:r>
              <a:rPr lang="en-US" sz="1600" i="1" dirty="0" err="1">
                <a:solidFill>
                  <a:srgbClr val="FFFF99"/>
                </a:solidFill>
              </a:rPr>
              <a:t>Natyasatra</a:t>
            </a:r>
            <a:r>
              <a:rPr lang="en-US" sz="1600" dirty="0">
                <a:solidFill>
                  <a:srgbClr val="FFFF99"/>
                </a:solidFill>
              </a:rPr>
              <a:t>.</a:t>
            </a:r>
          </a:p>
          <a:p>
            <a:pPr lvl="1"/>
            <a:r>
              <a:rPr lang="en-US" sz="1600" dirty="0">
                <a:solidFill>
                  <a:srgbClr val="FFFF99"/>
                </a:solidFill>
              </a:rPr>
              <a:t>The actor-dancers sometimes enact violent scenes, which were supposedly absent from the Sanskrit plays.</a:t>
            </a:r>
          </a:p>
        </p:txBody>
      </p:sp>
    </p:spTree>
    <p:extLst>
      <p:ext uri="{BB962C8B-B14F-4D97-AF65-F5344CB8AC3E}">
        <p14:creationId xmlns:p14="http://schemas.microsoft.com/office/powerpoint/2010/main" val="34512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60000"/>
                    <a:lumOff val="40000"/>
                  </a:schemeClr>
                </a:solidFill>
                <a:effectLst>
                  <a:glow rad="228600">
                    <a:schemeClr val="accent6">
                      <a:satMod val="175000"/>
                      <a:alpha val="40000"/>
                    </a:schemeClr>
                  </a:glow>
                </a:effectLst>
                <a:latin typeface="Edwardian Script ITC" panose="030303020407070D0804" pitchFamily="66" charset="0"/>
              </a:rPr>
              <a:t>Medieval History</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Before the fall of the Roman Empire, imperial leadership had converted to Christianity, which ultimately dominated both religion and government in Europe after 500 A.D.</a:t>
            </a:r>
          </a:p>
          <a:p>
            <a:r>
              <a:rPr lang="en-US" dirty="0">
                <a:solidFill>
                  <a:schemeClr val="bg1"/>
                </a:solidFill>
              </a:rPr>
              <a:t>After the fall of Rome the 600’s A.D., came a period known to us as the "dark ages." </a:t>
            </a:r>
          </a:p>
          <a:p>
            <a:r>
              <a:rPr lang="en-US" dirty="0">
                <a:solidFill>
                  <a:schemeClr val="bg1"/>
                </a:solidFill>
              </a:rPr>
              <a:t>Much political turmoil – no reliable political structure </a:t>
            </a:r>
          </a:p>
          <a:p>
            <a:r>
              <a:rPr lang="en-US" dirty="0">
                <a:solidFill>
                  <a:schemeClr val="bg1"/>
                </a:solidFill>
              </a:rPr>
              <a:t>The Church was the only stable "government" </a:t>
            </a:r>
          </a:p>
          <a:p>
            <a:r>
              <a:rPr lang="en-US" dirty="0">
                <a:solidFill>
                  <a:schemeClr val="bg1"/>
                </a:solidFill>
              </a:rPr>
              <a:t>The church exerted increasing influence. </a:t>
            </a:r>
          </a:p>
          <a:p>
            <a:r>
              <a:rPr lang="en-US" dirty="0">
                <a:solidFill>
                  <a:srgbClr val="FFFF99"/>
                </a:solidFill>
              </a:rPr>
              <a:t>The Church started attacking theatre, acting, spectacle, and any kind of secular, imaginative literature such as plays.</a:t>
            </a:r>
          </a:p>
          <a:p>
            <a:r>
              <a:rPr lang="en-US" dirty="0">
                <a:solidFill>
                  <a:schemeClr val="bg1"/>
                </a:solidFill>
              </a:rPr>
              <a:t>In the 4th Century, the Bishop of Rome, claiming to be the successor to St. Peter, established supremacy in church matters and in worldly concerns</a:t>
            </a:r>
          </a:p>
          <a:p>
            <a:r>
              <a:rPr lang="en-US" dirty="0">
                <a:solidFill>
                  <a:schemeClr val="bg1"/>
                </a:solidFill>
              </a:rPr>
              <a:t>Feudalism – the manor was the chief non-church political entity</a:t>
            </a:r>
          </a:p>
          <a:p>
            <a:pPr lvl="1"/>
            <a:r>
              <a:rPr lang="en-US" dirty="0">
                <a:solidFill>
                  <a:schemeClr val="bg1"/>
                </a:solidFill>
              </a:rPr>
              <a:t>Feudalism is the dominant social system in medieval Europe, in which the nobility held lands from the Crown in exchange for military service, and vassals were in turn tenants of the nobles, while the peasants (villains or serfs) were obliged to live on their lord's land and give him homage, labor, and a share of the produce, theoretically in exchange for military protection.</a:t>
            </a:r>
          </a:p>
          <a:p>
            <a:pPr lvl="1"/>
            <a:r>
              <a:rPr lang="en-US" dirty="0">
                <a:solidFill>
                  <a:schemeClr val="bg1"/>
                </a:solidFill>
              </a:rPr>
              <a:t>The manor (large estate), headed by a nobleman, had absolute authority over the serfs, (peasants) who worked the land. </a:t>
            </a:r>
          </a:p>
          <a:p>
            <a:pPr lvl="1"/>
            <a:r>
              <a:rPr lang="en-US" dirty="0">
                <a:solidFill>
                  <a:schemeClr val="bg1"/>
                </a:solidFill>
              </a:rPr>
              <a:t>Lords of manors were vassals, or subjects, of a king. The king’s knights protected the lords and their land. </a:t>
            </a:r>
          </a:p>
          <a:p>
            <a:pPr lvl="1"/>
            <a:r>
              <a:rPr lang="en-US" dirty="0">
                <a:solidFill>
                  <a:schemeClr val="bg1"/>
                </a:solidFill>
              </a:rPr>
              <a:t>Serfs (servants) owed allegiance to their lord. </a:t>
            </a:r>
          </a:p>
          <a:p>
            <a:r>
              <a:rPr lang="en-US" dirty="0">
                <a:solidFill>
                  <a:schemeClr val="bg1"/>
                </a:solidFill>
              </a:rPr>
              <a:t>There is no evidence of any theatre during the Dark Ages (500-900) until the tenth century.</a:t>
            </a:r>
          </a:p>
        </p:txBody>
      </p:sp>
    </p:spTree>
    <p:extLst>
      <p:ext uri="{BB962C8B-B14F-4D97-AF65-F5344CB8AC3E}">
        <p14:creationId xmlns:p14="http://schemas.microsoft.com/office/powerpoint/2010/main" val="3091458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rgbClr val="92D050"/>
                </a:solidFill>
                <a:effectLst>
                  <a:glow rad="228600">
                    <a:schemeClr val="accent3">
                      <a:satMod val="175000"/>
                      <a:alpha val="40000"/>
                    </a:schemeClr>
                  </a:glow>
                </a:effectLst>
                <a:latin typeface="Haettenschweiler" panose="020B0706040902060204" pitchFamily="34" charset="0"/>
              </a:rPr>
              <a:t>Indian Performances</a:t>
            </a:r>
          </a:p>
        </p:txBody>
      </p:sp>
      <p:sp>
        <p:nvSpPr>
          <p:cNvPr id="5" name="Text Placeholder 4"/>
          <p:cNvSpPr>
            <a:spLocks noGrp="1"/>
          </p:cNvSpPr>
          <p:nvPr>
            <p:ph type="body" idx="1"/>
          </p:nvPr>
        </p:nvSpPr>
        <p:spPr/>
        <p:txBody>
          <a:bodyPr/>
          <a:lstStyle/>
          <a:p>
            <a:pPr algn="ctr"/>
            <a:r>
              <a:rPr lang="en-US" dirty="0" err="1">
                <a:solidFill>
                  <a:srgbClr val="00B050"/>
                </a:solidFill>
              </a:rPr>
              <a:t>Kutiyattum</a:t>
            </a:r>
            <a:r>
              <a:rPr lang="en-US" dirty="0">
                <a:solidFill>
                  <a:srgbClr val="00B050"/>
                </a:solidFill>
              </a:rPr>
              <a:t> Performance</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209800"/>
            <a:ext cx="4040188"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6"/>
          <p:cNvSpPr>
            <a:spLocks noGrp="1"/>
          </p:cNvSpPr>
          <p:nvPr>
            <p:ph type="body" sz="quarter" idx="3"/>
          </p:nvPr>
        </p:nvSpPr>
        <p:spPr/>
        <p:txBody>
          <a:bodyPr/>
          <a:lstStyle/>
          <a:p>
            <a:pPr algn="ctr"/>
            <a:r>
              <a:rPr lang="en-US" dirty="0" err="1">
                <a:solidFill>
                  <a:srgbClr val="00B050"/>
                </a:solidFill>
              </a:rPr>
              <a:t>Kathakali</a:t>
            </a:r>
            <a:r>
              <a:rPr lang="en-US" dirty="0">
                <a:solidFill>
                  <a:srgbClr val="00B050"/>
                </a:solidFill>
              </a:rPr>
              <a:t> Performer</a:t>
            </a: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15393" y="2174874"/>
            <a:ext cx="3701039" cy="4225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687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ulim" panose="020B0600000101010101" pitchFamily="34" charset="-127"/>
                <a:ea typeface="Gulim" panose="020B0600000101010101" pitchFamily="34" charset="-127"/>
              </a:rPr>
              <a:t>Video of a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ulim" panose="020B0600000101010101" pitchFamily="34" charset="-127"/>
                <a:ea typeface="Gulim" panose="020B0600000101010101" pitchFamily="34" charset="-127"/>
              </a:rPr>
              <a:t>Kutiyattum</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Gulim" panose="020B0600000101010101" pitchFamily="34" charset="-127"/>
                <a:ea typeface="Gulim" panose="020B0600000101010101" pitchFamily="34" charset="-127"/>
              </a:rPr>
              <a:t> Performance</a:t>
            </a:r>
          </a:p>
        </p:txBody>
      </p:sp>
      <p:sp>
        <p:nvSpPr>
          <p:cNvPr id="3" name="Content Placeholder 2"/>
          <p:cNvSpPr>
            <a:spLocks noGrp="1"/>
          </p:cNvSpPr>
          <p:nvPr>
            <p:ph idx="1"/>
          </p:nvPr>
        </p:nvSpPr>
        <p:spPr/>
        <p:txBody>
          <a:bodyPr>
            <a:normAutofit fontScale="77500" lnSpcReduction="20000"/>
          </a:bodyPr>
          <a:lstStyle/>
          <a:p>
            <a:r>
              <a:rPr lang="en-US" dirty="0" err="1">
                <a:solidFill>
                  <a:srgbClr val="00B0F0"/>
                </a:solidFill>
              </a:rPr>
              <a:t>Kutiyattam</a:t>
            </a:r>
            <a:r>
              <a:rPr lang="en-US" dirty="0">
                <a:solidFill>
                  <a:srgbClr val="00B0F0"/>
                </a:solidFill>
              </a:rPr>
              <a:t>, Sanskrit Theatre</a:t>
            </a:r>
          </a:p>
          <a:p>
            <a:pPr lvl="1"/>
            <a:r>
              <a:rPr lang="en-US" dirty="0">
                <a:solidFill>
                  <a:schemeClr val="bg1"/>
                </a:solidFill>
                <a:hlinkClick r:id="rId2"/>
              </a:rPr>
              <a:t>https://youtu.be/sHGfu-wdVfw</a:t>
            </a:r>
            <a:endParaRPr lang="en-US" dirty="0">
              <a:solidFill>
                <a:schemeClr val="bg1"/>
              </a:solidFill>
            </a:endParaRPr>
          </a:p>
          <a:p>
            <a:endParaRPr lang="en-US" dirty="0">
              <a:solidFill>
                <a:schemeClr val="bg1"/>
              </a:solidFill>
            </a:endParaRPr>
          </a:p>
          <a:p>
            <a:r>
              <a:rPr lang="en-US" dirty="0">
                <a:solidFill>
                  <a:srgbClr val="00B0F0"/>
                </a:solidFill>
              </a:rPr>
              <a:t>Eye Dancing and India’s Ancient Art of </a:t>
            </a:r>
            <a:r>
              <a:rPr lang="en-US" dirty="0" err="1">
                <a:solidFill>
                  <a:srgbClr val="00B0F0"/>
                </a:solidFill>
              </a:rPr>
              <a:t>Kathakali</a:t>
            </a:r>
            <a:r>
              <a:rPr lang="en-US" dirty="0">
                <a:solidFill>
                  <a:srgbClr val="00B0F0"/>
                </a:solidFill>
              </a:rPr>
              <a:t> </a:t>
            </a:r>
          </a:p>
          <a:p>
            <a:pPr lvl="1"/>
            <a:r>
              <a:rPr lang="en-US" dirty="0" err="1">
                <a:solidFill>
                  <a:schemeClr val="bg1"/>
                </a:solidFill>
              </a:rPr>
              <a:t>Kathakali</a:t>
            </a:r>
            <a:r>
              <a:rPr lang="en-US" dirty="0">
                <a:solidFill>
                  <a:schemeClr val="bg1"/>
                </a:solidFill>
              </a:rPr>
              <a:t> is a traditional Indian dance native to the southern state of Kerala. To perform it, artists deck out in elaborate costumes and colorful makeup to tell stories from Hindu epics. It takes students nearly 12 years of training to learn the choreography and gestures necessary to </a:t>
            </a:r>
            <a:r>
              <a:rPr lang="en-US" dirty="0" err="1">
                <a:solidFill>
                  <a:schemeClr val="bg1"/>
                </a:solidFill>
              </a:rPr>
              <a:t>Kathakali</a:t>
            </a:r>
            <a:r>
              <a:rPr lang="en-US" dirty="0">
                <a:solidFill>
                  <a:schemeClr val="bg1"/>
                </a:solidFill>
              </a:rPr>
              <a:t>. But the real trick? Mastering the eyes. Dancers must learn to constrict and move their eyes to express a whole range of emotions.</a:t>
            </a:r>
          </a:p>
          <a:p>
            <a:pPr lvl="1"/>
            <a:r>
              <a:rPr lang="en-US" dirty="0">
                <a:solidFill>
                  <a:schemeClr val="bg1"/>
                </a:solidFill>
              </a:rPr>
              <a:t> </a:t>
            </a:r>
            <a:r>
              <a:rPr lang="en-US" dirty="0">
                <a:solidFill>
                  <a:schemeClr val="bg1"/>
                </a:solidFill>
                <a:hlinkClick r:id="rId3"/>
              </a:rPr>
              <a:t>https://youtu.be/_4WmgIyg6rY</a:t>
            </a:r>
            <a:r>
              <a:rPr lang="en-US" dirty="0">
                <a:solidFill>
                  <a:schemeClr val="bg1"/>
                </a:solidFill>
              </a:rPr>
              <a:t> </a:t>
            </a:r>
          </a:p>
          <a:p>
            <a:pPr lvl="1"/>
            <a:r>
              <a:rPr lang="en-US" dirty="0">
                <a:solidFill>
                  <a:schemeClr val="bg1"/>
                </a:solidFill>
                <a:hlinkClick r:id="rId4"/>
              </a:rPr>
              <a:t>https://youtu.be/nwiLwsgicno</a:t>
            </a:r>
            <a:r>
              <a:rPr lang="en-US" dirty="0">
                <a:solidFill>
                  <a:schemeClr val="bg1"/>
                </a:solidFill>
              </a:rPr>
              <a:t> </a:t>
            </a:r>
          </a:p>
        </p:txBody>
      </p:sp>
    </p:spTree>
    <p:extLst>
      <p:ext uri="{BB962C8B-B14F-4D97-AF65-F5344CB8AC3E}">
        <p14:creationId xmlns:p14="http://schemas.microsoft.com/office/powerpoint/2010/main" val="233601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Footlight MT Light" panose="0204060206030A020304" pitchFamily="18" charset="0"/>
              </a:rPr>
              <a:t>Chinese Theatre History</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There is no evidence of professional theatre before the 10</a:t>
            </a:r>
            <a:r>
              <a:rPr lang="en-US" baseline="30000" dirty="0">
                <a:solidFill>
                  <a:schemeClr val="bg1"/>
                </a:solidFill>
              </a:rPr>
              <a:t>th</a:t>
            </a:r>
            <a:r>
              <a:rPr lang="en-US" dirty="0">
                <a:solidFill>
                  <a:schemeClr val="bg1"/>
                </a:solidFill>
              </a:rPr>
              <a:t> century</a:t>
            </a:r>
          </a:p>
          <a:p>
            <a:r>
              <a:rPr lang="en-US" dirty="0">
                <a:solidFill>
                  <a:schemeClr val="bg1"/>
                </a:solidFill>
              </a:rPr>
              <a:t>It wasn’t until after the 10</a:t>
            </a:r>
            <a:r>
              <a:rPr lang="en-US" baseline="30000" dirty="0">
                <a:solidFill>
                  <a:schemeClr val="bg1"/>
                </a:solidFill>
              </a:rPr>
              <a:t>th</a:t>
            </a:r>
            <a:r>
              <a:rPr lang="en-US" dirty="0">
                <a:solidFill>
                  <a:schemeClr val="bg1"/>
                </a:solidFill>
              </a:rPr>
              <a:t> century did we see differing forms of plays and theatrical styles developed in both northern and southern China.</a:t>
            </a:r>
          </a:p>
          <a:p>
            <a:r>
              <a:rPr lang="en-US" dirty="0">
                <a:solidFill>
                  <a:schemeClr val="bg1"/>
                </a:solidFill>
              </a:rPr>
              <a:t>By the 13</a:t>
            </a:r>
            <a:r>
              <a:rPr lang="en-US" baseline="30000" dirty="0">
                <a:solidFill>
                  <a:schemeClr val="bg1"/>
                </a:solidFill>
              </a:rPr>
              <a:t>th</a:t>
            </a:r>
            <a:r>
              <a:rPr lang="en-US" dirty="0">
                <a:solidFill>
                  <a:schemeClr val="bg1"/>
                </a:solidFill>
              </a:rPr>
              <a:t> Century </a:t>
            </a:r>
            <a:r>
              <a:rPr lang="en-US" dirty="0" err="1">
                <a:solidFill>
                  <a:schemeClr val="bg1"/>
                </a:solidFill>
              </a:rPr>
              <a:t>Yüan</a:t>
            </a:r>
            <a:r>
              <a:rPr lang="en-US" dirty="0">
                <a:solidFill>
                  <a:schemeClr val="bg1"/>
                </a:solidFill>
              </a:rPr>
              <a:t> plays appeared and they were written during the </a:t>
            </a:r>
            <a:r>
              <a:rPr lang="en-US" dirty="0" err="1">
                <a:solidFill>
                  <a:schemeClr val="bg1"/>
                </a:solidFill>
              </a:rPr>
              <a:t>Yüan</a:t>
            </a:r>
            <a:r>
              <a:rPr lang="en-US" dirty="0">
                <a:solidFill>
                  <a:schemeClr val="bg1"/>
                </a:solidFill>
              </a:rPr>
              <a:t> Dynasty from 1280-1368.</a:t>
            </a:r>
          </a:p>
          <a:p>
            <a:r>
              <a:rPr lang="en-US" dirty="0">
                <a:solidFill>
                  <a:schemeClr val="bg1"/>
                </a:solidFill>
              </a:rPr>
              <a:t>Most of the surviving plays remain anonymous or are credited to playwrights about whom we know little or nothing.</a:t>
            </a:r>
          </a:p>
          <a:p>
            <a:r>
              <a:rPr lang="en-US" i="1" dirty="0">
                <a:solidFill>
                  <a:schemeClr val="bg1"/>
                </a:solidFill>
              </a:rPr>
              <a:t>The Orphan of Chao</a:t>
            </a:r>
            <a:r>
              <a:rPr lang="en-US" dirty="0">
                <a:solidFill>
                  <a:schemeClr val="bg1"/>
                </a:solidFill>
              </a:rPr>
              <a:t> – an episodic adventure keyed to family revenge was made into a French adaptation by the mid-18</a:t>
            </a:r>
            <a:r>
              <a:rPr lang="en-US" baseline="30000" dirty="0">
                <a:solidFill>
                  <a:schemeClr val="bg1"/>
                </a:solidFill>
              </a:rPr>
              <a:t>th</a:t>
            </a:r>
            <a:r>
              <a:rPr lang="en-US" dirty="0">
                <a:solidFill>
                  <a:schemeClr val="bg1"/>
                </a:solidFill>
              </a:rPr>
              <a:t> century.</a:t>
            </a:r>
          </a:p>
          <a:p>
            <a:r>
              <a:rPr lang="en-US" i="1" dirty="0">
                <a:solidFill>
                  <a:schemeClr val="bg1"/>
                </a:solidFill>
              </a:rPr>
              <a:t>The Romance of the Western Chamber </a:t>
            </a:r>
            <a:r>
              <a:rPr lang="en-US" dirty="0">
                <a:solidFill>
                  <a:schemeClr val="bg1"/>
                </a:solidFill>
              </a:rPr>
              <a:t>by Wang </a:t>
            </a:r>
            <a:r>
              <a:rPr lang="en-US" dirty="0" err="1">
                <a:solidFill>
                  <a:schemeClr val="bg1"/>
                </a:solidFill>
              </a:rPr>
              <a:t>Shifu</a:t>
            </a:r>
            <a:r>
              <a:rPr lang="en-US" dirty="0">
                <a:solidFill>
                  <a:schemeClr val="bg1"/>
                </a:solidFill>
              </a:rPr>
              <a:t> is a lightly erotic tale of two secret loves and features a host of songs.</a:t>
            </a:r>
          </a:p>
          <a:p>
            <a:r>
              <a:rPr lang="en-US" i="1" dirty="0">
                <a:solidFill>
                  <a:schemeClr val="bg1"/>
                </a:solidFill>
              </a:rPr>
              <a:t>The Circle of Chalk </a:t>
            </a:r>
            <a:r>
              <a:rPr lang="en-US" dirty="0">
                <a:solidFill>
                  <a:schemeClr val="bg1"/>
                </a:solidFill>
              </a:rPr>
              <a:t>by Li </a:t>
            </a:r>
            <a:r>
              <a:rPr lang="en-US" dirty="0" err="1">
                <a:solidFill>
                  <a:schemeClr val="bg1"/>
                </a:solidFill>
              </a:rPr>
              <a:t>Xiandou</a:t>
            </a:r>
            <a:r>
              <a:rPr lang="en-US" dirty="0">
                <a:solidFill>
                  <a:schemeClr val="bg1"/>
                </a:solidFill>
              </a:rPr>
              <a:t> is about a battle for custody of a child was the inspiration for </a:t>
            </a:r>
            <a:r>
              <a:rPr lang="en-US" dirty="0" err="1">
                <a:solidFill>
                  <a:schemeClr val="bg1"/>
                </a:solidFill>
              </a:rPr>
              <a:t>Bertolt</a:t>
            </a:r>
            <a:r>
              <a:rPr lang="en-US" dirty="0">
                <a:solidFill>
                  <a:schemeClr val="bg1"/>
                </a:solidFill>
              </a:rPr>
              <a:t> Brecht’s </a:t>
            </a:r>
            <a:r>
              <a:rPr lang="en-US" i="1" dirty="0">
                <a:solidFill>
                  <a:schemeClr val="bg1"/>
                </a:solidFill>
              </a:rPr>
              <a:t>The Caucasian Chalk Circle </a:t>
            </a:r>
            <a:r>
              <a:rPr lang="en-US" dirty="0">
                <a:solidFill>
                  <a:schemeClr val="bg1"/>
                </a:solidFill>
              </a:rPr>
              <a:t>(1944).</a:t>
            </a:r>
          </a:p>
          <a:p>
            <a:r>
              <a:rPr lang="en-US" dirty="0">
                <a:solidFill>
                  <a:srgbClr val="FFFF99"/>
                </a:solidFill>
              </a:rPr>
              <a:t>The Chinese culture produced no tragedies for the stage.</a:t>
            </a:r>
          </a:p>
          <a:p>
            <a:r>
              <a:rPr lang="en-US" dirty="0">
                <a:solidFill>
                  <a:schemeClr val="bg1"/>
                </a:solidFill>
              </a:rPr>
              <a:t>Most of the Chinese plays featured a mixed tone like Sanskrit and would end either happily or sadly but with a sense of poetic justice – </a:t>
            </a:r>
            <a:r>
              <a:rPr lang="en-US" dirty="0" err="1">
                <a:solidFill>
                  <a:schemeClr val="bg1"/>
                </a:solidFill>
              </a:rPr>
              <a:t>vertue</a:t>
            </a:r>
            <a:r>
              <a:rPr lang="en-US" dirty="0">
                <a:solidFill>
                  <a:schemeClr val="bg1"/>
                </a:solidFill>
              </a:rPr>
              <a:t> is rewarded, evil is punished.</a:t>
            </a:r>
          </a:p>
        </p:txBody>
      </p:sp>
    </p:spTree>
    <p:extLst>
      <p:ext uri="{BB962C8B-B14F-4D97-AF65-F5344CB8AC3E}">
        <p14:creationId xmlns:p14="http://schemas.microsoft.com/office/powerpoint/2010/main" val="1440328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Footlight MT Light" panose="0204060206030A020304" pitchFamily="18" charset="0"/>
              </a:rPr>
              <a:t>Chinese Theatre History</a:t>
            </a: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rPr>
              <a:t>Instrumental music of strings, flute, and percussion was important and many Chinese plays included solo singing.</a:t>
            </a:r>
          </a:p>
          <a:p>
            <a:r>
              <a:rPr lang="en-US" dirty="0">
                <a:solidFill>
                  <a:schemeClr val="bg1"/>
                </a:solidFill>
              </a:rPr>
              <a:t>Like Greece and Rome, none of the original music survived.</a:t>
            </a:r>
          </a:p>
          <a:p>
            <a:r>
              <a:rPr lang="en-US" dirty="0">
                <a:solidFill>
                  <a:schemeClr val="bg1"/>
                </a:solidFill>
              </a:rPr>
              <a:t>Plays from northern China were traditionally organized into four parts or acts and had an additional scene called a wedge as either a prologue or an epilogue.</a:t>
            </a:r>
          </a:p>
          <a:p>
            <a:r>
              <a:rPr lang="en-US" dirty="0">
                <a:solidFill>
                  <a:schemeClr val="bg1"/>
                </a:solidFill>
              </a:rPr>
              <a:t>Southern China produces plays with many acts – up to fifty in some cases – and were more often comic or melodramatic.</a:t>
            </a:r>
          </a:p>
          <a:p>
            <a:r>
              <a:rPr lang="en-US" dirty="0">
                <a:solidFill>
                  <a:schemeClr val="bg1"/>
                </a:solidFill>
              </a:rPr>
              <a:t>Chinese theatre is highly stylized with movement, dance, chant, and music.</a:t>
            </a:r>
          </a:p>
          <a:p>
            <a:r>
              <a:rPr lang="en-US" dirty="0">
                <a:solidFill>
                  <a:schemeClr val="bg1"/>
                </a:solidFill>
              </a:rPr>
              <a:t>Different Chinese regions developed their own style.</a:t>
            </a:r>
          </a:p>
          <a:p>
            <a:r>
              <a:rPr lang="en-US" dirty="0">
                <a:solidFill>
                  <a:schemeClr val="bg1"/>
                </a:solidFill>
              </a:rPr>
              <a:t>In the 1800s Chinese artists developed Chinese music drama – also known as Beijing Opera.</a:t>
            </a:r>
          </a:p>
        </p:txBody>
      </p:sp>
    </p:spTree>
    <p:extLst>
      <p:ext uri="{BB962C8B-B14F-4D97-AF65-F5344CB8AC3E}">
        <p14:creationId xmlns:p14="http://schemas.microsoft.com/office/powerpoint/2010/main" val="2845975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FF33CC"/>
                </a:solidFill>
                <a:latin typeface="Jokerman" panose="04090605060D06020702" pitchFamily="82" charset="0"/>
              </a:rPr>
              <a:t>Chinese Staging</a:t>
            </a:r>
          </a:p>
        </p:txBody>
      </p:sp>
      <p:sp>
        <p:nvSpPr>
          <p:cNvPr id="3" name="Content Placeholder 2"/>
          <p:cNvSpPr>
            <a:spLocks noGrp="1"/>
          </p:cNvSpPr>
          <p:nvPr>
            <p:ph sz="half" idx="1"/>
          </p:nvPr>
        </p:nvSpPr>
        <p:spPr/>
        <p:txBody>
          <a:bodyPr>
            <a:normAutofit fontScale="70000" lnSpcReduction="20000"/>
          </a:bodyPr>
          <a:lstStyle/>
          <a:p>
            <a:r>
              <a:rPr lang="en-US" dirty="0">
                <a:solidFill>
                  <a:srgbClr val="FFFF99"/>
                </a:solidFill>
              </a:rPr>
              <a:t>The earliest known stages were nearly bare thrust stages</a:t>
            </a:r>
            <a:r>
              <a:rPr lang="en-US" dirty="0">
                <a:solidFill>
                  <a:schemeClr val="bg1"/>
                </a:solidFill>
              </a:rPr>
              <a:t>, except for a carpet, a table, and two chairs.</a:t>
            </a:r>
          </a:p>
          <a:p>
            <a:pPr lvl="1"/>
            <a:r>
              <a:rPr lang="en-US" dirty="0">
                <a:solidFill>
                  <a:schemeClr val="bg1"/>
                </a:solidFill>
              </a:rPr>
              <a:t>This configuration remains traditional for music drama.</a:t>
            </a:r>
          </a:p>
          <a:p>
            <a:pPr lvl="1"/>
            <a:r>
              <a:rPr lang="en-US" dirty="0">
                <a:solidFill>
                  <a:schemeClr val="bg1"/>
                </a:solidFill>
              </a:rPr>
              <a:t>It had only two doorways upstage</a:t>
            </a:r>
          </a:p>
          <a:p>
            <a:pPr lvl="2"/>
            <a:r>
              <a:rPr lang="en-US" dirty="0">
                <a:solidFill>
                  <a:schemeClr val="bg1"/>
                </a:solidFill>
              </a:rPr>
              <a:t>One for entrances</a:t>
            </a:r>
          </a:p>
          <a:p>
            <a:pPr lvl="2"/>
            <a:r>
              <a:rPr lang="en-US" dirty="0">
                <a:solidFill>
                  <a:schemeClr val="bg1"/>
                </a:solidFill>
              </a:rPr>
              <a:t>The other for exits</a:t>
            </a:r>
          </a:p>
          <a:p>
            <a:r>
              <a:rPr lang="en-US" dirty="0">
                <a:solidFill>
                  <a:schemeClr val="bg1"/>
                </a:solidFill>
              </a:rPr>
              <a:t>A performance could be indoors or out, but the stage was sometimes roofed.</a:t>
            </a:r>
          </a:p>
          <a:p>
            <a:r>
              <a:rPr lang="en-US" dirty="0">
                <a:solidFill>
                  <a:schemeClr val="bg1"/>
                </a:solidFill>
              </a:rPr>
              <a:t>The musicians and stage attendance remained onstage with the actors throughout the performance.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524000"/>
            <a:ext cx="4038600" cy="4572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809772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9900"/>
                </a:solidFill>
                <a:latin typeface="Franklin Gothic Medium Cond" panose="020B0606030402020204" pitchFamily="34" charset="0"/>
              </a:rPr>
              <a:t>Chinese Music Drama</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Music drama tells epic and domestic stories</a:t>
            </a:r>
          </a:p>
          <a:p>
            <a:r>
              <a:rPr lang="en-US" dirty="0">
                <a:solidFill>
                  <a:schemeClr val="bg1"/>
                </a:solidFill>
              </a:rPr>
              <a:t>Because the literary qualities of the earlier work are substantially diminished they have been replaced by remarkable acrobatics and various kinds of spectacle created by the actors themselves or through their ornate and colorful costumes and mask-like makeup.</a:t>
            </a:r>
          </a:p>
          <a:p>
            <a:r>
              <a:rPr lang="en-US" dirty="0">
                <a:solidFill>
                  <a:srgbClr val="FFFF99"/>
                </a:solidFill>
              </a:rPr>
              <a:t>Although both men and women performed in early years of Chinese theatre, by the 18</a:t>
            </a:r>
            <a:r>
              <a:rPr lang="en-US" baseline="30000" dirty="0">
                <a:solidFill>
                  <a:srgbClr val="FFFF99"/>
                </a:solidFill>
              </a:rPr>
              <a:t>th</a:t>
            </a:r>
            <a:r>
              <a:rPr lang="en-US" dirty="0">
                <a:solidFill>
                  <a:srgbClr val="FFFF99"/>
                </a:solidFill>
              </a:rPr>
              <a:t> century women were banished from the stage.</a:t>
            </a:r>
          </a:p>
          <a:p>
            <a:r>
              <a:rPr lang="en-US" dirty="0">
                <a:solidFill>
                  <a:schemeClr val="bg1"/>
                </a:solidFill>
              </a:rPr>
              <a:t>Women did not return to the stage until 1912.</a:t>
            </a:r>
          </a:p>
          <a:p>
            <a:r>
              <a:rPr lang="en-US" dirty="0">
                <a:solidFill>
                  <a:schemeClr val="bg1"/>
                </a:solidFill>
              </a:rPr>
              <a:t>Before the banishment, actresses often cross-dressed as males and sometime led the acting troupes.</a:t>
            </a:r>
          </a:p>
          <a:p>
            <a:r>
              <a:rPr lang="en-US" dirty="0">
                <a:solidFill>
                  <a:schemeClr val="bg1"/>
                </a:solidFill>
              </a:rPr>
              <a:t>Once women were removed, male cross-dressing featuring a falsetto voice was established as a convention when music drama was being defined.</a:t>
            </a:r>
          </a:p>
          <a:p>
            <a:endParaRPr lang="en-US" dirty="0">
              <a:solidFill>
                <a:schemeClr val="bg1"/>
              </a:solidFill>
            </a:endParaRPr>
          </a:p>
          <a:p>
            <a:r>
              <a:rPr lang="en-US" dirty="0">
                <a:solidFill>
                  <a:schemeClr val="accent6">
                    <a:lumMod val="60000"/>
                    <a:lumOff val="40000"/>
                  </a:schemeClr>
                </a:solidFill>
              </a:rPr>
              <a:t>Video of a Cultural performance: </a:t>
            </a:r>
          </a:p>
          <a:p>
            <a:pPr lvl="1"/>
            <a:r>
              <a:rPr lang="en-US" dirty="0">
                <a:solidFill>
                  <a:schemeClr val="bg1"/>
                </a:solidFill>
              </a:rPr>
              <a:t>Highlights of Chinese Theater - Flowers of all Colors </a:t>
            </a:r>
          </a:p>
          <a:p>
            <a:pPr lvl="2"/>
            <a:r>
              <a:rPr lang="en-US" dirty="0">
                <a:solidFill>
                  <a:schemeClr val="bg1"/>
                </a:solidFill>
                <a:hlinkClick r:id="rId2"/>
              </a:rPr>
              <a:t>https://youtu.be/cqeqZ6d8GaQ</a:t>
            </a:r>
            <a:r>
              <a:rPr lang="en-US" dirty="0">
                <a:solidFill>
                  <a:schemeClr val="bg1"/>
                </a:solidFill>
              </a:rPr>
              <a:t> </a:t>
            </a:r>
          </a:p>
          <a:p>
            <a:pPr lvl="1"/>
            <a:r>
              <a:rPr lang="en-US" dirty="0">
                <a:solidFill>
                  <a:schemeClr val="bg1"/>
                </a:solidFill>
              </a:rPr>
              <a:t>Chinese Opera</a:t>
            </a:r>
          </a:p>
          <a:p>
            <a:pPr lvl="2"/>
            <a:r>
              <a:rPr lang="en-US" dirty="0">
                <a:solidFill>
                  <a:schemeClr val="bg1"/>
                </a:solidFill>
                <a:hlinkClick r:id="rId3"/>
              </a:rPr>
              <a:t>https://youtu.be/wzBDB-u1pRg</a:t>
            </a:r>
            <a:r>
              <a:rPr lang="en-US" dirty="0">
                <a:solidFill>
                  <a:schemeClr val="bg1"/>
                </a:solidFill>
              </a:rPr>
              <a:t> </a:t>
            </a:r>
          </a:p>
        </p:txBody>
      </p:sp>
    </p:spTree>
    <p:extLst>
      <p:ext uri="{BB962C8B-B14F-4D97-AF65-F5344CB8AC3E}">
        <p14:creationId xmlns:p14="http://schemas.microsoft.com/office/powerpoint/2010/main" val="4145516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solidFill>
                  <a:srgbClr val="00CC00"/>
                </a:solidFill>
                <a:effectLst>
                  <a:glow rad="139700">
                    <a:schemeClr val="accent3">
                      <a:satMod val="175000"/>
                      <a:alpha val="40000"/>
                    </a:schemeClr>
                  </a:glow>
                </a:effectLst>
                <a:latin typeface="Gill Sans MT Ext Condensed Bold" panose="020B0902020104020203" pitchFamily="34" charset="0"/>
              </a:rPr>
              <a:t>Japanese Theatre History</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Toward the end of the </a:t>
            </a:r>
            <a:r>
              <a:rPr lang="en-US" dirty="0" err="1">
                <a:solidFill>
                  <a:schemeClr val="bg1"/>
                </a:solidFill>
              </a:rPr>
              <a:t>Yüan</a:t>
            </a:r>
            <a:r>
              <a:rPr lang="en-US" dirty="0">
                <a:solidFill>
                  <a:schemeClr val="bg1"/>
                </a:solidFill>
              </a:rPr>
              <a:t> Dynasty in China, </a:t>
            </a:r>
            <a:r>
              <a:rPr lang="en-US" dirty="0">
                <a:solidFill>
                  <a:srgbClr val="FFFF99"/>
                </a:solidFill>
              </a:rPr>
              <a:t>the first great classical theatre of Japan – Noh theatre </a:t>
            </a:r>
            <a:r>
              <a:rPr lang="en-US" dirty="0">
                <a:solidFill>
                  <a:schemeClr val="bg1"/>
                </a:solidFill>
              </a:rPr>
              <a:t>– developed in the court of shogun in the feudal samurai system of the late 14</a:t>
            </a:r>
            <a:r>
              <a:rPr lang="en-US" baseline="30000" dirty="0">
                <a:solidFill>
                  <a:schemeClr val="bg1"/>
                </a:solidFill>
              </a:rPr>
              <a:t>th</a:t>
            </a:r>
            <a:r>
              <a:rPr lang="en-US" dirty="0">
                <a:solidFill>
                  <a:schemeClr val="bg1"/>
                </a:solidFill>
              </a:rPr>
              <a:t> century.</a:t>
            </a:r>
          </a:p>
          <a:p>
            <a:r>
              <a:rPr lang="en-US" dirty="0">
                <a:solidFill>
                  <a:schemeClr val="bg1"/>
                </a:solidFill>
              </a:rPr>
              <a:t>Noh theatre has always maintained music and dance as part of the dramatic presentation.</a:t>
            </a:r>
          </a:p>
          <a:p>
            <a:r>
              <a:rPr lang="en-US" dirty="0">
                <a:solidFill>
                  <a:schemeClr val="bg1"/>
                </a:solidFill>
              </a:rPr>
              <a:t>There were two master actor-playwrights that created and perfected the Noh theatre:</a:t>
            </a:r>
          </a:p>
          <a:p>
            <a:pPr lvl="1"/>
            <a:r>
              <a:rPr lang="en-US" dirty="0" err="1">
                <a:solidFill>
                  <a:schemeClr val="bg1"/>
                </a:solidFill>
              </a:rPr>
              <a:t>Kan’ami</a:t>
            </a:r>
            <a:endParaRPr lang="en-US" dirty="0">
              <a:solidFill>
                <a:schemeClr val="bg1"/>
              </a:solidFill>
            </a:endParaRPr>
          </a:p>
          <a:p>
            <a:pPr lvl="1"/>
            <a:r>
              <a:rPr lang="en-US" dirty="0" err="1">
                <a:solidFill>
                  <a:schemeClr val="bg1"/>
                </a:solidFill>
              </a:rPr>
              <a:t>Kan’ami’s</a:t>
            </a:r>
            <a:r>
              <a:rPr lang="en-US" dirty="0">
                <a:solidFill>
                  <a:schemeClr val="bg1"/>
                </a:solidFill>
              </a:rPr>
              <a:t> son </a:t>
            </a:r>
            <a:r>
              <a:rPr lang="en-US" dirty="0" err="1">
                <a:solidFill>
                  <a:schemeClr val="bg1"/>
                </a:solidFill>
              </a:rPr>
              <a:t>Zeami</a:t>
            </a:r>
            <a:endParaRPr lang="en-US" dirty="0">
              <a:solidFill>
                <a:schemeClr val="bg1"/>
              </a:solidFill>
            </a:endParaRPr>
          </a:p>
          <a:p>
            <a:r>
              <a:rPr lang="en-US" dirty="0" err="1">
                <a:solidFill>
                  <a:schemeClr val="bg1"/>
                </a:solidFill>
              </a:rPr>
              <a:t>Kan’ami</a:t>
            </a:r>
            <a:r>
              <a:rPr lang="en-US" dirty="0">
                <a:solidFill>
                  <a:schemeClr val="bg1"/>
                </a:solidFill>
              </a:rPr>
              <a:t> is credited with defining Noh’s essential form, and his most famous play is </a:t>
            </a:r>
            <a:r>
              <a:rPr lang="en-US" i="1" dirty="0" err="1">
                <a:solidFill>
                  <a:schemeClr val="bg1"/>
                </a:solidFill>
              </a:rPr>
              <a:t>Sotoba</a:t>
            </a:r>
            <a:r>
              <a:rPr lang="en-US" i="1" dirty="0">
                <a:solidFill>
                  <a:schemeClr val="bg1"/>
                </a:solidFill>
              </a:rPr>
              <a:t> </a:t>
            </a:r>
            <a:r>
              <a:rPr lang="en-US" i="1" dirty="0" err="1">
                <a:solidFill>
                  <a:schemeClr val="bg1"/>
                </a:solidFill>
              </a:rPr>
              <a:t>Komachi</a:t>
            </a:r>
            <a:r>
              <a:rPr lang="en-US" i="1" dirty="0">
                <a:solidFill>
                  <a:schemeClr val="bg1"/>
                </a:solidFill>
              </a:rPr>
              <a:t> </a:t>
            </a:r>
            <a:r>
              <a:rPr lang="en-US" dirty="0">
                <a:solidFill>
                  <a:schemeClr val="bg1"/>
                </a:solidFill>
              </a:rPr>
              <a:t>– a play about an aging woman who is possessed by the spirit of her dead lover.</a:t>
            </a:r>
          </a:p>
          <a:p>
            <a:r>
              <a:rPr lang="en-US" dirty="0" err="1">
                <a:solidFill>
                  <a:schemeClr val="bg1"/>
                </a:solidFill>
              </a:rPr>
              <a:t>Zeami</a:t>
            </a:r>
            <a:r>
              <a:rPr lang="en-US" dirty="0">
                <a:solidFill>
                  <a:schemeClr val="bg1"/>
                </a:solidFill>
              </a:rPr>
              <a:t> is considered the most important figure of Noh theatre, not only because he wrote hundreds of plays, many of which are still performed, but he was also known for his writings in the theory of performance and composition. </a:t>
            </a:r>
          </a:p>
        </p:txBody>
      </p:sp>
    </p:spTree>
    <p:extLst>
      <p:ext uri="{BB962C8B-B14F-4D97-AF65-F5344CB8AC3E}">
        <p14:creationId xmlns:p14="http://schemas.microsoft.com/office/powerpoint/2010/main" val="2272491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00FFFF"/>
                </a:solidFill>
                <a:latin typeface="Kristen ITC" panose="03050502040202030202" pitchFamily="66" charset="0"/>
              </a:rPr>
              <a:t>Noh Theatre Staging</a:t>
            </a:r>
          </a:p>
        </p:txBody>
      </p:sp>
      <p:sp>
        <p:nvSpPr>
          <p:cNvPr id="3" name="Content Placeholder 2"/>
          <p:cNvSpPr>
            <a:spLocks noGrp="1"/>
          </p:cNvSpPr>
          <p:nvPr>
            <p:ph sz="half" idx="1"/>
          </p:nvPr>
        </p:nvSpPr>
        <p:spPr/>
        <p:txBody>
          <a:bodyPr>
            <a:normAutofit fontScale="85000" lnSpcReduction="10000"/>
          </a:bodyPr>
          <a:lstStyle/>
          <a:p>
            <a:r>
              <a:rPr lang="en-US" dirty="0">
                <a:solidFill>
                  <a:schemeClr val="bg1"/>
                </a:solidFill>
              </a:rPr>
              <a:t>All Noh theater was performed on a temple-like stage, open, and had a semi-thrust with a highly polished floor.</a:t>
            </a:r>
          </a:p>
          <a:p>
            <a:r>
              <a:rPr lang="en-US" dirty="0">
                <a:solidFill>
                  <a:schemeClr val="bg1"/>
                </a:solidFill>
              </a:rPr>
              <a:t>The audience was seated on two sides (downstage and stage right).</a:t>
            </a:r>
          </a:p>
          <a:p>
            <a:r>
              <a:rPr lang="en-US" dirty="0">
                <a:solidFill>
                  <a:schemeClr val="bg1"/>
                </a:solidFill>
              </a:rPr>
              <a:t>On the upstage wall has a large painted pine tree and the main square of the stage is outlined by four pillars supporting a roof.</a:t>
            </a:r>
          </a:p>
          <a:p>
            <a:endParaRPr lang="en-US" dirty="0">
              <a:solidFill>
                <a:schemeClr val="bg1"/>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61045" y="1524001"/>
            <a:ext cx="4012910" cy="3676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28221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ln w="0"/>
                <a:gradFill>
                  <a:gsLst>
                    <a:gs pos="21000">
                      <a:srgbClr val="53575C"/>
                    </a:gs>
                    <a:gs pos="88000">
                      <a:srgbClr val="C5C7CA"/>
                    </a:gs>
                  </a:gsLst>
                  <a:lin ang="5400000"/>
                </a:gradFill>
                <a:effectLst>
                  <a:reflection blurRad="6350" stA="60000" endA="900" endPos="58000" dir="5400000" sy="-100000" algn="bl" rotWithShape="0"/>
                </a:effectLst>
                <a:latin typeface="Gill Sans MT Ext Condensed Bold" panose="020B0902020104020203" pitchFamily="34" charset="0"/>
              </a:rPr>
              <a:t>Performing Japanese Theatre</a:t>
            </a:r>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The leading character in a Noh play is called a Shite – the Shite is masked</a:t>
            </a:r>
          </a:p>
          <a:p>
            <a:r>
              <a:rPr lang="en-US" dirty="0">
                <a:solidFill>
                  <a:schemeClr val="bg1"/>
                </a:solidFill>
              </a:rPr>
              <a:t>Most other characters are not masked</a:t>
            </a:r>
          </a:p>
          <a:p>
            <a:r>
              <a:rPr lang="en-US" dirty="0">
                <a:solidFill>
                  <a:schemeClr val="bg1"/>
                </a:solidFill>
              </a:rPr>
              <a:t>The actors perform in front of the onstage musicians playing flute and percussion, and a chorus, which often speaks for the Shite, although we also hear the Shite’s voice.</a:t>
            </a:r>
          </a:p>
          <a:p>
            <a:r>
              <a:rPr lang="en-US" dirty="0">
                <a:solidFill>
                  <a:schemeClr val="bg1"/>
                </a:solidFill>
              </a:rPr>
              <a:t>Actors are traditionally male (even though some of the Shite roles are female)</a:t>
            </a:r>
          </a:p>
          <a:p>
            <a:r>
              <a:rPr lang="en-US" dirty="0">
                <a:solidFill>
                  <a:schemeClr val="bg1"/>
                </a:solidFill>
              </a:rPr>
              <a:t>The gestures of actors are highly stylized and often accentuated by remarkable uses of fans.</a:t>
            </a:r>
          </a:p>
          <a:p>
            <a:r>
              <a:rPr lang="en-US" dirty="0">
                <a:solidFill>
                  <a:schemeClr val="bg1"/>
                </a:solidFill>
              </a:rPr>
              <a:t>Playwrights are not considered nearly as important as the actors in Kabuki are.</a:t>
            </a:r>
          </a:p>
        </p:txBody>
      </p:sp>
    </p:spTree>
    <p:extLst>
      <p:ext uri="{BB962C8B-B14F-4D97-AF65-F5344CB8AC3E}">
        <p14:creationId xmlns:p14="http://schemas.microsoft.com/office/powerpoint/2010/main" val="495310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990099"/>
                </a:solidFill>
                <a:latin typeface="Matura MT Script Capitals" panose="03020802060602070202" pitchFamily="66" charset="0"/>
              </a:rPr>
              <a:t>Kabuki Theatre</a:t>
            </a:r>
          </a:p>
        </p:txBody>
      </p:sp>
      <p:sp>
        <p:nvSpPr>
          <p:cNvPr id="3" name="Content Placeholder 2"/>
          <p:cNvSpPr>
            <a:spLocks noGrp="1"/>
          </p:cNvSpPr>
          <p:nvPr>
            <p:ph idx="1"/>
          </p:nvPr>
        </p:nvSpPr>
        <p:spPr/>
        <p:txBody>
          <a:bodyPr>
            <a:noAutofit/>
          </a:bodyPr>
          <a:lstStyle/>
          <a:p>
            <a:r>
              <a:rPr lang="en-US" sz="1600" dirty="0">
                <a:solidFill>
                  <a:schemeClr val="bg1"/>
                </a:solidFill>
              </a:rPr>
              <a:t>The most popular classical Japanese form of theatre is Kabuki</a:t>
            </a:r>
          </a:p>
          <a:p>
            <a:r>
              <a:rPr lang="en-US" sz="1600" dirty="0">
                <a:solidFill>
                  <a:schemeClr val="bg1"/>
                </a:solidFill>
              </a:rPr>
              <a:t>Kabuki began in 1603 through the dancing performances of the priestess </a:t>
            </a:r>
            <a:r>
              <a:rPr lang="en-US" sz="1600" dirty="0" err="1">
                <a:solidFill>
                  <a:schemeClr val="bg1"/>
                </a:solidFill>
              </a:rPr>
              <a:t>Okuni</a:t>
            </a:r>
            <a:r>
              <a:rPr lang="en-US" sz="1600" dirty="0">
                <a:solidFill>
                  <a:schemeClr val="bg1"/>
                </a:solidFill>
              </a:rPr>
              <a:t>.</a:t>
            </a:r>
          </a:p>
          <a:p>
            <a:r>
              <a:rPr lang="en-US" sz="1600" dirty="0">
                <a:solidFill>
                  <a:schemeClr val="bg1"/>
                </a:solidFill>
              </a:rPr>
              <a:t>Although Kabuki was begun by a woman and the form was dominated by female performers for over 25 years, the government banned women from Kabuki in 1629.</a:t>
            </a:r>
          </a:p>
          <a:p>
            <a:r>
              <a:rPr lang="en-US" sz="1600" dirty="0">
                <a:solidFill>
                  <a:schemeClr val="bg1"/>
                </a:solidFill>
              </a:rPr>
              <a:t>It has traditionally been performed by men ever since, with female roles (</a:t>
            </a:r>
            <a:r>
              <a:rPr lang="en-US" sz="1600" dirty="0" err="1">
                <a:solidFill>
                  <a:schemeClr val="bg1"/>
                </a:solidFill>
              </a:rPr>
              <a:t>onnagata</a:t>
            </a:r>
            <a:r>
              <a:rPr lang="en-US" sz="1600" dirty="0">
                <a:solidFill>
                  <a:schemeClr val="bg1"/>
                </a:solidFill>
              </a:rPr>
              <a:t>) performed by men who specialize in this form of cross-dressing.</a:t>
            </a:r>
          </a:p>
          <a:p>
            <a:r>
              <a:rPr lang="en-US" sz="1600" dirty="0">
                <a:solidFill>
                  <a:schemeClr val="bg1"/>
                </a:solidFill>
              </a:rPr>
              <a:t>Kabuki features original plays as well as many adapted from Noh and puppet theatre (</a:t>
            </a:r>
            <a:r>
              <a:rPr lang="en-US" sz="1600" dirty="0" err="1">
                <a:solidFill>
                  <a:schemeClr val="bg1"/>
                </a:solidFill>
              </a:rPr>
              <a:t>Bunraku</a:t>
            </a:r>
            <a:r>
              <a:rPr lang="en-US" sz="1600" dirty="0">
                <a:solidFill>
                  <a:schemeClr val="bg1"/>
                </a:solidFill>
              </a:rPr>
              <a:t>).</a:t>
            </a:r>
          </a:p>
          <a:p>
            <a:r>
              <a:rPr lang="en-US" sz="1600" dirty="0" err="1">
                <a:solidFill>
                  <a:schemeClr val="bg1"/>
                </a:solidFill>
              </a:rPr>
              <a:t>Chikamatsu</a:t>
            </a:r>
            <a:r>
              <a:rPr lang="en-US" sz="1600" dirty="0">
                <a:solidFill>
                  <a:schemeClr val="bg1"/>
                </a:solidFill>
              </a:rPr>
              <a:t> (1683-1725) wrote for both Kabuki and </a:t>
            </a:r>
            <a:r>
              <a:rPr lang="en-US" sz="1600" dirty="0" err="1">
                <a:solidFill>
                  <a:schemeClr val="bg1"/>
                </a:solidFill>
              </a:rPr>
              <a:t>Bunraku</a:t>
            </a:r>
            <a:r>
              <a:rPr lang="en-US" sz="1600" dirty="0">
                <a:solidFill>
                  <a:schemeClr val="bg1"/>
                </a:solidFill>
              </a:rPr>
              <a:t> and has been widely translated. His most famous play is Love Suicides at </a:t>
            </a:r>
            <a:r>
              <a:rPr lang="en-US" sz="1600" dirty="0" err="1">
                <a:solidFill>
                  <a:schemeClr val="bg1"/>
                </a:solidFill>
              </a:rPr>
              <a:t>Sonezaki</a:t>
            </a:r>
            <a:r>
              <a:rPr lang="en-US" sz="1600" dirty="0">
                <a:solidFill>
                  <a:schemeClr val="bg1"/>
                </a:solidFill>
              </a:rPr>
              <a:t> (1703) which explores social and domestic problems.</a:t>
            </a:r>
          </a:p>
          <a:p>
            <a:pPr lvl="1"/>
            <a:r>
              <a:rPr lang="en-US" sz="1400" dirty="0">
                <a:solidFill>
                  <a:schemeClr val="bg1"/>
                </a:solidFill>
              </a:rPr>
              <a:t>Two lovers kill themselves because they are unable to realize the marriage they desire.</a:t>
            </a:r>
          </a:p>
          <a:p>
            <a:r>
              <a:rPr lang="en-US" sz="1600" dirty="0">
                <a:solidFill>
                  <a:srgbClr val="FFFF99"/>
                </a:solidFill>
              </a:rPr>
              <a:t>Kabuki actors do not wear masks, but the makeup is intricate and mask-like.</a:t>
            </a:r>
          </a:p>
          <a:p>
            <a:r>
              <a:rPr lang="en-US" sz="1600" dirty="0">
                <a:solidFill>
                  <a:schemeClr val="bg1"/>
                </a:solidFill>
              </a:rPr>
              <a:t>Kabuki performance is spectacular, using a revolving stage (the first in the world – created in 1758), huge elevator traps, and special effects that delight audiences with a mixture of realism and stylization.</a:t>
            </a:r>
          </a:p>
          <a:p>
            <a:pPr lvl="1"/>
            <a:r>
              <a:rPr lang="en-US" sz="1400" dirty="0">
                <a:solidFill>
                  <a:schemeClr val="bg1"/>
                </a:solidFill>
              </a:rPr>
              <a:t>In the play </a:t>
            </a:r>
            <a:r>
              <a:rPr lang="en-US" sz="1400" i="1" dirty="0" err="1">
                <a:solidFill>
                  <a:schemeClr val="bg1"/>
                </a:solidFill>
              </a:rPr>
              <a:t>Masakado</a:t>
            </a:r>
            <a:r>
              <a:rPr lang="en-US" sz="1400" dirty="0">
                <a:solidFill>
                  <a:schemeClr val="bg1"/>
                </a:solidFill>
              </a:rPr>
              <a:t> (</a:t>
            </a:r>
            <a:r>
              <a:rPr lang="en-US" sz="1400" i="1" dirty="0">
                <a:solidFill>
                  <a:schemeClr val="bg1"/>
                </a:solidFill>
              </a:rPr>
              <a:t>The Demon Princess</a:t>
            </a:r>
            <a:r>
              <a:rPr lang="en-US" sz="1400" dirty="0">
                <a:solidFill>
                  <a:schemeClr val="bg1"/>
                </a:solidFill>
              </a:rPr>
              <a:t>), the princess creates a magical dance that causes an earthquake and the play ends with all the scenery collapsing.</a:t>
            </a:r>
          </a:p>
        </p:txBody>
      </p:sp>
    </p:spTree>
    <p:extLst>
      <p:ext uri="{BB962C8B-B14F-4D97-AF65-F5344CB8AC3E}">
        <p14:creationId xmlns:p14="http://schemas.microsoft.com/office/powerpoint/2010/main" val="297698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6400800"/>
          </a:xfrm>
          <a:prstGeom prst="rect">
            <a:avLst/>
          </a:prstGeom>
        </p:spPr>
      </p:pic>
    </p:spTree>
    <p:extLst>
      <p:ext uri="{BB962C8B-B14F-4D97-AF65-F5344CB8AC3E}">
        <p14:creationId xmlns:p14="http://schemas.microsoft.com/office/powerpoint/2010/main" val="407699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990099"/>
                </a:solidFill>
                <a:latin typeface="Matura MT Script Capitals" panose="03020802060602070202" pitchFamily="66" charset="0"/>
              </a:rPr>
              <a:t>Kabuki Theatre</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Kabuki is a great borrower and added the proscenium arch after encountering it in the late 19</a:t>
            </a:r>
            <a:r>
              <a:rPr lang="en-US" baseline="30000" dirty="0">
                <a:solidFill>
                  <a:schemeClr val="bg1"/>
                </a:solidFill>
              </a:rPr>
              <a:t>th</a:t>
            </a:r>
            <a:r>
              <a:rPr lang="en-US" dirty="0">
                <a:solidFill>
                  <a:schemeClr val="bg1"/>
                </a:solidFill>
              </a:rPr>
              <a:t> century.</a:t>
            </a:r>
          </a:p>
          <a:p>
            <a:r>
              <a:rPr lang="en-US" dirty="0">
                <a:solidFill>
                  <a:schemeClr val="bg1"/>
                </a:solidFill>
              </a:rPr>
              <a:t>The most dynamic element of the Kabuki Stage is the </a:t>
            </a:r>
            <a:r>
              <a:rPr lang="en-US" dirty="0" err="1">
                <a:solidFill>
                  <a:schemeClr val="bg1"/>
                </a:solidFill>
              </a:rPr>
              <a:t>hanamichi</a:t>
            </a:r>
            <a:r>
              <a:rPr lang="en-US" dirty="0">
                <a:solidFill>
                  <a:schemeClr val="bg1"/>
                </a:solidFill>
              </a:rPr>
              <a:t> – a stage-level ramp that passes directly from the stage apron down right center to the back of the house.</a:t>
            </a:r>
          </a:p>
          <a:p>
            <a:endParaRPr lang="en-US" dirty="0">
              <a:solidFill>
                <a:schemeClr val="bg1"/>
              </a:solidFill>
            </a:endParaRPr>
          </a:p>
          <a:p>
            <a:r>
              <a:rPr lang="en-US" dirty="0">
                <a:solidFill>
                  <a:schemeClr val="accent4">
                    <a:lumMod val="60000"/>
                    <a:lumOff val="40000"/>
                  </a:schemeClr>
                </a:solidFill>
              </a:rPr>
              <a:t>Video of Japanese Theatre</a:t>
            </a:r>
          </a:p>
          <a:p>
            <a:pPr lvl="1"/>
            <a:r>
              <a:rPr lang="en-US" dirty="0">
                <a:solidFill>
                  <a:schemeClr val="bg1"/>
                </a:solidFill>
              </a:rPr>
              <a:t>Kabuki Theatre</a:t>
            </a:r>
          </a:p>
          <a:p>
            <a:pPr lvl="2"/>
            <a:r>
              <a:rPr lang="en-US" dirty="0">
                <a:solidFill>
                  <a:schemeClr val="bg1"/>
                </a:solidFill>
                <a:hlinkClick r:id="rId2"/>
              </a:rPr>
              <a:t>https://youtu.be/67-bgSFJiKc</a:t>
            </a:r>
            <a:r>
              <a:rPr lang="en-US" dirty="0">
                <a:solidFill>
                  <a:schemeClr val="bg1"/>
                </a:solidFill>
              </a:rPr>
              <a:t>   </a:t>
            </a:r>
          </a:p>
          <a:p>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114800"/>
            <a:ext cx="3530600" cy="2362200"/>
          </a:xfrm>
          <a:prstGeom prst="rect">
            <a:avLst/>
          </a:prstGeom>
          <a:ln>
            <a:noFill/>
          </a:ln>
          <a:effectLst>
            <a:softEdge rad="112500"/>
          </a:effectLst>
        </p:spPr>
      </p:pic>
    </p:spTree>
    <p:extLst>
      <p:ext uri="{BB962C8B-B14F-4D97-AF65-F5344CB8AC3E}">
        <p14:creationId xmlns:p14="http://schemas.microsoft.com/office/powerpoint/2010/main" val="325111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err="1">
                <a:solidFill>
                  <a:srgbClr val="FF3300"/>
                </a:solidFill>
                <a:latin typeface="Mistral" panose="03090702030407020403" pitchFamily="66" charset="0"/>
              </a:rPr>
              <a:t>Butoh</a:t>
            </a:r>
            <a:r>
              <a:rPr lang="en-US" sz="7200" dirty="0">
                <a:solidFill>
                  <a:srgbClr val="FF3300"/>
                </a:solidFill>
                <a:latin typeface="Mistral" panose="03090702030407020403" pitchFamily="66" charset="0"/>
              </a:rPr>
              <a:t> Theatre</a:t>
            </a:r>
          </a:p>
        </p:txBody>
      </p:sp>
      <p:sp>
        <p:nvSpPr>
          <p:cNvPr id="3" name="Content Placeholder 2"/>
          <p:cNvSpPr>
            <a:spLocks noGrp="1"/>
          </p:cNvSpPr>
          <p:nvPr>
            <p:ph idx="1"/>
          </p:nvPr>
        </p:nvSpPr>
        <p:spPr/>
        <p:txBody>
          <a:bodyPr>
            <a:normAutofit fontScale="62500" lnSpcReduction="20000"/>
          </a:bodyPr>
          <a:lstStyle/>
          <a:p>
            <a:r>
              <a:rPr lang="en-US" dirty="0" err="1">
                <a:solidFill>
                  <a:schemeClr val="bg1"/>
                </a:solidFill>
              </a:rPr>
              <a:t>Butoh</a:t>
            </a:r>
            <a:r>
              <a:rPr lang="en-US" dirty="0">
                <a:solidFill>
                  <a:schemeClr val="bg1"/>
                </a:solidFill>
              </a:rPr>
              <a:t> (</a:t>
            </a:r>
            <a:r>
              <a:rPr lang="en-US" dirty="0" err="1">
                <a:solidFill>
                  <a:schemeClr val="bg1"/>
                </a:solidFill>
              </a:rPr>
              <a:t>舞踏</a:t>
            </a:r>
            <a:r>
              <a:rPr lang="en-US" dirty="0">
                <a:solidFill>
                  <a:schemeClr val="bg1"/>
                </a:solidFill>
              </a:rPr>
              <a:t> </a:t>
            </a:r>
            <a:r>
              <a:rPr lang="en-US" dirty="0" err="1">
                <a:solidFill>
                  <a:schemeClr val="bg1"/>
                </a:solidFill>
              </a:rPr>
              <a:t>Butō</a:t>
            </a:r>
            <a:r>
              <a:rPr lang="en-US" dirty="0">
                <a:solidFill>
                  <a:schemeClr val="bg1"/>
                </a:solidFill>
              </a:rPr>
              <a:t>) is a form of Japanese dance theatre that encompasses a diverse range of activities, techniques and motivations for dance, performance, or movement. </a:t>
            </a:r>
          </a:p>
          <a:p>
            <a:r>
              <a:rPr lang="en-US" dirty="0">
                <a:solidFill>
                  <a:schemeClr val="bg1"/>
                </a:solidFill>
              </a:rPr>
              <a:t>Following World War II, </a:t>
            </a:r>
            <a:r>
              <a:rPr lang="en-US" dirty="0" err="1">
                <a:solidFill>
                  <a:schemeClr val="bg1"/>
                </a:solidFill>
              </a:rPr>
              <a:t>Butoh</a:t>
            </a:r>
            <a:r>
              <a:rPr lang="en-US" dirty="0">
                <a:solidFill>
                  <a:schemeClr val="bg1"/>
                </a:solidFill>
              </a:rPr>
              <a:t> arose in 1959 through collaborations between its two key founders </a:t>
            </a:r>
            <a:r>
              <a:rPr lang="en-US" dirty="0" err="1">
                <a:solidFill>
                  <a:schemeClr val="bg1"/>
                </a:solidFill>
              </a:rPr>
              <a:t>Hijikata</a:t>
            </a:r>
            <a:r>
              <a:rPr lang="en-US" dirty="0">
                <a:solidFill>
                  <a:schemeClr val="bg1"/>
                </a:solidFill>
              </a:rPr>
              <a:t> </a:t>
            </a:r>
            <a:r>
              <a:rPr lang="en-US" dirty="0" err="1">
                <a:solidFill>
                  <a:schemeClr val="bg1"/>
                </a:solidFill>
              </a:rPr>
              <a:t>Tatsumi</a:t>
            </a:r>
            <a:r>
              <a:rPr lang="en-US" dirty="0">
                <a:solidFill>
                  <a:schemeClr val="bg1"/>
                </a:solidFill>
              </a:rPr>
              <a:t> and </a:t>
            </a:r>
            <a:r>
              <a:rPr lang="en-US" dirty="0" err="1">
                <a:solidFill>
                  <a:schemeClr val="bg1"/>
                </a:solidFill>
              </a:rPr>
              <a:t>Ohno</a:t>
            </a:r>
            <a:r>
              <a:rPr lang="en-US" dirty="0">
                <a:solidFill>
                  <a:schemeClr val="bg1"/>
                </a:solidFill>
              </a:rPr>
              <a:t> Kazuo. </a:t>
            </a:r>
          </a:p>
          <a:p>
            <a:r>
              <a:rPr lang="en-US" dirty="0">
                <a:solidFill>
                  <a:schemeClr val="bg1"/>
                </a:solidFill>
              </a:rPr>
              <a:t>The art form is difficult to define; notably, founder </a:t>
            </a:r>
            <a:r>
              <a:rPr lang="en-US" dirty="0" err="1">
                <a:solidFill>
                  <a:schemeClr val="bg1"/>
                </a:solidFill>
              </a:rPr>
              <a:t>Hijikata</a:t>
            </a:r>
            <a:r>
              <a:rPr lang="en-US" dirty="0">
                <a:solidFill>
                  <a:schemeClr val="bg1"/>
                </a:solidFill>
              </a:rPr>
              <a:t> </a:t>
            </a:r>
            <a:r>
              <a:rPr lang="en-US" dirty="0" err="1">
                <a:solidFill>
                  <a:schemeClr val="bg1"/>
                </a:solidFill>
              </a:rPr>
              <a:t>Tatsumi</a:t>
            </a:r>
            <a:r>
              <a:rPr lang="en-US" dirty="0">
                <a:solidFill>
                  <a:schemeClr val="bg1"/>
                </a:solidFill>
              </a:rPr>
              <a:t> viewed the formalization of </a:t>
            </a:r>
            <a:r>
              <a:rPr lang="en-US" dirty="0" err="1">
                <a:solidFill>
                  <a:schemeClr val="bg1"/>
                </a:solidFill>
              </a:rPr>
              <a:t>Butoh</a:t>
            </a:r>
            <a:r>
              <a:rPr lang="en-US" dirty="0">
                <a:solidFill>
                  <a:schemeClr val="bg1"/>
                </a:solidFill>
              </a:rPr>
              <a:t> with "distress". </a:t>
            </a:r>
          </a:p>
          <a:p>
            <a:r>
              <a:rPr lang="en-US" dirty="0">
                <a:solidFill>
                  <a:srgbClr val="FFFF99"/>
                </a:solidFill>
              </a:rPr>
              <a:t>Common features of the art form include playful and grotesque imagery, taboo topics, extreme or absurd environments, and it is traditionally performed in white body makeup with slow hyper-controlled motion. </a:t>
            </a:r>
          </a:p>
          <a:p>
            <a:r>
              <a:rPr lang="en-US" dirty="0">
                <a:solidFill>
                  <a:schemeClr val="bg1"/>
                </a:solidFill>
              </a:rPr>
              <a:t>However, with time </a:t>
            </a:r>
            <a:r>
              <a:rPr lang="en-US" dirty="0" err="1">
                <a:solidFill>
                  <a:schemeClr val="bg1"/>
                </a:solidFill>
              </a:rPr>
              <a:t>Butoh</a:t>
            </a:r>
            <a:r>
              <a:rPr lang="en-US" dirty="0">
                <a:solidFill>
                  <a:schemeClr val="bg1"/>
                </a:solidFill>
              </a:rPr>
              <a:t> groups are increasingly being formed around the world, with their various aesthetic ideals and intentions.</a:t>
            </a:r>
          </a:p>
          <a:p>
            <a:pPr marL="0" indent="0">
              <a:buNone/>
            </a:pPr>
            <a:endParaRPr lang="en-US" dirty="0">
              <a:solidFill>
                <a:schemeClr val="bg1"/>
              </a:solidFill>
            </a:endParaRPr>
          </a:p>
          <a:p>
            <a:r>
              <a:rPr lang="en-US" dirty="0">
                <a:solidFill>
                  <a:schemeClr val="accent6">
                    <a:lumMod val="75000"/>
                  </a:schemeClr>
                </a:solidFill>
              </a:rPr>
              <a:t>Video of </a:t>
            </a:r>
            <a:r>
              <a:rPr lang="en-US" dirty="0" err="1">
                <a:solidFill>
                  <a:schemeClr val="accent6">
                    <a:lumMod val="75000"/>
                  </a:schemeClr>
                </a:solidFill>
              </a:rPr>
              <a:t>Butoh</a:t>
            </a:r>
            <a:endParaRPr lang="en-US" dirty="0">
              <a:solidFill>
                <a:schemeClr val="accent6">
                  <a:lumMod val="75000"/>
                </a:schemeClr>
              </a:solidFill>
            </a:endParaRPr>
          </a:p>
          <a:p>
            <a:pPr lvl="1"/>
            <a:r>
              <a:rPr lang="en-US" dirty="0" err="1">
                <a:solidFill>
                  <a:schemeClr val="bg1"/>
                </a:solidFill>
              </a:rPr>
              <a:t>Butoh</a:t>
            </a:r>
            <a:r>
              <a:rPr lang="en-US" dirty="0">
                <a:solidFill>
                  <a:schemeClr val="bg1"/>
                </a:solidFill>
              </a:rPr>
              <a:t> - an expressive and obscure form of dance theatre</a:t>
            </a:r>
          </a:p>
          <a:p>
            <a:pPr lvl="2"/>
            <a:r>
              <a:rPr lang="en-US" dirty="0">
                <a:solidFill>
                  <a:schemeClr val="bg1"/>
                </a:solidFill>
                <a:hlinkClick r:id="rId2"/>
              </a:rPr>
              <a:t>https://youtu.be/j7l3ToKPDBQ</a:t>
            </a:r>
            <a:r>
              <a:rPr lang="en-US" dirty="0">
                <a:solidFill>
                  <a:schemeClr val="bg1"/>
                </a:solidFill>
              </a:rPr>
              <a:t> </a:t>
            </a:r>
          </a:p>
        </p:txBody>
      </p:sp>
    </p:spTree>
    <p:extLst>
      <p:ext uri="{BB962C8B-B14F-4D97-AF65-F5344CB8AC3E}">
        <p14:creationId xmlns:p14="http://schemas.microsoft.com/office/powerpoint/2010/main" val="239002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56" y="228600"/>
            <a:ext cx="8888444" cy="6400800"/>
          </a:xfrm>
          <a:prstGeom prst="rect">
            <a:avLst/>
          </a:prstGeom>
        </p:spPr>
      </p:pic>
    </p:spTree>
    <p:extLst>
      <p:ext uri="{BB962C8B-B14F-4D97-AF65-F5344CB8AC3E}">
        <p14:creationId xmlns:p14="http://schemas.microsoft.com/office/powerpoint/2010/main" val="3517166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60000"/>
                    <a:lumOff val="40000"/>
                  </a:schemeClr>
                </a:solidFill>
                <a:effectLst>
                  <a:glow rad="228600">
                    <a:schemeClr val="accent6">
                      <a:satMod val="175000"/>
                      <a:alpha val="40000"/>
                    </a:schemeClr>
                  </a:glow>
                </a:effectLst>
                <a:latin typeface="Edwardian Script ITC" panose="030303020407070D0804" pitchFamily="66" charset="0"/>
              </a:rPr>
              <a:t>Medieval History</a:t>
            </a:r>
          </a:p>
        </p:txBody>
      </p:sp>
      <p:sp>
        <p:nvSpPr>
          <p:cNvPr id="3" name="Content Placeholder 2"/>
          <p:cNvSpPr>
            <a:spLocks noGrp="1"/>
          </p:cNvSpPr>
          <p:nvPr>
            <p:ph idx="1"/>
          </p:nvPr>
        </p:nvSpPr>
        <p:spPr>
          <a:xfrm>
            <a:off x="457200" y="1524000"/>
            <a:ext cx="8229600" cy="4602163"/>
          </a:xfrm>
        </p:spPr>
        <p:txBody>
          <a:bodyPr>
            <a:noAutofit/>
          </a:bodyPr>
          <a:lstStyle/>
          <a:p>
            <a:r>
              <a:rPr lang="en-US" sz="1600" dirty="0">
                <a:solidFill>
                  <a:schemeClr val="bg1"/>
                </a:solidFill>
              </a:rPr>
              <a:t>Little is known about the theatre between 600-1000 A.D. </a:t>
            </a:r>
          </a:p>
          <a:p>
            <a:r>
              <a:rPr lang="en-US" sz="1600" dirty="0">
                <a:solidFill>
                  <a:schemeClr val="bg1"/>
                </a:solidFill>
              </a:rPr>
              <a:t>There are references to actors (</a:t>
            </a:r>
            <a:r>
              <a:rPr lang="en-US" sz="1600" dirty="0" err="1">
                <a:solidFill>
                  <a:schemeClr val="bg1"/>
                </a:solidFill>
              </a:rPr>
              <a:t>histriones</a:t>
            </a:r>
            <a:r>
              <a:rPr lang="en-US" sz="1600" dirty="0">
                <a:solidFill>
                  <a:schemeClr val="bg1"/>
                </a:solidFill>
              </a:rPr>
              <a:t>), jugglers, rope dances in traveling tribes, remnants of Roman mimes, popular pagan festivals and rites </a:t>
            </a:r>
          </a:p>
          <a:p>
            <a:r>
              <a:rPr lang="en-US" sz="1600" dirty="0">
                <a:solidFill>
                  <a:schemeClr val="bg1"/>
                </a:solidFill>
              </a:rPr>
              <a:t>But there was little written drama; none that survives, and almost no other surviving references to it. </a:t>
            </a:r>
          </a:p>
          <a:p>
            <a:r>
              <a:rPr lang="en-US" sz="1600" dirty="0" err="1">
                <a:solidFill>
                  <a:schemeClr val="bg1"/>
                </a:solidFill>
              </a:rPr>
              <a:t>Hrosvitha</a:t>
            </a:r>
            <a:r>
              <a:rPr lang="en-US" sz="1600" dirty="0">
                <a:solidFill>
                  <a:schemeClr val="bg1"/>
                </a:solidFill>
              </a:rPr>
              <a:t> of </a:t>
            </a:r>
            <a:r>
              <a:rPr lang="en-US" sz="1600" dirty="0" err="1">
                <a:solidFill>
                  <a:schemeClr val="bg1"/>
                </a:solidFill>
              </a:rPr>
              <a:t>Gandersheim</a:t>
            </a:r>
            <a:r>
              <a:rPr lang="en-US" sz="1600" dirty="0">
                <a:solidFill>
                  <a:schemeClr val="bg1"/>
                </a:solidFill>
              </a:rPr>
              <a:t>, a nun, wrote religious plays based on Terence's plays, but they were probably "closet dramas." </a:t>
            </a:r>
          </a:p>
          <a:p>
            <a:r>
              <a:rPr lang="en-US" sz="1600" dirty="0">
                <a:solidFill>
                  <a:schemeClr val="bg1"/>
                </a:solidFill>
              </a:rPr>
              <a:t>Also Christian ceremonies, where the theatre seems to have been "reborn." Between 925 and 975, drama becomes re-introduced into the church services</a:t>
            </a:r>
          </a:p>
          <a:p>
            <a:r>
              <a:rPr lang="en-US" sz="1600" dirty="0">
                <a:solidFill>
                  <a:schemeClr val="bg1"/>
                </a:solidFill>
              </a:rPr>
              <a:t>Theatre was "reborn" within the very institution that helped to shut it down – The Church</a:t>
            </a:r>
          </a:p>
          <a:p>
            <a:r>
              <a:rPr lang="en-US" sz="1600" dirty="0">
                <a:solidFill>
                  <a:schemeClr val="bg1"/>
                </a:solidFill>
              </a:rPr>
              <a:t>Perhaps the church had little choice – it couldn't stop the pagan rites – too popular – so many aspects of pagan rites found their way into Christian ceremonies. </a:t>
            </a:r>
          </a:p>
          <a:p>
            <a:pPr lvl="1"/>
            <a:r>
              <a:rPr lang="en-US" sz="1600" dirty="0">
                <a:solidFill>
                  <a:schemeClr val="bg1"/>
                </a:solidFill>
              </a:rPr>
              <a:t>Christmas the birth of Christ, not celebrated in December till the 4th century, to take advantage of the winter festivals</a:t>
            </a:r>
          </a:p>
          <a:p>
            <a:pPr lvl="1"/>
            <a:r>
              <a:rPr lang="en-US" sz="1600" dirty="0">
                <a:solidFill>
                  <a:schemeClr val="bg1"/>
                </a:solidFill>
              </a:rPr>
              <a:t>Easter replaced the spring festivals </a:t>
            </a:r>
          </a:p>
        </p:txBody>
      </p:sp>
    </p:spTree>
    <p:extLst>
      <p:ext uri="{BB962C8B-B14F-4D97-AF65-F5344CB8AC3E}">
        <p14:creationId xmlns:p14="http://schemas.microsoft.com/office/powerpoint/2010/main" val="356397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60000"/>
                    <a:lumOff val="40000"/>
                  </a:schemeClr>
                </a:solidFill>
                <a:effectLst>
                  <a:glow rad="228600">
                    <a:schemeClr val="accent6">
                      <a:satMod val="175000"/>
                      <a:alpha val="40000"/>
                    </a:schemeClr>
                  </a:glow>
                </a:effectLst>
                <a:latin typeface="Edwardian Script ITC" panose="030303020407070D0804" pitchFamily="66" charset="0"/>
              </a:rPr>
              <a:t>Medieval History</a:t>
            </a:r>
          </a:p>
        </p:txBody>
      </p:sp>
      <p:sp>
        <p:nvSpPr>
          <p:cNvPr id="3" name="Content Placeholder 2"/>
          <p:cNvSpPr>
            <a:spLocks noGrp="1"/>
          </p:cNvSpPr>
          <p:nvPr>
            <p:ph idx="1"/>
          </p:nvPr>
        </p:nvSpPr>
        <p:spPr>
          <a:xfrm>
            <a:off x="457200" y="1524000"/>
            <a:ext cx="8229600" cy="4602163"/>
          </a:xfrm>
        </p:spPr>
        <p:txBody>
          <a:bodyPr>
            <a:noAutofit/>
          </a:bodyPr>
          <a:lstStyle/>
          <a:p>
            <a:r>
              <a:rPr lang="en-US" sz="2000" dirty="0">
                <a:solidFill>
                  <a:schemeClr val="bg1"/>
                </a:solidFill>
              </a:rPr>
              <a:t>In the 12th century, the Crusades helped bring other cultures to Europe (or, to be more accurate, Europeans took from other cultures and brought them to Europe).</a:t>
            </a:r>
          </a:p>
          <a:p>
            <a:r>
              <a:rPr lang="en-US" sz="2000" dirty="0">
                <a:solidFill>
                  <a:schemeClr val="bg1"/>
                </a:solidFill>
              </a:rPr>
              <a:t>Other religious dramas extended outside the church, in the vernacular [native language].</a:t>
            </a:r>
          </a:p>
          <a:p>
            <a:r>
              <a:rPr lang="en-US" sz="2000" dirty="0">
                <a:solidFill>
                  <a:schemeClr val="bg1"/>
                </a:solidFill>
              </a:rPr>
              <a:t>At first, the church had control of the drama outside of the church, but then it gradually became more controlled by nonspiritual groups </a:t>
            </a:r>
          </a:p>
          <a:p>
            <a:r>
              <a:rPr lang="en-US" sz="2000" dirty="0">
                <a:solidFill>
                  <a:schemeClr val="bg1"/>
                </a:solidFill>
              </a:rPr>
              <a:t>The Guilds (tradesmen) took over in some cities, and it was common for certain Guilds to retain control over certain plays / stories, all of which were based in some way on the Bible or religious teachings</a:t>
            </a:r>
          </a:p>
          <a:p>
            <a:pPr lvl="1"/>
            <a:r>
              <a:rPr lang="en-US" sz="2000" dirty="0">
                <a:solidFill>
                  <a:schemeClr val="bg1"/>
                </a:solidFill>
              </a:rPr>
              <a:t>For instance, the Bakers’ Guild would control the play about the Last Supper, and Shipwrights’ Guild would get plays about Noah, etc. </a:t>
            </a:r>
          </a:p>
          <a:p>
            <a:r>
              <a:rPr lang="en-US" sz="2000" dirty="0">
                <a:solidFill>
                  <a:schemeClr val="bg1"/>
                </a:solidFill>
              </a:rPr>
              <a:t>The church still needed to approve the scripts, even when its role diminished. </a:t>
            </a:r>
          </a:p>
        </p:txBody>
      </p:sp>
    </p:spTree>
    <p:extLst>
      <p:ext uri="{BB962C8B-B14F-4D97-AF65-F5344CB8AC3E}">
        <p14:creationId xmlns:p14="http://schemas.microsoft.com/office/powerpoint/2010/main" val="3944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igi" panose="04040504061007020D02" pitchFamily="82" charset="0"/>
              </a:rPr>
              <a:t>Drama Inside the Church</a:t>
            </a:r>
          </a:p>
        </p:txBody>
      </p:sp>
      <p:sp>
        <p:nvSpPr>
          <p:cNvPr id="3" name="Content Placeholder 2"/>
          <p:cNvSpPr>
            <a:spLocks noGrp="1"/>
          </p:cNvSpPr>
          <p:nvPr>
            <p:ph idx="1"/>
          </p:nvPr>
        </p:nvSpPr>
        <p:spPr/>
        <p:txBody>
          <a:bodyPr>
            <a:normAutofit fontScale="32500" lnSpcReduction="20000"/>
          </a:bodyPr>
          <a:lstStyle/>
          <a:p>
            <a:r>
              <a:rPr lang="en-US" sz="4000" dirty="0">
                <a:solidFill>
                  <a:schemeClr val="bg1"/>
                </a:solidFill>
              </a:rPr>
              <a:t>Before 1200 AD, most plays were still being done inside the church as part of the liturgy. </a:t>
            </a:r>
          </a:p>
          <a:p>
            <a:r>
              <a:rPr lang="en-US" sz="4000" dirty="0">
                <a:solidFill>
                  <a:schemeClr val="bg1"/>
                </a:solidFill>
              </a:rPr>
              <a:t>Most were probably still in Latin, the language of the Church. </a:t>
            </a:r>
          </a:p>
          <a:p>
            <a:pPr lvl="1"/>
            <a:r>
              <a:rPr lang="en-US" sz="4000" dirty="0">
                <a:solidFill>
                  <a:schemeClr val="bg1"/>
                </a:solidFill>
              </a:rPr>
              <a:t>Liturgy is the customary public worship performed by a religious group, according to its beliefs, customs and traditions. Technically speaking, liturgy is a subset of ritual. When ritual is undertaken to participate in a divine act or assist a divine action, it is liturgy. If the ritual does not have this purpose it is not liturgy but only ritual. Thus, the word, sometimes rendered by its English translation "Service or Divine Service", refers to a formal ritual, which may or may not be elaborate, enacted by those who understand themselves to be participating in a divine action, such as the Eastern Orthodox Divine Liturgy (Greek: </a:t>
            </a:r>
            <a:r>
              <a:rPr lang="en-US" sz="4000" dirty="0" err="1">
                <a:solidFill>
                  <a:schemeClr val="bg1"/>
                </a:solidFill>
              </a:rPr>
              <a:t>Θεί</a:t>
            </a:r>
            <a:r>
              <a:rPr lang="en-US" sz="4000" dirty="0">
                <a:solidFill>
                  <a:schemeClr val="bg1"/>
                </a:solidFill>
              </a:rPr>
              <a:t>α Λειτουργία), Catholic Mass, the Eucharist or Mass (Anglican Communion). A daily activity such as the Muslim </a:t>
            </a:r>
            <a:r>
              <a:rPr lang="en-US" sz="4000" dirty="0" err="1">
                <a:solidFill>
                  <a:schemeClr val="bg1"/>
                </a:solidFill>
              </a:rPr>
              <a:t>salah</a:t>
            </a:r>
            <a:r>
              <a:rPr lang="en-US" sz="4000" dirty="0">
                <a:solidFill>
                  <a:schemeClr val="bg1"/>
                </a:solidFill>
              </a:rPr>
              <a:t> and Jewish synagogue services would be ritual but not liturgy. If the Temple were re-established, the ritual undertaken by the Judaic priesthood within the Temple would be liturgy.</a:t>
            </a:r>
          </a:p>
          <a:p>
            <a:pPr marL="0" indent="0">
              <a:buNone/>
            </a:pPr>
            <a:endParaRPr lang="en-US" sz="4000" dirty="0">
              <a:solidFill>
                <a:schemeClr val="bg1"/>
              </a:solidFill>
            </a:endParaRPr>
          </a:p>
          <a:p>
            <a:r>
              <a:rPr lang="en-US" sz="4000" b="1" dirty="0">
                <a:solidFill>
                  <a:schemeClr val="bg1"/>
                </a:solidFill>
              </a:rPr>
              <a:t>Staging: </a:t>
            </a:r>
          </a:p>
          <a:p>
            <a:pPr lvl="1"/>
            <a:r>
              <a:rPr lang="en-US" sz="4000" dirty="0">
                <a:solidFill>
                  <a:schemeClr val="bg1"/>
                </a:solidFill>
              </a:rPr>
              <a:t>There were two main areas for the performances to take place: </a:t>
            </a:r>
          </a:p>
          <a:p>
            <a:pPr lvl="2"/>
            <a:r>
              <a:rPr lang="en-US" sz="4000" dirty="0">
                <a:solidFill>
                  <a:schemeClr val="bg1"/>
                </a:solidFill>
              </a:rPr>
              <a:t>Mansions – small scenic structures for indicating location</a:t>
            </a:r>
          </a:p>
          <a:p>
            <a:pPr lvl="2"/>
            <a:r>
              <a:rPr lang="en-US" sz="4000" dirty="0">
                <a:solidFill>
                  <a:schemeClr val="bg1"/>
                </a:solidFill>
              </a:rPr>
              <a:t>In more complex plays, there were many mansions</a:t>
            </a:r>
          </a:p>
          <a:p>
            <a:pPr lvl="2"/>
            <a:r>
              <a:rPr lang="en-US" sz="4000" dirty="0">
                <a:solidFill>
                  <a:schemeClr val="bg1"/>
                </a:solidFill>
              </a:rPr>
              <a:t>Platea – general acting area, adjacent to the mansion</a:t>
            </a:r>
          </a:p>
          <a:p>
            <a:pPr lvl="1"/>
            <a:r>
              <a:rPr lang="en-US" sz="4000" dirty="0">
                <a:solidFill>
                  <a:schemeClr val="bg1"/>
                </a:solidFill>
              </a:rPr>
              <a:t>The church structure usually served as the mansions (the choir loft, for instance, could serve as heaven; the altar might be the tomb of Christ). </a:t>
            </a:r>
          </a:p>
          <a:p>
            <a:pPr lvl="1"/>
            <a:r>
              <a:rPr lang="en-US" sz="4000" dirty="0">
                <a:solidFill>
                  <a:schemeClr val="bg1"/>
                </a:solidFill>
              </a:rPr>
              <a:t>Machinery was also used: </a:t>
            </a:r>
          </a:p>
          <a:p>
            <a:pPr lvl="2"/>
            <a:r>
              <a:rPr lang="en-US" sz="4000" dirty="0">
                <a:solidFill>
                  <a:schemeClr val="bg1"/>
                </a:solidFill>
              </a:rPr>
              <a:t>To fly Christ up to heaven</a:t>
            </a:r>
          </a:p>
          <a:p>
            <a:pPr lvl="2"/>
            <a:r>
              <a:rPr lang="en-US" sz="4000" dirty="0">
                <a:solidFill>
                  <a:schemeClr val="bg1"/>
                </a:solidFill>
              </a:rPr>
              <a:t>To have angels come down</a:t>
            </a:r>
          </a:p>
          <a:p>
            <a:pPr lvl="1"/>
            <a:r>
              <a:rPr lang="en-US" sz="4000" dirty="0">
                <a:solidFill>
                  <a:schemeClr val="bg1"/>
                </a:solidFill>
              </a:rPr>
              <a:t>Costumes were probably ordinary church garments</a:t>
            </a:r>
          </a:p>
        </p:txBody>
      </p:sp>
    </p:spTree>
    <p:extLst>
      <p:ext uri="{BB962C8B-B14F-4D97-AF65-F5344CB8AC3E}">
        <p14:creationId xmlns:p14="http://schemas.microsoft.com/office/powerpoint/2010/main" val="273511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igi" panose="04040504061007020D02" pitchFamily="82" charset="0"/>
              </a:rPr>
              <a:t>Drama Inside the Church</a:t>
            </a:r>
          </a:p>
        </p:txBody>
      </p:sp>
      <p:sp>
        <p:nvSpPr>
          <p:cNvPr id="3" name="Content Placeholder 2"/>
          <p:cNvSpPr>
            <a:spLocks noGrp="1"/>
          </p:cNvSpPr>
          <p:nvPr>
            <p:ph idx="1"/>
          </p:nvPr>
        </p:nvSpPr>
        <p:spPr/>
        <p:txBody>
          <a:bodyPr>
            <a:normAutofit fontScale="62500" lnSpcReduction="20000"/>
          </a:bodyPr>
          <a:lstStyle/>
          <a:p>
            <a:r>
              <a:rPr lang="en-US" sz="4000" dirty="0">
                <a:solidFill>
                  <a:schemeClr val="bg1"/>
                </a:solidFill>
              </a:rPr>
              <a:t>By 1200 AD, some of these plays were being performed outdoors. </a:t>
            </a:r>
          </a:p>
          <a:p>
            <a:r>
              <a:rPr lang="en-US" sz="4000" dirty="0">
                <a:solidFill>
                  <a:schemeClr val="bg1"/>
                </a:solidFill>
              </a:rPr>
              <a:t>By 1350, plays were in the vernacular, rather than Latin. </a:t>
            </a:r>
          </a:p>
          <a:p>
            <a:r>
              <a:rPr lang="en-US" sz="4000" dirty="0">
                <a:solidFill>
                  <a:schemeClr val="bg1"/>
                </a:solidFill>
              </a:rPr>
              <a:t>Laymen were the actors (male members of the community, unpaid—though there were some women on stage in France), no longer clerics and priests. </a:t>
            </a:r>
          </a:p>
          <a:p>
            <a:r>
              <a:rPr lang="en-US" sz="4000" dirty="0">
                <a:solidFill>
                  <a:schemeClr val="bg1"/>
                </a:solidFill>
              </a:rPr>
              <a:t>The stories began to range even further than when they were part of the liturgical services. </a:t>
            </a:r>
          </a:p>
          <a:p>
            <a:r>
              <a:rPr lang="en-US" sz="4000" dirty="0">
                <a:solidFill>
                  <a:schemeClr val="bg1"/>
                </a:solidFill>
              </a:rPr>
              <a:t>The church seemed to support these dramas</a:t>
            </a:r>
          </a:p>
          <a:p>
            <a:r>
              <a:rPr lang="en-US" sz="4000" dirty="0">
                <a:solidFill>
                  <a:schemeClr val="bg1"/>
                </a:solidFill>
              </a:rPr>
              <a:t>Why did they begin to move outdoors? </a:t>
            </a:r>
          </a:p>
          <a:p>
            <a:pPr lvl="1"/>
            <a:r>
              <a:rPr lang="en-US" sz="3600" dirty="0">
                <a:solidFill>
                  <a:schemeClr val="bg1"/>
                </a:solidFill>
              </a:rPr>
              <a:t>Probably because of the expanding needs of the plays. </a:t>
            </a:r>
          </a:p>
          <a:p>
            <a:endParaRPr lang="en-US" dirty="0">
              <a:solidFill>
                <a:schemeClr val="bg1"/>
              </a:solidFill>
            </a:endParaRPr>
          </a:p>
        </p:txBody>
      </p:sp>
    </p:spTree>
    <p:extLst>
      <p:ext uri="{BB962C8B-B14F-4D97-AF65-F5344CB8AC3E}">
        <p14:creationId xmlns:p14="http://schemas.microsoft.com/office/powerpoint/2010/main" val="274506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prst="relaxedInset"/>
            </a:sp3d>
          </a:bodyPr>
          <a:lstStyle/>
          <a:p>
            <a:r>
              <a:rPr lang="en-US" dirty="0">
                <a:solidFill>
                  <a:schemeClr val="accent4">
                    <a:lumMod val="60000"/>
                    <a:lumOff val="40000"/>
                  </a:schemeClr>
                </a:solidFill>
                <a:effectLst>
                  <a:glow rad="228600">
                    <a:schemeClr val="accent4">
                      <a:satMod val="175000"/>
                      <a:alpha val="40000"/>
                    </a:schemeClr>
                  </a:glow>
                </a:effectLst>
                <a:latin typeface="DFKai-SB" panose="03000509000000000000" pitchFamily="65" charset="-120"/>
                <a:ea typeface="DFKai-SB" panose="03000509000000000000" pitchFamily="65" charset="-120"/>
              </a:rPr>
              <a:t>Theatre in the Church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310481"/>
            <a:ext cx="7772400" cy="5207509"/>
          </a:xfrm>
          <a:prstGeom prst="rect">
            <a:avLst/>
          </a:prstGeom>
          <a:ln>
            <a:noFill/>
          </a:ln>
          <a:effectLst>
            <a:softEdge rad="112500"/>
          </a:effectLst>
        </p:spPr>
      </p:pic>
    </p:spTree>
    <p:extLst>
      <p:ext uri="{BB962C8B-B14F-4D97-AF65-F5344CB8AC3E}">
        <p14:creationId xmlns:p14="http://schemas.microsoft.com/office/powerpoint/2010/main" val="25899007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6328</TotalTime>
  <Words>3970</Words>
  <Application>Microsoft Office PowerPoint</Application>
  <PresentationFormat>On-screen Show (4:3)</PresentationFormat>
  <Paragraphs>273</Paragraphs>
  <Slides>31</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31</vt:i4>
      </vt:variant>
    </vt:vector>
  </HeadingPairs>
  <TitlesOfParts>
    <vt:vector size="52" baseType="lpstr">
      <vt:lpstr>DotumChe</vt:lpstr>
      <vt:lpstr>Gulim</vt:lpstr>
      <vt:lpstr>Arial</vt:lpstr>
      <vt:lpstr>Bauhaus 93</vt:lpstr>
      <vt:lpstr>Calibri</vt:lpstr>
      <vt:lpstr>Chiller</vt:lpstr>
      <vt:lpstr>Courier New</vt:lpstr>
      <vt:lpstr>DFKai-SB</vt:lpstr>
      <vt:lpstr>Edwardian Script ITC</vt:lpstr>
      <vt:lpstr>Footlight MT Light</vt:lpstr>
      <vt:lpstr>Franklin Gothic Medium Cond</vt:lpstr>
      <vt:lpstr>Freestyle Script</vt:lpstr>
      <vt:lpstr>Gigi</vt:lpstr>
      <vt:lpstr>Gill Sans MT Ext Condensed Bold</vt:lpstr>
      <vt:lpstr>Haettenschweiler</vt:lpstr>
      <vt:lpstr>Jokerman</vt:lpstr>
      <vt:lpstr>Kristen ITC</vt:lpstr>
      <vt:lpstr>Lucida Handwriting</vt:lpstr>
      <vt:lpstr>Matura MT Script Capitals</vt:lpstr>
      <vt:lpstr>Mistral</vt:lpstr>
      <vt:lpstr>1_Office Theme</vt:lpstr>
      <vt:lpstr>Medieval, Chinese, Hindu, and Japanese Theatre</vt:lpstr>
      <vt:lpstr>Medieval History</vt:lpstr>
      <vt:lpstr>PowerPoint Presentation</vt:lpstr>
      <vt:lpstr>PowerPoint Presentation</vt:lpstr>
      <vt:lpstr>Medieval History</vt:lpstr>
      <vt:lpstr>Medieval History</vt:lpstr>
      <vt:lpstr>Drama Inside the Church</vt:lpstr>
      <vt:lpstr>Drama Inside the Church</vt:lpstr>
      <vt:lpstr>Theatre in the Church</vt:lpstr>
      <vt:lpstr>Medieval Drama outside of the Church:</vt:lpstr>
      <vt:lpstr>Medieval Staging</vt:lpstr>
      <vt:lpstr>PowerPoint Presentation</vt:lpstr>
      <vt:lpstr>The Medieval Drama</vt:lpstr>
      <vt:lpstr>The Medieval Drama</vt:lpstr>
      <vt:lpstr>The Medieval Drama</vt:lpstr>
      <vt:lpstr>Medieval Secular Plays</vt:lpstr>
      <vt:lpstr>The Decline of Medieval Theatre</vt:lpstr>
      <vt:lpstr>India Theatre History</vt:lpstr>
      <vt:lpstr>India Theatre History</vt:lpstr>
      <vt:lpstr>Indian Performances</vt:lpstr>
      <vt:lpstr>Video of a Kutiyattum Performance</vt:lpstr>
      <vt:lpstr>Chinese Theatre History</vt:lpstr>
      <vt:lpstr>Chinese Theatre History</vt:lpstr>
      <vt:lpstr>Chinese Staging</vt:lpstr>
      <vt:lpstr>Chinese Music Drama</vt:lpstr>
      <vt:lpstr>Japanese Theatre History</vt:lpstr>
      <vt:lpstr>Noh Theatre Staging</vt:lpstr>
      <vt:lpstr>Performing Japanese Theatre</vt:lpstr>
      <vt:lpstr>Kabuki Theatre</vt:lpstr>
      <vt:lpstr>Kabuki Theatre</vt:lpstr>
      <vt:lpstr>Butoh Theatre</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Chinese, and Japanese Theatre</dc:title>
  <dc:creator>Sawyer, Allyson (asawyer@psusd.us)</dc:creator>
  <cp:lastModifiedBy>Boylan, Allyson (aboylan@psusd.us)</cp:lastModifiedBy>
  <cp:revision>66</cp:revision>
  <dcterms:created xsi:type="dcterms:W3CDTF">2017-10-24T21:18:53Z</dcterms:created>
  <dcterms:modified xsi:type="dcterms:W3CDTF">2022-10-31T21:27:18Z</dcterms:modified>
</cp:coreProperties>
</file>