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300"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3FF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3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16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306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6434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4512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394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48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384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06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426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643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5791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4305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youtu.be/gHvcg8hRH_k"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rmAutofit/>
          </a:bodyPr>
          <a:lstStyle/>
          <a:p>
            <a:r>
              <a:rPr lang="en-US" sz="3200" dirty="0">
                <a:solidFill>
                  <a:srgbClr val="CC0099"/>
                </a:solidFill>
                <a:latin typeface="Gill Sans Ultra Bold" panose="020B0A02020104020203" pitchFamily="34" charset="0"/>
              </a:rPr>
              <a:t>The Rise of Realism and   </a:t>
            </a:r>
            <a:br>
              <a:rPr lang="en-US" sz="3200" dirty="0">
                <a:solidFill>
                  <a:srgbClr val="CC0099"/>
                </a:solidFill>
                <a:latin typeface="Gill Sans Ultra Bold" panose="020B0A02020104020203" pitchFamily="34" charset="0"/>
              </a:rPr>
            </a:br>
            <a:r>
              <a:rPr lang="en-US" sz="3200" dirty="0">
                <a:solidFill>
                  <a:srgbClr val="CC0099"/>
                </a:solidFill>
                <a:latin typeface="Gill Sans Ultra Bold" panose="020B0A02020104020203" pitchFamily="34" charset="0"/>
              </a:rPr>
              <a:t>Twentieth-Century Realism</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13</a:t>
            </a:r>
          </a:p>
          <a:p>
            <a:r>
              <a:rPr lang="en-US" dirty="0">
                <a:solidFill>
                  <a:schemeClr val="bg1"/>
                </a:solidFill>
              </a:rPr>
              <a:t>[Part 1]</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7570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u="sng" dirty="0">
                <a:solidFill>
                  <a:srgbClr val="FFC000"/>
                </a:solidFill>
              </a:rPr>
              <a:t>ACT 1</a:t>
            </a:r>
          </a:p>
          <a:p>
            <a:r>
              <a:rPr lang="en-US" dirty="0">
                <a:solidFill>
                  <a:schemeClr val="bg1"/>
                </a:solidFill>
              </a:rPr>
              <a:t>Dodge reprimands Halie for upsetting Tilden, but Halie warns the men that they’d better clean up the mess before Bradley comes and sees it. </a:t>
            </a:r>
          </a:p>
          <a:p>
            <a:r>
              <a:rPr lang="en-US" dirty="0">
                <a:solidFill>
                  <a:schemeClr val="bg1"/>
                </a:solidFill>
              </a:rPr>
              <a:t>A short argument ensues where Dodge insults Bradley, disowning him as his son, and claiming that his real flesh and blood is “buried in back yard!” Everyone freezes at this comment and the mood abruptly changes. </a:t>
            </a:r>
          </a:p>
          <a:p>
            <a:r>
              <a:rPr lang="en-US" dirty="0">
                <a:solidFill>
                  <a:schemeClr val="bg1"/>
                </a:solidFill>
              </a:rPr>
              <a:t>Halie tells Tilden not to go out back again, and then she exits for her lunch with Father </a:t>
            </a:r>
            <a:r>
              <a:rPr lang="en-US" dirty="0" err="1">
                <a:solidFill>
                  <a:schemeClr val="bg1"/>
                </a:solidFill>
              </a:rPr>
              <a:t>Dewis</a:t>
            </a:r>
            <a:r>
              <a:rPr lang="en-US" dirty="0">
                <a:solidFill>
                  <a:schemeClr val="bg1"/>
                </a:solidFill>
              </a:rPr>
              <a:t>, telling the men she’ll be back soon. </a:t>
            </a:r>
          </a:p>
          <a:p>
            <a:r>
              <a:rPr lang="en-US" dirty="0">
                <a:solidFill>
                  <a:schemeClr val="bg1"/>
                </a:solidFill>
              </a:rPr>
              <a:t>Tilden scolds Dodge for his comments about the back yard, but Dodge refuses to apologize or discuss the matter further, instead turning the focus back to Tilden’s failure to be an independent adult. </a:t>
            </a:r>
          </a:p>
          <a:p>
            <a:r>
              <a:rPr lang="en-US" dirty="0">
                <a:solidFill>
                  <a:schemeClr val="bg1"/>
                </a:solidFill>
              </a:rPr>
              <a:t>As Tilden begins to head out back again—against Halie and Dodge’s wishes—Dodge has another violent coughing fit. </a:t>
            </a:r>
          </a:p>
          <a:p>
            <a:r>
              <a:rPr lang="en-US" dirty="0">
                <a:solidFill>
                  <a:schemeClr val="bg1"/>
                </a:solidFill>
              </a:rPr>
              <a:t>Tilden gets him some water, and Dodge takes a pill. </a:t>
            </a:r>
          </a:p>
          <a:p>
            <a:r>
              <a:rPr lang="en-US" dirty="0">
                <a:solidFill>
                  <a:schemeClr val="bg1"/>
                </a:solidFill>
              </a:rPr>
              <a:t>Tilden helps Dodge get settled, covering him with a blanket. </a:t>
            </a:r>
          </a:p>
          <a:p>
            <a:r>
              <a:rPr lang="en-US" dirty="0">
                <a:solidFill>
                  <a:schemeClr val="bg1"/>
                </a:solidFill>
              </a:rPr>
              <a:t>Dodge asks Tilden to stay with him, and Tilden agrees to. When Tilden tries to remove Dodge’s baseball cap, however, Dodge refuses to take it off—he wants to protect himself against a haircut from Bradley. </a:t>
            </a:r>
          </a:p>
        </p:txBody>
      </p:sp>
    </p:spTree>
    <p:extLst>
      <p:ext uri="{BB962C8B-B14F-4D97-AF65-F5344CB8AC3E}">
        <p14:creationId xmlns:p14="http://schemas.microsoft.com/office/powerpoint/2010/main" val="3500945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77500" lnSpcReduction="20000"/>
          </a:bodyPr>
          <a:lstStyle/>
          <a:p>
            <a:pPr marL="0" indent="0" algn="ctr">
              <a:buNone/>
            </a:pPr>
            <a:r>
              <a:rPr lang="en-US" u="sng" dirty="0">
                <a:solidFill>
                  <a:srgbClr val="FFC000"/>
                </a:solidFill>
              </a:rPr>
              <a:t>ACT 1</a:t>
            </a:r>
          </a:p>
          <a:p>
            <a:r>
              <a:rPr lang="en-US" dirty="0">
                <a:solidFill>
                  <a:schemeClr val="bg1"/>
                </a:solidFill>
              </a:rPr>
              <a:t>Dodge falls asleep. </a:t>
            </a:r>
          </a:p>
          <a:p>
            <a:r>
              <a:rPr lang="en-US" dirty="0">
                <a:solidFill>
                  <a:schemeClr val="bg1"/>
                </a:solidFill>
              </a:rPr>
              <a:t>Tilden steals Dodge’s hidden whiskey, and then covers the sleeping Dodge with the corn husks and sneaks away. </a:t>
            </a:r>
          </a:p>
          <a:p>
            <a:r>
              <a:rPr lang="en-US" dirty="0">
                <a:solidFill>
                  <a:schemeClr val="bg1"/>
                </a:solidFill>
              </a:rPr>
              <a:t>After a few moments, Bradley enters from the screen porch. </a:t>
            </a:r>
          </a:p>
          <a:p>
            <a:r>
              <a:rPr lang="en-US" dirty="0">
                <a:solidFill>
                  <a:schemeClr val="bg1"/>
                </a:solidFill>
              </a:rPr>
              <a:t>His left leg is a wooden prosthetic, and he walks with a limp. </a:t>
            </a:r>
          </a:p>
          <a:p>
            <a:r>
              <a:rPr lang="en-US" dirty="0">
                <a:solidFill>
                  <a:schemeClr val="bg1"/>
                </a:solidFill>
              </a:rPr>
              <a:t>He notices Dodge on the couch under the mess of corn husks. </a:t>
            </a:r>
          </a:p>
          <a:p>
            <a:r>
              <a:rPr lang="en-US" dirty="0">
                <a:solidFill>
                  <a:schemeClr val="bg1"/>
                </a:solidFill>
              </a:rPr>
              <a:t>Bradley laboriously kneels beside Dodge, violently removes Dodge’s cap, and begins to shave Dodge’s head with a pair of electric clippers. </a:t>
            </a:r>
          </a:p>
        </p:txBody>
      </p:sp>
    </p:spTree>
    <p:extLst>
      <p:ext uri="{BB962C8B-B14F-4D97-AF65-F5344CB8AC3E}">
        <p14:creationId xmlns:p14="http://schemas.microsoft.com/office/powerpoint/2010/main" val="1729570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u="sng" dirty="0">
                <a:solidFill>
                  <a:srgbClr val="FFC000"/>
                </a:solidFill>
              </a:rPr>
              <a:t>ACT 2</a:t>
            </a:r>
          </a:p>
          <a:p>
            <a:r>
              <a:rPr lang="en-US" dirty="0">
                <a:solidFill>
                  <a:schemeClr val="bg1"/>
                </a:solidFill>
              </a:rPr>
              <a:t>That night, the rain continues. </a:t>
            </a:r>
          </a:p>
          <a:p>
            <a:r>
              <a:rPr lang="en-US" dirty="0">
                <a:solidFill>
                  <a:schemeClr val="bg1"/>
                </a:solidFill>
              </a:rPr>
              <a:t>The mess from act one is gone from the living room, and Dodge is asleep on the sofa, his scalp bleeding from the aggressively short haircut. </a:t>
            </a:r>
          </a:p>
          <a:p>
            <a:r>
              <a:rPr lang="en-US" dirty="0">
                <a:solidFill>
                  <a:schemeClr val="bg1"/>
                </a:solidFill>
              </a:rPr>
              <a:t>Vince, Tilden’s twenty-two-year-old son, and Shelly, Vince’s nineteen-year-old girlfriend, appear on the screen porch. </a:t>
            </a:r>
          </a:p>
          <a:p>
            <a:r>
              <a:rPr lang="en-US" dirty="0">
                <a:solidFill>
                  <a:schemeClr val="bg1"/>
                </a:solidFill>
              </a:rPr>
              <a:t>Shelly is extremely amused by the pastoral setting, and compares the farmhouse to a Norman Rockwell painting. </a:t>
            </a:r>
          </a:p>
          <a:p>
            <a:r>
              <a:rPr lang="en-US" dirty="0">
                <a:solidFill>
                  <a:schemeClr val="bg1"/>
                </a:solidFill>
              </a:rPr>
              <a:t>Vince scolds her for acting silly, explaining that the situation is tense because he hasn’t seen his family in over six years. </a:t>
            </a:r>
          </a:p>
          <a:p>
            <a:r>
              <a:rPr lang="en-US" dirty="0">
                <a:solidFill>
                  <a:schemeClr val="bg1"/>
                </a:solidFill>
              </a:rPr>
              <a:t>The young couple enters, and Vince goes upstairs to see if anyone is home. </a:t>
            </a:r>
          </a:p>
          <a:p>
            <a:r>
              <a:rPr lang="en-US" dirty="0">
                <a:solidFill>
                  <a:schemeClr val="bg1"/>
                </a:solidFill>
              </a:rPr>
              <a:t>Shelly notices Dodge on the couch, and he wakes up and startles her. </a:t>
            </a:r>
          </a:p>
          <a:p>
            <a:r>
              <a:rPr lang="en-US" dirty="0">
                <a:solidFill>
                  <a:schemeClr val="bg1"/>
                </a:solidFill>
              </a:rPr>
              <a:t>While Vince is upstairs looking at photographs, Shelly attempts to explain to Dodge that she and Vince were on their way to New Mexico so that Vince could reconnect with Tilden, and that they stopped at Dodge’s on the way for a visit. </a:t>
            </a:r>
          </a:p>
        </p:txBody>
      </p:sp>
    </p:spTree>
    <p:extLst>
      <p:ext uri="{BB962C8B-B14F-4D97-AF65-F5344CB8AC3E}">
        <p14:creationId xmlns:p14="http://schemas.microsoft.com/office/powerpoint/2010/main" val="382718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u="sng" dirty="0">
                <a:solidFill>
                  <a:srgbClr val="FFC000"/>
                </a:solidFill>
              </a:rPr>
              <a:t>ACT 2</a:t>
            </a:r>
          </a:p>
          <a:p>
            <a:r>
              <a:rPr lang="en-US" dirty="0">
                <a:solidFill>
                  <a:schemeClr val="bg1"/>
                </a:solidFill>
              </a:rPr>
              <a:t>Vince comes downstairs, but Dodge is confused and does not recognize him. </a:t>
            </a:r>
          </a:p>
          <a:p>
            <a:r>
              <a:rPr lang="en-US" dirty="0">
                <a:solidFill>
                  <a:schemeClr val="bg1"/>
                </a:solidFill>
              </a:rPr>
              <a:t>When Vince asks after Halie, Dodge responds by saying that she won’t be back for days. </a:t>
            </a:r>
          </a:p>
          <a:p>
            <a:r>
              <a:rPr lang="en-US" dirty="0">
                <a:solidFill>
                  <a:schemeClr val="bg1"/>
                </a:solidFill>
              </a:rPr>
              <a:t>Dodge also reveals that Tilden is here at the farmhouse, rather than in New Mexico like Vince thought. </a:t>
            </a:r>
          </a:p>
          <a:p>
            <a:r>
              <a:rPr lang="en-US" dirty="0">
                <a:solidFill>
                  <a:schemeClr val="bg1"/>
                </a:solidFill>
              </a:rPr>
              <a:t>Spooked, Shelly asks Vince if they can leave. </a:t>
            </a:r>
          </a:p>
          <a:p>
            <a:r>
              <a:rPr lang="en-US" dirty="0">
                <a:solidFill>
                  <a:schemeClr val="bg1"/>
                </a:solidFill>
              </a:rPr>
              <a:t>Dodge starts to comment on Shelly’s physical appearance and she grows more frightened, begging Vince to leave, but he forces her to stay. </a:t>
            </a:r>
          </a:p>
          <a:p>
            <a:r>
              <a:rPr lang="en-US" dirty="0">
                <a:solidFill>
                  <a:schemeClr val="bg1"/>
                </a:solidFill>
              </a:rPr>
              <a:t>Dodge calls for Tilden, who then enters with an armful of carrots, apparently from out back. </a:t>
            </a:r>
          </a:p>
          <a:p>
            <a:r>
              <a:rPr lang="en-US" dirty="0">
                <a:solidFill>
                  <a:schemeClr val="bg1"/>
                </a:solidFill>
              </a:rPr>
              <a:t>Tilden does not seem to recognize Vince, and when Shelly presses him, Tilden tells her that his son is dead and buried in the back yard. </a:t>
            </a:r>
          </a:p>
          <a:p>
            <a:r>
              <a:rPr lang="en-US" dirty="0">
                <a:solidFill>
                  <a:schemeClr val="bg1"/>
                </a:solidFill>
              </a:rPr>
              <a:t>As Vince grows even more confused by the situation, Shelly offers to take the carrots from Tilden and begins to help peel them. </a:t>
            </a:r>
          </a:p>
          <a:p>
            <a:r>
              <a:rPr lang="en-US" dirty="0">
                <a:solidFill>
                  <a:schemeClr val="bg1"/>
                </a:solidFill>
              </a:rPr>
              <a:t>Dodge asks Vince to get him a new bottle of alcohol, and Shelly urges him to do so. </a:t>
            </a:r>
          </a:p>
          <a:p>
            <a:r>
              <a:rPr lang="en-US" dirty="0">
                <a:solidFill>
                  <a:schemeClr val="bg1"/>
                </a:solidFill>
              </a:rPr>
              <a:t>Vince accuses Shelly of adding to the confusion. </a:t>
            </a:r>
          </a:p>
        </p:txBody>
      </p:sp>
    </p:spTree>
    <p:extLst>
      <p:ext uri="{BB962C8B-B14F-4D97-AF65-F5344CB8AC3E}">
        <p14:creationId xmlns:p14="http://schemas.microsoft.com/office/powerpoint/2010/main" val="366785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u="sng" dirty="0">
                <a:solidFill>
                  <a:srgbClr val="FFC000"/>
                </a:solidFill>
              </a:rPr>
              <a:t>ACT 2</a:t>
            </a:r>
          </a:p>
          <a:p>
            <a:r>
              <a:rPr lang="en-US" dirty="0">
                <a:solidFill>
                  <a:schemeClr val="bg1"/>
                </a:solidFill>
              </a:rPr>
              <a:t>While Vince makes various attempts to remind Dodge and Tilden of who he is, Dodge begs for alcohol and comments on Shelly’s beauty. </a:t>
            </a:r>
          </a:p>
          <a:p>
            <a:r>
              <a:rPr lang="en-US" dirty="0">
                <a:solidFill>
                  <a:schemeClr val="bg1"/>
                </a:solidFill>
              </a:rPr>
              <a:t>Vince finally gives up and agrees to get Dodge his bottle. </a:t>
            </a:r>
          </a:p>
          <a:p>
            <a:r>
              <a:rPr lang="en-US" dirty="0">
                <a:solidFill>
                  <a:schemeClr val="bg1"/>
                </a:solidFill>
              </a:rPr>
              <a:t>Shelly does not want Vince to leave her alone in the house, and she asks to come along, but Vince is bewildered and wants to be alone. </a:t>
            </a:r>
          </a:p>
          <a:p>
            <a:r>
              <a:rPr lang="en-US" dirty="0">
                <a:solidFill>
                  <a:schemeClr val="bg1"/>
                </a:solidFill>
              </a:rPr>
              <a:t>He leaves Shelly, saying he is going to get the bottle and will return right away. </a:t>
            </a:r>
          </a:p>
          <a:p>
            <a:r>
              <a:rPr lang="en-US" dirty="0">
                <a:solidFill>
                  <a:schemeClr val="bg1"/>
                </a:solidFill>
              </a:rPr>
              <a:t>Once Vince is gone, Shelly asks Tilden if he is really unable to remember Vince. </a:t>
            </a:r>
          </a:p>
          <a:p>
            <a:r>
              <a:rPr lang="en-US" dirty="0">
                <a:solidFill>
                  <a:schemeClr val="bg1"/>
                </a:solidFill>
              </a:rPr>
              <a:t>Tilden says he finds something familiar about Vince but cannot recall him. </a:t>
            </a:r>
          </a:p>
          <a:p>
            <a:r>
              <a:rPr lang="en-US" dirty="0">
                <a:solidFill>
                  <a:schemeClr val="bg1"/>
                </a:solidFill>
              </a:rPr>
              <a:t>Tilden asks Shelly to tell him some shred of personal information about Vince. </a:t>
            </a:r>
          </a:p>
          <a:p>
            <a:r>
              <a:rPr lang="en-US" dirty="0">
                <a:solidFill>
                  <a:schemeClr val="bg1"/>
                </a:solidFill>
              </a:rPr>
              <a:t>When Shelly refuses, Tilden says that he also has awful secrets that he cannot tell. </a:t>
            </a:r>
          </a:p>
        </p:txBody>
      </p:sp>
    </p:spTree>
    <p:extLst>
      <p:ext uri="{BB962C8B-B14F-4D97-AF65-F5344CB8AC3E}">
        <p14:creationId xmlns:p14="http://schemas.microsoft.com/office/powerpoint/2010/main" val="2389514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u="sng" dirty="0">
                <a:solidFill>
                  <a:srgbClr val="FFC000"/>
                </a:solidFill>
              </a:rPr>
              <a:t>ACT 2</a:t>
            </a:r>
          </a:p>
          <a:p>
            <a:r>
              <a:rPr lang="en-US" dirty="0">
                <a:solidFill>
                  <a:schemeClr val="bg1"/>
                </a:solidFill>
              </a:rPr>
              <a:t>Tilden admires Shelly’s rabbit-fur coat, and Shelly allows him to feel it. </a:t>
            </a:r>
          </a:p>
          <a:p>
            <a:r>
              <a:rPr lang="en-US" dirty="0">
                <a:solidFill>
                  <a:schemeClr val="bg1"/>
                </a:solidFill>
              </a:rPr>
              <a:t>She gives it to him, and he puts it on, taking pleasure in the softness of the material. </a:t>
            </a:r>
          </a:p>
          <a:p>
            <a:r>
              <a:rPr lang="en-US" dirty="0">
                <a:solidFill>
                  <a:schemeClr val="bg1"/>
                </a:solidFill>
              </a:rPr>
              <a:t>Tilden tells Shelly that there was a time when he used to be free to adventure, but now he can’t any longer. </a:t>
            </a:r>
          </a:p>
          <a:p>
            <a:r>
              <a:rPr lang="en-US" dirty="0">
                <a:solidFill>
                  <a:schemeClr val="bg1"/>
                </a:solidFill>
              </a:rPr>
              <a:t>When Shelly presses him for more information, Tilden reveals that there was a baby in the family, but Dodge drowned it, and no one knows where he put it. </a:t>
            </a:r>
          </a:p>
          <a:p>
            <a:r>
              <a:rPr lang="en-US" dirty="0">
                <a:solidFill>
                  <a:schemeClr val="bg1"/>
                </a:solidFill>
              </a:rPr>
              <a:t>An agitated Dodge tries to get Tilden to stop telling Shelly this story, and he tries to stand and walk toward Tilden, but he falls. </a:t>
            </a:r>
          </a:p>
          <a:p>
            <a:r>
              <a:rPr lang="en-US" dirty="0">
                <a:solidFill>
                  <a:schemeClr val="bg1"/>
                </a:solidFill>
              </a:rPr>
              <a:t>Tilden continues to tell Shelly that not even Halie or Bradley know where the corpse of the baby is buried. </a:t>
            </a:r>
          </a:p>
          <a:p>
            <a:r>
              <a:rPr lang="en-US" dirty="0">
                <a:solidFill>
                  <a:schemeClr val="bg1"/>
                </a:solidFill>
              </a:rPr>
              <a:t>Meanwhile Shelly moves to help Dodge, but Tilden forcibly keeps her seated. </a:t>
            </a:r>
          </a:p>
          <a:p>
            <a:r>
              <a:rPr lang="en-US" dirty="0">
                <a:solidFill>
                  <a:schemeClr val="bg1"/>
                </a:solidFill>
              </a:rPr>
              <a:t>Tilden tries to return Shelly’s jacket to her, but she does not take it. </a:t>
            </a:r>
          </a:p>
        </p:txBody>
      </p:sp>
    </p:spTree>
    <p:extLst>
      <p:ext uri="{BB962C8B-B14F-4D97-AF65-F5344CB8AC3E}">
        <p14:creationId xmlns:p14="http://schemas.microsoft.com/office/powerpoint/2010/main" val="3713466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u="sng" dirty="0">
                <a:solidFill>
                  <a:srgbClr val="FFC000"/>
                </a:solidFill>
              </a:rPr>
              <a:t>ACT 2</a:t>
            </a:r>
          </a:p>
          <a:p>
            <a:r>
              <a:rPr lang="en-US" sz="1600" dirty="0">
                <a:solidFill>
                  <a:schemeClr val="bg1"/>
                </a:solidFill>
              </a:rPr>
              <a:t>The squeaking of a wooden leg is heard and Bradley enters. </a:t>
            </a:r>
          </a:p>
          <a:p>
            <a:r>
              <a:rPr lang="en-US" sz="1600" dirty="0">
                <a:solidFill>
                  <a:schemeClr val="bg1"/>
                </a:solidFill>
              </a:rPr>
              <a:t>He sees Shelly and begins to interrogate her, asking who she is and what she’s doing in the house. </a:t>
            </a:r>
          </a:p>
          <a:p>
            <a:r>
              <a:rPr lang="en-US" sz="1600" dirty="0">
                <a:solidFill>
                  <a:schemeClr val="bg1"/>
                </a:solidFill>
              </a:rPr>
              <a:t>Bradley takes the coat from Tilden and tells Shelly that she should take Tilden away with her. </a:t>
            </a:r>
          </a:p>
          <a:p>
            <a:r>
              <a:rPr lang="en-US" sz="1600" dirty="0">
                <a:solidFill>
                  <a:schemeClr val="bg1"/>
                </a:solidFill>
              </a:rPr>
              <a:t>He says that Tilden used to be a great football player but is now a failure. </a:t>
            </a:r>
          </a:p>
          <a:p>
            <a:r>
              <a:rPr lang="en-US" sz="1600" dirty="0">
                <a:solidFill>
                  <a:schemeClr val="bg1"/>
                </a:solidFill>
              </a:rPr>
              <a:t>Bradley says the same is true of Dodge. </a:t>
            </a:r>
          </a:p>
          <a:p>
            <a:r>
              <a:rPr lang="en-US" sz="1600" dirty="0">
                <a:solidFill>
                  <a:schemeClr val="bg1"/>
                </a:solidFill>
              </a:rPr>
              <a:t>Bradley accuses Shelly of being with Tilden, mocking her by saying that women like men who are “important.” </a:t>
            </a:r>
          </a:p>
          <a:p>
            <a:r>
              <a:rPr lang="en-US" sz="1600" dirty="0">
                <a:solidFill>
                  <a:schemeClr val="bg1"/>
                </a:solidFill>
              </a:rPr>
              <a:t>Intimidated, Tilden bolts off. </a:t>
            </a:r>
          </a:p>
          <a:p>
            <a:r>
              <a:rPr lang="en-US" sz="1600" dirty="0">
                <a:solidFill>
                  <a:schemeClr val="bg1"/>
                </a:solidFill>
              </a:rPr>
              <a:t>When Shelly offers to help Dodge, Bradley mocks her by saying that they should drown Dodge instead. </a:t>
            </a:r>
          </a:p>
          <a:p>
            <a:r>
              <a:rPr lang="en-US" sz="1600" dirty="0">
                <a:solidFill>
                  <a:schemeClr val="bg1"/>
                </a:solidFill>
              </a:rPr>
              <a:t>Terrified, Shelly tells Bradley to shut up.</a:t>
            </a:r>
          </a:p>
          <a:p>
            <a:r>
              <a:rPr lang="en-US" sz="1600" dirty="0">
                <a:solidFill>
                  <a:schemeClr val="bg1"/>
                </a:solidFill>
              </a:rPr>
              <a:t>Bradley then asserts his dominance by forcing Shelly to open her mouth and putting his fingers into it. </a:t>
            </a:r>
          </a:p>
          <a:p>
            <a:r>
              <a:rPr lang="en-US" sz="1600" dirty="0">
                <a:solidFill>
                  <a:schemeClr val="bg1"/>
                </a:solidFill>
              </a:rPr>
              <a:t>As the act ends, Bradley has one hand in Shelly’s mouth, and he drops the fur coat on Dodge, covering Dodge’s head. </a:t>
            </a:r>
          </a:p>
        </p:txBody>
      </p:sp>
    </p:spTree>
    <p:extLst>
      <p:ext uri="{BB962C8B-B14F-4D97-AF65-F5344CB8AC3E}">
        <p14:creationId xmlns:p14="http://schemas.microsoft.com/office/powerpoint/2010/main" val="6834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u="sng" dirty="0">
                <a:solidFill>
                  <a:srgbClr val="FFC000"/>
                </a:solidFill>
              </a:rPr>
              <a:t>ACT 3</a:t>
            </a:r>
          </a:p>
          <a:p>
            <a:r>
              <a:rPr lang="en-US" dirty="0">
                <a:solidFill>
                  <a:schemeClr val="bg1"/>
                </a:solidFill>
              </a:rPr>
              <a:t>The next morning, the rain has stopped and sun shines into the living room. </a:t>
            </a:r>
          </a:p>
          <a:p>
            <a:r>
              <a:rPr lang="en-US" dirty="0">
                <a:solidFill>
                  <a:schemeClr val="bg1"/>
                </a:solidFill>
              </a:rPr>
              <a:t>Bradley sleeps on the couch, his prosthetic leg detached nearby. </a:t>
            </a:r>
          </a:p>
          <a:p>
            <a:r>
              <a:rPr lang="en-US" dirty="0">
                <a:solidFill>
                  <a:schemeClr val="bg1"/>
                </a:solidFill>
              </a:rPr>
              <a:t>Dodge sits against the television, visibly weak, wearing his cap and Shelly’s coat.</a:t>
            </a:r>
          </a:p>
          <a:p>
            <a:r>
              <a:rPr lang="en-US" dirty="0">
                <a:solidFill>
                  <a:schemeClr val="bg1"/>
                </a:solidFill>
              </a:rPr>
              <a:t>Shelly enters cheerily from the kitchen with a bowl of soup. </a:t>
            </a:r>
          </a:p>
          <a:p>
            <a:r>
              <a:rPr lang="en-US" dirty="0">
                <a:solidFill>
                  <a:schemeClr val="bg1"/>
                </a:solidFill>
              </a:rPr>
              <a:t>She offers it to Dodge, but he refuses it, preoccupied with Vince’s prolonged absence and his own craving for a bottle of alcohol. </a:t>
            </a:r>
          </a:p>
          <a:p>
            <a:r>
              <a:rPr lang="en-US" dirty="0">
                <a:solidFill>
                  <a:schemeClr val="bg1"/>
                </a:solidFill>
              </a:rPr>
              <a:t>Dodge tries to get Shelly to give him a massage, but she declines. </a:t>
            </a:r>
          </a:p>
          <a:p>
            <a:r>
              <a:rPr lang="en-US" dirty="0">
                <a:solidFill>
                  <a:schemeClr val="bg1"/>
                </a:solidFill>
              </a:rPr>
              <a:t>Shelly believes Vince will return (at least to retrieve the saxophone he’s left), and Dodge mocks her optimism. </a:t>
            </a:r>
          </a:p>
          <a:p>
            <a:r>
              <a:rPr lang="en-US" dirty="0">
                <a:solidFill>
                  <a:schemeClr val="bg1"/>
                </a:solidFill>
              </a:rPr>
              <a:t>Shelly turns her attention to the change in weather, and Dodge mocks her further. </a:t>
            </a:r>
          </a:p>
          <a:p>
            <a:r>
              <a:rPr lang="en-US" dirty="0">
                <a:solidFill>
                  <a:schemeClr val="bg1"/>
                </a:solidFill>
              </a:rPr>
              <a:t>Shelly tells Dodge that today feels different—that last night she was afraid, but she isn’t today. </a:t>
            </a:r>
          </a:p>
          <a:p>
            <a:r>
              <a:rPr lang="en-US" dirty="0">
                <a:solidFill>
                  <a:schemeClr val="bg1"/>
                </a:solidFill>
              </a:rPr>
              <a:t>Dodge assures her that Bradley is nothing to be afraid of, and suggests that he’d be even more useless if she threw away Bradley’s prosthetic leg. </a:t>
            </a:r>
          </a:p>
        </p:txBody>
      </p:sp>
    </p:spTree>
    <p:extLst>
      <p:ext uri="{BB962C8B-B14F-4D97-AF65-F5344CB8AC3E}">
        <p14:creationId xmlns:p14="http://schemas.microsoft.com/office/powerpoint/2010/main" val="326654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a:bodyPr>
          <a:lstStyle/>
          <a:p>
            <a:pPr marL="0" indent="0" algn="ctr">
              <a:buNone/>
            </a:pPr>
            <a:r>
              <a:rPr lang="en-US" sz="1600" u="sng" dirty="0">
                <a:solidFill>
                  <a:srgbClr val="FFC000"/>
                </a:solidFill>
              </a:rPr>
              <a:t>ACT 3</a:t>
            </a:r>
          </a:p>
          <a:p>
            <a:r>
              <a:rPr lang="en-US" sz="1600" dirty="0">
                <a:solidFill>
                  <a:schemeClr val="bg1"/>
                </a:solidFill>
              </a:rPr>
              <a:t>Shelly is shocked that Dodge would think of doing such a thing, but Dodge argues that he should not be judged in his own house. </a:t>
            </a:r>
          </a:p>
          <a:p>
            <a:r>
              <a:rPr lang="en-US" sz="1600" dirty="0">
                <a:solidFill>
                  <a:schemeClr val="bg1"/>
                </a:solidFill>
              </a:rPr>
              <a:t>Shelly muses that the house feels familiar, like it’s empty except for her, and that Dodge and Bradley seem out of place. </a:t>
            </a:r>
          </a:p>
          <a:p>
            <a:r>
              <a:rPr lang="en-US" sz="1600" dirty="0">
                <a:solidFill>
                  <a:schemeClr val="bg1"/>
                </a:solidFill>
              </a:rPr>
              <a:t>Shelly tells Dodge that she slept in Halie’s room, where she observed the family’s history in photos, as well as crosses on the walls. </a:t>
            </a:r>
          </a:p>
          <a:p>
            <a:r>
              <a:rPr lang="en-US" sz="1600" dirty="0">
                <a:solidFill>
                  <a:schemeClr val="bg1"/>
                </a:solidFill>
              </a:rPr>
              <a:t>As Dodge tries to deflect her questions, Shelly asks him about a photograph depicting the whole family standing on a farm full of corn and wheat, with Halie holding a baby. </a:t>
            </a:r>
          </a:p>
          <a:p>
            <a:r>
              <a:rPr lang="en-US" sz="1600" dirty="0">
                <a:solidFill>
                  <a:schemeClr val="bg1"/>
                </a:solidFill>
              </a:rPr>
              <a:t>Shelly says that Halie looks lost in the photo. </a:t>
            </a:r>
          </a:p>
          <a:p>
            <a:r>
              <a:rPr lang="en-US" sz="1600" dirty="0">
                <a:solidFill>
                  <a:schemeClr val="bg1"/>
                </a:solidFill>
              </a:rPr>
              <a:t>Dodge continues to defend himself and claims disinterest in the photos, until Shelly asks Dodge outright if Tilden was telling the truth about the killing of the baby. </a:t>
            </a:r>
          </a:p>
          <a:p>
            <a:r>
              <a:rPr lang="en-US" sz="1600" dirty="0">
                <a:solidFill>
                  <a:schemeClr val="bg1"/>
                </a:solidFill>
              </a:rPr>
              <a:t>Suddenly Dodge’s demeanor changes, and Dodge asks Shelly where Tilden is. </a:t>
            </a:r>
          </a:p>
          <a:p>
            <a:r>
              <a:rPr lang="en-US" sz="1600" dirty="0">
                <a:solidFill>
                  <a:schemeClr val="bg1"/>
                </a:solidFill>
              </a:rPr>
              <a:t>She tells Dodge that Bradley chased him out of the house. </a:t>
            </a:r>
          </a:p>
          <a:p>
            <a:r>
              <a:rPr lang="en-US" sz="1600" dirty="0">
                <a:solidFill>
                  <a:schemeClr val="bg1"/>
                </a:solidFill>
              </a:rPr>
              <a:t>Dodge worries that Tilden will get hurt without supervision. </a:t>
            </a:r>
          </a:p>
          <a:p>
            <a:r>
              <a:rPr lang="en-US" sz="1600" dirty="0">
                <a:solidFill>
                  <a:schemeClr val="bg1"/>
                </a:solidFill>
              </a:rPr>
              <a:t>He explains to Shelly that Tilden was once in trouble and can no longer be left alone. </a:t>
            </a:r>
          </a:p>
        </p:txBody>
      </p:sp>
    </p:spTree>
    <p:extLst>
      <p:ext uri="{BB962C8B-B14F-4D97-AF65-F5344CB8AC3E}">
        <p14:creationId xmlns:p14="http://schemas.microsoft.com/office/powerpoint/2010/main" val="1677691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lnSpcReduction="10000"/>
          </a:bodyPr>
          <a:lstStyle/>
          <a:p>
            <a:pPr marL="0" indent="0" algn="ctr">
              <a:buNone/>
            </a:pPr>
            <a:r>
              <a:rPr lang="en-US" sz="1600" u="sng" dirty="0">
                <a:solidFill>
                  <a:srgbClr val="FFC000"/>
                </a:solidFill>
              </a:rPr>
              <a:t>ACT 3</a:t>
            </a:r>
          </a:p>
          <a:p>
            <a:r>
              <a:rPr lang="en-US" sz="1600" dirty="0">
                <a:solidFill>
                  <a:schemeClr val="bg1"/>
                </a:solidFill>
              </a:rPr>
              <a:t>Shelly and Dodge hear the sounds of Halie and Father </a:t>
            </a:r>
            <a:r>
              <a:rPr lang="en-US" sz="1600" dirty="0" err="1">
                <a:solidFill>
                  <a:schemeClr val="bg1"/>
                </a:solidFill>
              </a:rPr>
              <a:t>Dewis</a:t>
            </a:r>
            <a:r>
              <a:rPr lang="en-US" sz="1600" dirty="0">
                <a:solidFill>
                  <a:schemeClr val="bg1"/>
                </a:solidFill>
              </a:rPr>
              <a:t> on the porch. </a:t>
            </a:r>
          </a:p>
          <a:p>
            <a:r>
              <a:rPr lang="en-US" sz="1600" dirty="0">
                <a:solidFill>
                  <a:schemeClr val="bg1"/>
                </a:solidFill>
              </a:rPr>
              <a:t>Dodge begs Shelly to stay and protect him. </a:t>
            </a:r>
          </a:p>
          <a:p>
            <a:r>
              <a:rPr lang="en-US" sz="1600" dirty="0">
                <a:solidFill>
                  <a:schemeClr val="bg1"/>
                </a:solidFill>
              </a:rPr>
              <a:t>He hides under the fur coat. </a:t>
            </a:r>
          </a:p>
          <a:p>
            <a:r>
              <a:rPr lang="en-US" sz="1600" dirty="0" err="1">
                <a:solidFill>
                  <a:schemeClr val="bg1"/>
                </a:solidFill>
              </a:rPr>
              <a:t>Dewis</a:t>
            </a:r>
            <a:r>
              <a:rPr lang="en-US" sz="1600" dirty="0">
                <a:solidFill>
                  <a:schemeClr val="bg1"/>
                </a:solidFill>
              </a:rPr>
              <a:t> wears while traditional attire of a minister, while Halie is now dressed in a bright yellow dress and holding yellow roses. </a:t>
            </a:r>
          </a:p>
          <a:p>
            <a:r>
              <a:rPr lang="en-US" sz="1600" dirty="0">
                <a:solidFill>
                  <a:schemeClr val="bg1"/>
                </a:solidFill>
              </a:rPr>
              <a:t>The pair are slightly drunk, and do not notice Dodge and Shelly. </a:t>
            </a:r>
          </a:p>
          <a:p>
            <a:r>
              <a:rPr lang="en-US" sz="1600" dirty="0">
                <a:solidFill>
                  <a:schemeClr val="bg1"/>
                </a:solidFill>
              </a:rPr>
              <a:t>Father </a:t>
            </a:r>
            <a:r>
              <a:rPr lang="en-US" sz="1600" dirty="0" err="1">
                <a:solidFill>
                  <a:schemeClr val="bg1"/>
                </a:solidFill>
              </a:rPr>
              <a:t>Dewis</a:t>
            </a:r>
            <a:r>
              <a:rPr lang="en-US" sz="1600" dirty="0">
                <a:solidFill>
                  <a:schemeClr val="bg1"/>
                </a:solidFill>
              </a:rPr>
              <a:t> jokes that deep down, he and Halie know they are “every bit as wicked as the Catholics.” </a:t>
            </a:r>
          </a:p>
          <a:p>
            <a:r>
              <a:rPr lang="en-US" sz="1600" dirty="0">
                <a:solidFill>
                  <a:schemeClr val="bg1"/>
                </a:solidFill>
              </a:rPr>
              <a:t>Halie and </a:t>
            </a:r>
            <a:r>
              <a:rPr lang="en-US" sz="1600" dirty="0" err="1">
                <a:solidFill>
                  <a:schemeClr val="bg1"/>
                </a:solidFill>
              </a:rPr>
              <a:t>Dewis</a:t>
            </a:r>
            <a:r>
              <a:rPr lang="en-US" sz="1600" dirty="0">
                <a:solidFill>
                  <a:schemeClr val="bg1"/>
                </a:solidFill>
              </a:rPr>
              <a:t> flirt as they enter the living room, but stop dead when they see Shelly and the scene in the living room. </a:t>
            </a:r>
          </a:p>
          <a:p>
            <a:r>
              <a:rPr lang="en-US" sz="1600" dirty="0">
                <a:solidFill>
                  <a:schemeClr val="bg1"/>
                </a:solidFill>
              </a:rPr>
              <a:t>Embarrassed, Halie tries to clean up in the living room by taking the fur coat off of Dodge and covering the prosthetic leg with it. </a:t>
            </a:r>
          </a:p>
          <a:p>
            <a:r>
              <a:rPr lang="en-US" sz="1600" dirty="0">
                <a:solidFill>
                  <a:schemeClr val="bg1"/>
                </a:solidFill>
              </a:rPr>
              <a:t>When Dodge protests, Halie whips the blanket off of Bradley, revealing his amputated leg, and throws the blanket on Dodge. </a:t>
            </a:r>
          </a:p>
          <a:p>
            <a:r>
              <a:rPr lang="en-US" sz="1600" dirty="0">
                <a:solidFill>
                  <a:schemeClr val="bg1"/>
                </a:solidFill>
              </a:rPr>
              <a:t>Bradley wakes with a start and begs for the blanket, but Halie coldly lectures him and he begins to cry. </a:t>
            </a:r>
          </a:p>
        </p:txBody>
      </p:sp>
    </p:spTree>
    <p:extLst>
      <p:ext uri="{BB962C8B-B14F-4D97-AF65-F5344CB8AC3E}">
        <p14:creationId xmlns:p14="http://schemas.microsoft.com/office/powerpoint/2010/main" val="145095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FFA26"/>
                </a:solidFill>
                <a:latin typeface="Haettenschweiler" panose="020B0706040902060204" pitchFamily="34" charset="0"/>
              </a:rPr>
              <a:t>Fourth Critique Due – 11/15/22</a:t>
            </a:r>
            <a:br>
              <a:rPr lang="en-US" dirty="0">
                <a:solidFill>
                  <a:srgbClr val="3FFA26"/>
                </a:solidFill>
                <a:latin typeface="Haettenschweiler" panose="020B0706040902060204" pitchFamily="34" charset="0"/>
              </a:rPr>
            </a:br>
            <a:r>
              <a:rPr lang="en-US" dirty="0">
                <a:solidFill>
                  <a:srgbClr val="3FFA26"/>
                </a:solidFill>
                <a:latin typeface="Haettenschweiler" panose="020B0706040902060204" pitchFamily="34" charset="0"/>
              </a:rPr>
              <a:t>Buried Child</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3138060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u="sng" dirty="0">
                <a:solidFill>
                  <a:srgbClr val="FFC000"/>
                </a:solidFill>
              </a:rPr>
              <a:t>ACT 3</a:t>
            </a:r>
          </a:p>
          <a:p>
            <a:r>
              <a:rPr lang="en-US" sz="1800" dirty="0">
                <a:solidFill>
                  <a:schemeClr val="bg1"/>
                </a:solidFill>
              </a:rPr>
              <a:t>Halie asks Father </a:t>
            </a:r>
            <a:r>
              <a:rPr lang="en-US" sz="1800" dirty="0" err="1">
                <a:solidFill>
                  <a:schemeClr val="bg1"/>
                </a:solidFill>
              </a:rPr>
              <a:t>Dewis</a:t>
            </a:r>
            <a:r>
              <a:rPr lang="en-US" sz="1800" dirty="0">
                <a:solidFill>
                  <a:schemeClr val="bg1"/>
                </a:solidFill>
              </a:rPr>
              <a:t>, who is at a loss for words, for advice on how to handle the bizarre assembly in her living room. </a:t>
            </a:r>
          </a:p>
          <a:p>
            <a:r>
              <a:rPr lang="en-US" sz="1800" dirty="0">
                <a:solidFill>
                  <a:schemeClr val="bg1"/>
                </a:solidFill>
              </a:rPr>
              <a:t>In an attempt at seduction, Halie tries to find a bottle of whiskey, and reaches into </a:t>
            </a:r>
            <a:r>
              <a:rPr lang="en-US" sz="1800" dirty="0" err="1">
                <a:solidFill>
                  <a:schemeClr val="bg1"/>
                </a:solidFill>
              </a:rPr>
              <a:t>Dewis</a:t>
            </a:r>
            <a:r>
              <a:rPr lang="en-US" sz="1800" dirty="0">
                <a:solidFill>
                  <a:schemeClr val="bg1"/>
                </a:solidFill>
              </a:rPr>
              <a:t>’ pockets intimately as Dodge watches. </a:t>
            </a:r>
          </a:p>
          <a:p>
            <a:r>
              <a:rPr lang="en-US" sz="1800" dirty="0">
                <a:solidFill>
                  <a:schemeClr val="bg1"/>
                </a:solidFill>
              </a:rPr>
              <a:t>Halie says that the roses that Father </a:t>
            </a:r>
            <a:r>
              <a:rPr lang="en-US" sz="1800" dirty="0" err="1">
                <a:solidFill>
                  <a:schemeClr val="bg1"/>
                </a:solidFill>
              </a:rPr>
              <a:t>Dewis</a:t>
            </a:r>
            <a:r>
              <a:rPr lang="en-US" sz="1800" dirty="0">
                <a:solidFill>
                  <a:schemeClr val="bg1"/>
                </a:solidFill>
              </a:rPr>
              <a:t> gave her wash away the smell of sin in the house. </a:t>
            </a:r>
          </a:p>
          <a:p>
            <a:r>
              <a:rPr lang="en-US" sz="1800" dirty="0">
                <a:solidFill>
                  <a:schemeClr val="bg1"/>
                </a:solidFill>
              </a:rPr>
              <a:t>Halie finds the whiskey and drinks it in front of Dodge as she claims that a statue of Ansel, holding a basketball and rifle, will be built. </a:t>
            </a:r>
          </a:p>
          <a:p>
            <a:r>
              <a:rPr lang="en-US" sz="1800" dirty="0">
                <a:solidFill>
                  <a:schemeClr val="bg1"/>
                </a:solidFill>
              </a:rPr>
              <a:t>Bradley interjects that Ansel never played basketball, but Halie tells him to shut up. </a:t>
            </a:r>
          </a:p>
          <a:p>
            <a:r>
              <a:rPr lang="en-US" sz="1800" dirty="0">
                <a:solidFill>
                  <a:schemeClr val="bg1"/>
                </a:solidFill>
              </a:rPr>
              <a:t>Not allowing anyone to get a word in, Halie continues to drink and lament the deterioration of society and its values. </a:t>
            </a:r>
          </a:p>
          <a:p>
            <a:r>
              <a:rPr lang="en-US" sz="1800" dirty="0" err="1">
                <a:solidFill>
                  <a:schemeClr val="bg1"/>
                </a:solidFill>
              </a:rPr>
              <a:t>Dewis</a:t>
            </a:r>
            <a:r>
              <a:rPr lang="en-US" sz="1800" dirty="0">
                <a:solidFill>
                  <a:schemeClr val="bg1"/>
                </a:solidFill>
              </a:rPr>
              <a:t> reminds Halie that it is important to believe in certain things, and she twists his words to rail against Dodge as an example of a person driven mad by lack of values. </a:t>
            </a:r>
          </a:p>
          <a:p>
            <a:r>
              <a:rPr lang="en-US" sz="1800" dirty="0">
                <a:solidFill>
                  <a:schemeClr val="bg1"/>
                </a:solidFill>
              </a:rPr>
              <a:t>She throws a rose into Dodge’s lap. </a:t>
            </a:r>
          </a:p>
        </p:txBody>
      </p:sp>
    </p:spTree>
    <p:extLst>
      <p:ext uri="{BB962C8B-B14F-4D97-AF65-F5344CB8AC3E}">
        <p14:creationId xmlns:p14="http://schemas.microsoft.com/office/powerpoint/2010/main" val="2287255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u="sng" dirty="0">
                <a:solidFill>
                  <a:srgbClr val="FFC000"/>
                </a:solidFill>
              </a:rPr>
              <a:t>ACT 3</a:t>
            </a:r>
          </a:p>
          <a:p>
            <a:r>
              <a:rPr lang="en-US" sz="1600" dirty="0">
                <a:solidFill>
                  <a:schemeClr val="bg1"/>
                </a:solidFill>
              </a:rPr>
              <a:t>Shelly finally interjects that she came to the house with Vince, and Halie does not seem to immediately recognize that Vince is her grandson. </a:t>
            </a:r>
          </a:p>
          <a:p>
            <a:r>
              <a:rPr lang="en-US" sz="1600" dirty="0">
                <a:solidFill>
                  <a:schemeClr val="bg1"/>
                </a:solidFill>
              </a:rPr>
              <a:t>As Shelly continues to jog her memory, Halie suddenly becomes worried about Tilden’s whereabouts. </a:t>
            </a:r>
          </a:p>
          <a:p>
            <a:r>
              <a:rPr lang="en-US" sz="1600" dirty="0">
                <a:solidFill>
                  <a:schemeClr val="bg1"/>
                </a:solidFill>
              </a:rPr>
              <a:t>Halie yells at Dodge for allowing Tilden to leave. </a:t>
            </a:r>
          </a:p>
          <a:p>
            <a:r>
              <a:rPr lang="en-US" sz="1600" dirty="0">
                <a:solidFill>
                  <a:schemeClr val="bg1"/>
                </a:solidFill>
              </a:rPr>
              <a:t>Meanwhile Dodge begs for alcohol, Shelly yells at Halie to pay attention to her, and Bradley yells at Shelly for disrespecting his mother. </a:t>
            </a:r>
          </a:p>
          <a:p>
            <a:r>
              <a:rPr lang="en-US" sz="1600" dirty="0">
                <a:solidFill>
                  <a:schemeClr val="bg1"/>
                </a:solidFill>
              </a:rPr>
              <a:t>As Halie laments the state of the family, Bradley steals the blanket back from Dodge, causing a ruckus. </a:t>
            </a:r>
          </a:p>
          <a:p>
            <a:r>
              <a:rPr lang="en-US" sz="1600" dirty="0">
                <a:solidFill>
                  <a:schemeClr val="bg1"/>
                </a:solidFill>
              </a:rPr>
              <a:t>In a rage, Shelly takes the bowl of soup that she tried to give to Dodge and smashes it against the door. </a:t>
            </a:r>
          </a:p>
          <a:p>
            <a:r>
              <a:rPr lang="en-US" sz="1600" dirty="0">
                <a:solidFill>
                  <a:schemeClr val="bg1"/>
                </a:solidFill>
              </a:rPr>
              <a:t>Bradley calls Shelly a prostitute, and the two begin to argue. </a:t>
            </a:r>
          </a:p>
          <a:p>
            <a:r>
              <a:rPr lang="en-US" sz="1600" dirty="0">
                <a:solidFill>
                  <a:schemeClr val="bg1"/>
                </a:solidFill>
              </a:rPr>
              <a:t>Shelly takes the fur coat and Bradley’s prosthetic leg and taunts Bradley with it. </a:t>
            </a:r>
          </a:p>
          <a:p>
            <a:r>
              <a:rPr lang="en-US" sz="1600" dirty="0">
                <a:solidFill>
                  <a:schemeClr val="bg1"/>
                </a:solidFill>
              </a:rPr>
              <a:t>Bradley covers himself in the blanket and whimpers. </a:t>
            </a:r>
          </a:p>
          <a:p>
            <a:r>
              <a:rPr lang="en-US" sz="1600" dirty="0" err="1">
                <a:solidFill>
                  <a:schemeClr val="bg1"/>
                </a:solidFill>
              </a:rPr>
              <a:t>Dewis</a:t>
            </a:r>
            <a:r>
              <a:rPr lang="en-US" sz="1600" dirty="0">
                <a:solidFill>
                  <a:schemeClr val="bg1"/>
                </a:solidFill>
              </a:rPr>
              <a:t> tries to get Shelly to return the leg, but proves useless. </a:t>
            </a:r>
          </a:p>
        </p:txBody>
      </p:sp>
    </p:spTree>
    <p:extLst>
      <p:ext uri="{BB962C8B-B14F-4D97-AF65-F5344CB8AC3E}">
        <p14:creationId xmlns:p14="http://schemas.microsoft.com/office/powerpoint/2010/main" val="1807366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u="sng" dirty="0">
                <a:solidFill>
                  <a:srgbClr val="FFC000"/>
                </a:solidFill>
              </a:rPr>
              <a:t>ACT 3</a:t>
            </a:r>
          </a:p>
          <a:p>
            <a:r>
              <a:rPr lang="en-US" sz="1500" dirty="0">
                <a:solidFill>
                  <a:schemeClr val="bg1"/>
                </a:solidFill>
              </a:rPr>
              <a:t>Shelly tells the family to stay away from her. </a:t>
            </a:r>
          </a:p>
          <a:p>
            <a:r>
              <a:rPr lang="en-US" sz="1500" dirty="0">
                <a:solidFill>
                  <a:schemeClr val="bg1"/>
                </a:solidFill>
              </a:rPr>
              <a:t>She says that she had come along with Vince and was excited to meet the family he had told her about, but that this family is unrecognizable as the family he described. </a:t>
            </a:r>
          </a:p>
          <a:p>
            <a:r>
              <a:rPr lang="en-US" sz="1500" dirty="0">
                <a:solidFill>
                  <a:schemeClr val="bg1"/>
                </a:solidFill>
              </a:rPr>
              <a:t>When Halie threatens to call the police, Bradley implores her not to, and Shelly blames the family for keeping their gruesome secret. </a:t>
            </a:r>
          </a:p>
          <a:p>
            <a:r>
              <a:rPr lang="en-US" sz="1500" dirty="0">
                <a:solidFill>
                  <a:schemeClr val="bg1"/>
                </a:solidFill>
              </a:rPr>
              <a:t>Bradley, Halie, and </a:t>
            </a:r>
            <a:r>
              <a:rPr lang="en-US" sz="1500" dirty="0" err="1">
                <a:solidFill>
                  <a:schemeClr val="bg1"/>
                </a:solidFill>
              </a:rPr>
              <a:t>Dewis</a:t>
            </a:r>
            <a:r>
              <a:rPr lang="en-US" sz="1500" dirty="0">
                <a:solidFill>
                  <a:schemeClr val="bg1"/>
                </a:solidFill>
              </a:rPr>
              <a:t> command Shelly to stop interfering in their business, but Dodge finally relents and decides to tell Shelly the truth. </a:t>
            </a:r>
          </a:p>
          <a:p>
            <a:r>
              <a:rPr lang="en-US" sz="1500" dirty="0">
                <a:solidFill>
                  <a:schemeClr val="bg1"/>
                </a:solidFill>
              </a:rPr>
              <a:t>Despite protestations from Halie and Bradley, Dodge recounts how Halie had a baby, and apparently the child was Tilden’s. </a:t>
            </a:r>
          </a:p>
          <a:p>
            <a:r>
              <a:rPr lang="en-US" sz="1500" dirty="0">
                <a:solidFill>
                  <a:schemeClr val="bg1"/>
                </a:solidFill>
              </a:rPr>
              <a:t>Tilden was close with the baby, but Dodge was ashamed of it, and so he killed the child. </a:t>
            </a:r>
          </a:p>
          <a:p>
            <a:r>
              <a:rPr lang="en-US" sz="1500" dirty="0">
                <a:solidFill>
                  <a:schemeClr val="bg1"/>
                </a:solidFill>
              </a:rPr>
              <a:t>Halie begins to claim that Ansel would have saved the child, and then there is a crash on the screen porch. </a:t>
            </a:r>
          </a:p>
          <a:p>
            <a:r>
              <a:rPr lang="en-US" sz="1500" dirty="0">
                <a:solidFill>
                  <a:schemeClr val="bg1"/>
                </a:solidFill>
              </a:rPr>
              <a:t>The noise comes from Vince, who is tearing the door off of the screen porch in a drunken stupor. </a:t>
            </a:r>
          </a:p>
          <a:p>
            <a:r>
              <a:rPr lang="en-US" sz="1500" dirty="0">
                <a:solidFill>
                  <a:schemeClr val="bg1"/>
                </a:solidFill>
              </a:rPr>
              <a:t>Vince takes empty liquor bottles from a paper bag and smashes them while singing. </a:t>
            </a:r>
          </a:p>
          <a:p>
            <a:r>
              <a:rPr lang="en-US" sz="1500" dirty="0">
                <a:solidFill>
                  <a:schemeClr val="bg1"/>
                </a:solidFill>
              </a:rPr>
              <a:t>Dodge and Halie finally seem to recognize him as their grandson, but in his drunken state Vince cannot recognize anyone. </a:t>
            </a:r>
          </a:p>
        </p:txBody>
      </p:sp>
    </p:spTree>
    <p:extLst>
      <p:ext uri="{BB962C8B-B14F-4D97-AF65-F5344CB8AC3E}">
        <p14:creationId xmlns:p14="http://schemas.microsoft.com/office/powerpoint/2010/main" val="528846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u="sng" dirty="0">
                <a:solidFill>
                  <a:srgbClr val="FFC000"/>
                </a:solidFill>
              </a:rPr>
              <a:t>ACT 3</a:t>
            </a:r>
          </a:p>
          <a:p>
            <a:r>
              <a:rPr lang="en-US" sz="1500" dirty="0">
                <a:solidFill>
                  <a:schemeClr val="bg1"/>
                </a:solidFill>
              </a:rPr>
              <a:t>Vince’s drunken behavior continues on the porch, and when Halie asks </a:t>
            </a:r>
            <a:r>
              <a:rPr lang="en-US" sz="1500" dirty="0" err="1">
                <a:solidFill>
                  <a:schemeClr val="bg1"/>
                </a:solidFill>
              </a:rPr>
              <a:t>Dewis</a:t>
            </a:r>
            <a:r>
              <a:rPr lang="en-US" sz="1500" dirty="0">
                <a:solidFill>
                  <a:schemeClr val="bg1"/>
                </a:solidFill>
              </a:rPr>
              <a:t> for help, </a:t>
            </a:r>
            <a:r>
              <a:rPr lang="en-US" sz="1500" dirty="0" err="1">
                <a:solidFill>
                  <a:schemeClr val="bg1"/>
                </a:solidFill>
              </a:rPr>
              <a:t>Dewis</a:t>
            </a:r>
            <a:r>
              <a:rPr lang="en-US" sz="1500" dirty="0">
                <a:solidFill>
                  <a:schemeClr val="bg1"/>
                </a:solidFill>
              </a:rPr>
              <a:t> says that he’s outside of his parish. </a:t>
            </a:r>
          </a:p>
          <a:p>
            <a:r>
              <a:rPr lang="en-US" sz="1500" dirty="0" err="1">
                <a:solidFill>
                  <a:schemeClr val="bg1"/>
                </a:solidFill>
              </a:rPr>
              <a:t>Dewis</a:t>
            </a:r>
            <a:r>
              <a:rPr lang="en-US" sz="1500" dirty="0">
                <a:solidFill>
                  <a:schemeClr val="bg1"/>
                </a:solidFill>
              </a:rPr>
              <a:t> invites Halie upstairs. </a:t>
            </a:r>
          </a:p>
          <a:p>
            <a:r>
              <a:rPr lang="en-US" sz="1500" dirty="0">
                <a:solidFill>
                  <a:schemeClr val="bg1"/>
                </a:solidFill>
              </a:rPr>
              <a:t>She despairs at how her sweet grandson has turned into a monster, but then follows </a:t>
            </a:r>
            <a:r>
              <a:rPr lang="en-US" sz="1500" dirty="0" err="1">
                <a:solidFill>
                  <a:schemeClr val="bg1"/>
                </a:solidFill>
              </a:rPr>
              <a:t>Dewis</a:t>
            </a:r>
            <a:r>
              <a:rPr lang="en-US" sz="1500" dirty="0">
                <a:solidFill>
                  <a:schemeClr val="bg1"/>
                </a:solidFill>
              </a:rPr>
              <a:t> to the bedroom. </a:t>
            </a:r>
          </a:p>
          <a:p>
            <a:r>
              <a:rPr lang="en-US" sz="1500" dirty="0">
                <a:solidFill>
                  <a:schemeClr val="bg1"/>
                </a:solidFill>
              </a:rPr>
              <a:t>Vince enters the house through a screen porch window while Shelly goes out onto the screen porch. </a:t>
            </a:r>
          </a:p>
          <a:p>
            <a:r>
              <a:rPr lang="en-US" sz="1500" dirty="0">
                <a:solidFill>
                  <a:schemeClr val="bg1"/>
                </a:solidFill>
              </a:rPr>
              <a:t>Dodge then begins to deliver his last will and testament. </a:t>
            </a:r>
          </a:p>
          <a:p>
            <a:r>
              <a:rPr lang="en-US" sz="1500" dirty="0">
                <a:solidFill>
                  <a:schemeClr val="bg1"/>
                </a:solidFill>
              </a:rPr>
              <a:t>While Dodge delivers his speech, Vince keeps the prosthetic leg away from a whimpering Bradley, and goes to smell Father </a:t>
            </a:r>
            <a:r>
              <a:rPr lang="en-US" sz="1500" dirty="0" err="1">
                <a:solidFill>
                  <a:schemeClr val="bg1"/>
                </a:solidFill>
              </a:rPr>
              <a:t>Dewis</a:t>
            </a:r>
            <a:r>
              <a:rPr lang="en-US" sz="1500" dirty="0">
                <a:solidFill>
                  <a:schemeClr val="bg1"/>
                </a:solidFill>
              </a:rPr>
              <a:t>’ roses. </a:t>
            </a:r>
          </a:p>
          <a:p>
            <a:r>
              <a:rPr lang="en-US" sz="1500" dirty="0">
                <a:solidFill>
                  <a:schemeClr val="bg1"/>
                </a:solidFill>
              </a:rPr>
              <a:t>Dodge declares that the house will go to Vince, the tools will go to Tilden, and the tractor and all the rest of his belongings will be burned in the middle of the field.</a:t>
            </a:r>
          </a:p>
          <a:p>
            <a:r>
              <a:rPr lang="en-US" sz="1500" dirty="0">
                <a:solidFill>
                  <a:schemeClr val="bg1"/>
                </a:solidFill>
              </a:rPr>
              <a:t>Shelly tells Vince that she will leave, but Vince wants to stay. </a:t>
            </a:r>
          </a:p>
          <a:p>
            <a:r>
              <a:rPr lang="en-US" sz="1500" dirty="0">
                <a:solidFill>
                  <a:schemeClr val="bg1"/>
                </a:solidFill>
              </a:rPr>
              <a:t>Shelly asks Vince what happened to him the night before. </a:t>
            </a:r>
          </a:p>
          <a:p>
            <a:r>
              <a:rPr lang="en-US" sz="1500" dirty="0">
                <a:solidFill>
                  <a:schemeClr val="bg1"/>
                </a:solidFill>
              </a:rPr>
              <a:t>Vince explains that he considered running away and drove all the way to Iowa, but then he saw his reflection and the reflection of his ancestors in the windshield of his car and he was compelled to return. Shelly leaves him. </a:t>
            </a:r>
          </a:p>
        </p:txBody>
      </p:sp>
    </p:spTree>
    <p:extLst>
      <p:ext uri="{BB962C8B-B14F-4D97-AF65-F5344CB8AC3E}">
        <p14:creationId xmlns:p14="http://schemas.microsoft.com/office/powerpoint/2010/main" val="3054269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u="sng" dirty="0">
                <a:solidFill>
                  <a:srgbClr val="FFC000"/>
                </a:solidFill>
              </a:rPr>
              <a:t>ACT 3</a:t>
            </a:r>
          </a:p>
          <a:p>
            <a:r>
              <a:rPr lang="en-US" sz="1800" dirty="0">
                <a:solidFill>
                  <a:schemeClr val="bg1"/>
                </a:solidFill>
              </a:rPr>
              <a:t>As Vince continues to taunt Bradley with the leg, Father </a:t>
            </a:r>
            <a:r>
              <a:rPr lang="en-US" sz="1800" dirty="0" err="1">
                <a:solidFill>
                  <a:schemeClr val="bg1"/>
                </a:solidFill>
              </a:rPr>
              <a:t>Dewis</a:t>
            </a:r>
            <a:r>
              <a:rPr lang="en-US" sz="1800" dirty="0">
                <a:solidFill>
                  <a:schemeClr val="bg1"/>
                </a:solidFill>
              </a:rPr>
              <a:t> comes down the stairs. </a:t>
            </a:r>
          </a:p>
          <a:p>
            <a:r>
              <a:rPr lang="en-US" sz="1800" dirty="0">
                <a:solidFill>
                  <a:schemeClr val="bg1"/>
                </a:solidFill>
              </a:rPr>
              <a:t>Vince throws the leg out of the room, and Bradley crawls to retrieve it. </a:t>
            </a:r>
          </a:p>
          <a:p>
            <a:r>
              <a:rPr lang="en-US" sz="1800" dirty="0" err="1">
                <a:solidFill>
                  <a:schemeClr val="bg1"/>
                </a:solidFill>
              </a:rPr>
              <a:t>Dewis</a:t>
            </a:r>
            <a:r>
              <a:rPr lang="en-US" sz="1800" dirty="0">
                <a:solidFill>
                  <a:schemeClr val="bg1"/>
                </a:solidFill>
              </a:rPr>
              <a:t> urges Vince to go see Halie, but Vince tells </a:t>
            </a:r>
            <a:r>
              <a:rPr lang="en-US" sz="1800" dirty="0" err="1">
                <a:solidFill>
                  <a:schemeClr val="bg1"/>
                </a:solidFill>
              </a:rPr>
              <a:t>Dewis</a:t>
            </a:r>
            <a:r>
              <a:rPr lang="en-US" sz="1800" dirty="0">
                <a:solidFill>
                  <a:schemeClr val="bg1"/>
                </a:solidFill>
              </a:rPr>
              <a:t> that they are the only two in the house, and that he should leave. </a:t>
            </a:r>
          </a:p>
          <a:p>
            <a:r>
              <a:rPr lang="en-US" sz="1800" dirty="0">
                <a:solidFill>
                  <a:schemeClr val="bg1"/>
                </a:solidFill>
              </a:rPr>
              <a:t>As </a:t>
            </a:r>
            <a:r>
              <a:rPr lang="en-US" sz="1800" dirty="0" err="1">
                <a:solidFill>
                  <a:schemeClr val="bg1"/>
                </a:solidFill>
              </a:rPr>
              <a:t>Dewis</a:t>
            </a:r>
            <a:r>
              <a:rPr lang="en-US" sz="1800" dirty="0">
                <a:solidFill>
                  <a:schemeClr val="bg1"/>
                </a:solidFill>
              </a:rPr>
              <a:t> leaves, he tells Vince that he doesn’t know how to help Halie.</a:t>
            </a:r>
          </a:p>
          <a:p>
            <a:r>
              <a:rPr lang="en-US" sz="1800" dirty="0">
                <a:solidFill>
                  <a:schemeClr val="bg1"/>
                </a:solidFill>
              </a:rPr>
              <a:t>Vince notices that Dodge has silently died. </a:t>
            </a:r>
          </a:p>
          <a:p>
            <a:r>
              <a:rPr lang="en-US" sz="1800" dirty="0">
                <a:solidFill>
                  <a:schemeClr val="bg1"/>
                </a:solidFill>
              </a:rPr>
              <a:t>He covers Dodge in the blanket and places the roses on his chest, then lies down on the sofa and stares at the ceiling. </a:t>
            </a:r>
          </a:p>
          <a:p>
            <a:r>
              <a:rPr lang="en-US" sz="1800" dirty="0">
                <a:solidFill>
                  <a:schemeClr val="bg1"/>
                </a:solidFill>
              </a:rPr>
              <a:t>From upstairs, we hear Halie calling out for Dodge, telling him that Tilden was right, and that the field is full of vegetables. </a:t>
            </a:r>
          </a:p>
          <a:p>
            <a:r>
              <a:rPr lang="en-US" sz="1800" dirty="0">
                <a:solidFill>
                  <a:schemeClr val="bg1"/>
                </a:solidFill>
              </a:rPr>
              <a:t>Tilden enters, covered in mud, holding the rotted corpse of a small child. </a:t>
            </a:r>
          </a:p>
          <a:p>
            <a:r>
              <a:rPr lang="en-US" sz="1800" dirty="0">
                <a:solidFill>
                  <a:schemeClr val="bg1"/>
                </a:solidFill>
              </a:rPr>
              <a:t>He ascends the stairs towards Halie as we hear her considering aloud the rain and the sun, and how they make the plants grow. </a:t>
            </a:r>
          </a:p>
        </p:txBody>
      </p:sp>
    </p:spTree>
    <p:extLst>
      <p:ext uri="{BB962C8B-B14F-4D97-AF65-F5344CB8AC3E}">
        <p14:creationId xmlns:p14="http://schemas.microsoft.com/office/powerpoint/2010/main" val="1591220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92D050"/>
                </a:solidFill>
                <a:latin typeface="Edwardian Script ITC" panose="030303020407070D0804" pitchFamily="66" charset="0"/>
              </a:rPr>
              <a:t>Discussion Topics</a:t>
            </a:r>
          </a:p>
        </p:txBody>
      </p:sp>
      <p:sp>
        <p:nvSpPr>
          <p:cNvPr id="3" name="Content Placeholder 2"/>
          <p:cNvSpPr>
            <a:spLocks noGrp="1"/>
          </p:cNvSpPr>
          <p:nvPr>
            <p:ph idx="1"/>
          </p:nvPr>
        </p:nvSpPr>
        <p:spPr/>
        <p:txBody>
          <a:bodyPr>
            <a:noAutofit/>
          </a:bodyPr>
          <a:lstStyle/>
          <a:p>
            <a:r>
              <a:rPr lang="en-US" sz="2400" dirty="0">
                <a:solidFill>
                  <a:schemeClr val="bg1"/>
                </a:solidFill>
              </a:rPr>
              <a:t>Who is the  buried child and to whom does it belong?</a:t>
            </a:r>
          </a:p>
          <a:p>
            <a:r>
              <a:rPr lang="en-US" sz="2400" dirty="0">
                <a:solidFill>
                  <a:schemeClr val="bg1"/>
                </a:solidFill>
              </a:rPr>
              <a:t>What is wrong with this family?</a:t>
            </a:r>
          </a:p>
          <a:p>
            <a:r>
              <a:rPr lang="en-US" sz="2400" dirty="0">
                <a:solidFill>
                  <a:schemeClr val="bg1"/>
                </a:solidFill>
              </a:rPr>
              <a:t>What is the relationship between men and women in this family?</a:t>
            </a:r>
          </a:p>
          <a:p>
            <a:r>
              <a:rPr lang="en-US" sz="2400" dirty="0">
                <a:solidFill>
                  <a:schemeClr val="bg1"/>
                </a:solidFill>
              </a:rPr>
              <a:t>What is the significance of the haircut at the end of Act 1? </a:t>
            </a:r>
          </a:p>
          <a:p>
            <a:r>
              <a:rPr lang="en-US" sz="2400" dirty="0">
                <a:solidFill>
                  <a:schemeClr val="bg1"/>
                </a:solidFill>
              </a:rPr>
              <a:t>One of Shepard's favorite themes is the decay of the American family, and we certainly see this in BURIED CHILD. What are some obvious examples of this decay? </a:t>
            </a:r>
          </a:p>
          <a:p>
            <a:r>
              <a:rPr lang="en-US" sz="2400" dirty="0">
                <a:solidFill>
                  <a:schemeClr val="bg1"/>
                </a:solidFill>
              </a:rPr>
              <a:t>What is the symbolic significance of the fact that Vince is not recognized by his family? </a:t>
            </a:r>
          </a:p>
          <a:p>
            <a:r>
              <a:rPr lang="en-US" sz="2400" dirty="0">
                <a:solidFill>
                  <a:schemeClr val="bg1"/>
                </a:solidFill>
              </a:rPr>
              <a:t>How do we see the characters in this play constantly fight for power?</a:t>
            </a:r>
          </a:p>
        </p:txBody>
      </p:sp>
    </p:spTree>
    <p:extLst>
      <p:ext uri="{BB962C8B-B14F-4D97-AF65-F5344CB8AC3E}">
        <p14:creationId xmlns:p14="http://schemas.microsoft.com/office/powerpoint/2010/main" val="1561128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7030A0"/>
                </a:solidFill>
                <a:latin typeface="Freestyle Script" panose="030804020302050B0404" pitchFamily="66" charset="0"/>
              </a:rPr>
              <a:t>Essay Topics</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Shepard incorporates many symbols into Buried Child in order to communicate deeper levels of meaning to his audiences. Consider the importance of Bradley's artificial leg, Dodge's baseball cap, and the blanket from the living sofa as symbols in the play. What might each one represent? How are they used by different characters? How do they affect your understanding of the play's plot?</a:t>
            </a:r>
          </a:p>
          <a:p>
            <a:r>
              <a:rPr lang="en-US" dirty="0">
                <a:solidFill>
                  <a:schemeClr val="bg1"/>
                </a:solidFill>
              </a:rPr>
              <a:t>Read another contemporary American family drama, such as Arthur Miller's </a:t>
            </a:r>
            <a:r>
              <a:rPr lang="en-US" i="1" dirty="0">
                <a:solidFill>
                  <a:schemeClr val="bg1"/>
                </a:solidFill>
              </a:rPr>
              <a:t>Death of a Salesman</a:t>
            </a:r>
            <a:r>
              <a:rPr lang="en-US" dirty="0">
                <a:solidFill>
                  <a:schemeClr val="bg1"/>
                </a:solidFill>
              </a:rPr>
              <a:t>,  and discuss the contrasting views of family each playwright presents in his work. Consider such things as: the responsibilities of parents; animosities among family members; sibling rivalries; and the effects of domestic violence.</a:t>
            </a:r>
          </a:p>
          <a:p>
            <a:r>
              <a:rPr lang="en-US" dirty="0">
                <a:solidFill>
                  <a:schemeClr val="bg1"/>
                </a:solidFill>
              </a:rPr>
              <a:t>The American mythology of the American Dream clearly dominates the theme in the plays </a:t>
            </a:r>
            <a:r>
              <a:rPr lang="en-US" i="1" dirty="0">
                <a:solidFill>
                  <a:schemeClr val="bg1"/>
                </a:solidFill>
              </a:rPr>
              <a:t>Death of a Salesman </a:t>
            </a:r>
            <a:r>
              <a:rPr lang="en-US" dirty="0">
                <a:solidFill>
                  <a:schemeClr val="bg1"/>
                </a:solidFill>
              </a:rPr>
              <a:t>and </a:t>
            </a:r>
            <a:r>
              <a:rPr lang="en-US" i="1" dirty="0">
                <a:solidFill>
                  <a:schemeClr val="bg1"/>
                </a:solidFill>
              </a:rPr>
              <a:t>Buried Child</a:t>
            </a:r>
            <a:r>
              <a:rPr lang="en-US" dirty="0">
                <a:solidFill>
                  <a:schemeClr val="bg1"/>
                </a:solidFill>
              </a:rPr>
              <a:t>. What are the similarities and differences with these playwright’s view of the American Dream?</a:t>
            </a:r>
          </a:p>
          <a:p>
            <a:endParaRPr lang="en-US" dirty="0">
              <a:solidFill>
                <a:schemeClr val="bg1"/>
              </a:solidFill>
            </a:endParaRPr>
          </a:p>
        </p:txBody>
      </p:sp>
    </p:spTree>
    <p:extLst>
      <p:ext uri="{BB962C8B-B14F-4D97-AF65-F5344CB8AC3E}">
        <p14:creationId xmlns:p14="http://schemas.microsoft.com/office/powerpoint/2010/main" val="2358891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pPr marL="0" indent="0">
              <a:buNone/>
            </a:pPr>
            <a:r>
              <a:rPr lang="en-US" sz="1800" dirty="0">
                <a:solidFill>
                  <a:schemeClr val="bg1"/>
                </a:solidFill>
              </a:rPr>
              <a:t>In Act 1…</a:t>
            </a:r>
          </a:p>
          <a:p>
            <a:r>
              <a:rPr lang="en-US" sz="1800" dirty="0">
                <a:solidFill>
                  <a:schemeClr val="bg1"/>
                </a:solidFill>
              </a:rPr>
              <a:t>The opening moments of the play immediately establish Dodge, the head of family, as weak and vulnerable. </a:t>
            </a:r>
          </a:p>
          <a:p>
            <a:r>
              <a:rPr lang="en-US" sz="1800" dirty="0">
                <a:solidFill>
                  <a:schemeClr val="bg1"/>
                </a:solidFill>
              </a:rPr>
              <a:t>The setting also gives us a sense of the family’s lack of success and prosperity. </a:t>
            </a:r>
          </a:p>
          <a:p>
            <a:r>
              <a:rPr lang="en-US" sz="1800" dirty="0">
                <a:solidFill>
                  <a:schemeClr val="bg1"/>
                </a:solidFill>
              </a:rPr>
              <a:t>The decaying family farmhouse is a fitting metaphor for both the failure of the American Dream and the collapse of this family. </a:t>
            </a:r>
          </a:p>
          <a:p>
            <a:r>
              <a:rPr lang="en-US" sz="1800" dirty="0">
                <a:solidFill>
                  <a:schemeClr val="bg1"/>
                </a:solidFill>
              </a:rPr>
              <a:t>The rain outside calls to mind the Biblical flood in Genesis—an image of both punishment and renewal. There are many religious symbols throughout this play.</a:t>
            </a:r>
          </a:p>
          <a:p>
            <a:r>
              <a:rPr lang="en-US" sz="1800" dirty="0">
                <a:solidFill>
                  <a:schemeClr val="bg1"/>
                </a:solidFill>
              </a:rPr>
              <a:t>Dodge and Halie, far from being an ideal of a family headman and headwoman, are hopeless and constantly at odds. </a:t>
            </a:r>
          </a:p>
          <a:p>
            <a:r>
              <a:rPr lang="en-US" sz="1800" dirty="0">
                <a:solidFill>
                  <a:schemeClr val="bg1"/>
                </a:solidFill>
              </a:rPr>
              <a:t>Halie doesn’t even appear until much later—we know her only by her voice—as the couple seems to want to avoid each other. </a:t>
            </a:r>
          </a:p>
          <a:p>
            <a:r>
              <a:rPr lang="en-US" sz="1800" dirty="0">
                <a:solidFill>
                  <a:schemeClr val="bg1"/>
                </a:solidFill>
              </a:rPr>
              <a:t>Halie reveals that her knowledge of her own religion is suspect, but also that she uses religion when it’s useful to her—and abandons it when it goes against her desires. </a:t>
            </a:r>
          </a:p>
        </p:txBody>
      </p:sp>
    </p:spTree>
    <p:extLst>
      <p:ext uri="{BB962C8B-B14F-4D97-AF65-F5344CB8AC3E}">
        <p14:creationId xmlns:p14="http://schemas.microsoft.com/office/powerpoint/2010/main" val="1313495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The narrative about the horse racing not only shows how Halie seems to revise the past, but also further establishes the hostile relationship between husband and wife. </a:t>
            </a:r>
          </a:p>
          <a:p>
            <a:r>
              <a:rPr lang="en-US" dirty="0">
                <a:solidFill>
                  <a:schemeClr val="bg1"/>
                </a:solidFill>
              </a:rPr>
              <a:t>The allusions to Halie’s extra-marital activity help to paint a picture of the couple’s specific dysfunction. </a:t>
            </a:r>
          </a:p>
          <a:p>
            <a:r>
              <a:rPr lang="en-US" dirty="0">
                <a:solidFill>
                  <a:schemeClr val="bg1"/>
                </a:solidFill>
              </a:rPr>
              <a:t>Halie and Dodge’s argument about Tilden and Bradley further identifies problems the family is experiencing. </a:t>
            </a:r>
          </a:p>
          <a:p>
            <a:r>
              <a:rPr lang="en-US" dirty="0">
                <a:solidFill>
                  <a:schemeClr val="bg1"/>
                </a:solidFill>
              </a:rPr>
              <a:t>The two adult sons are unable to take care of their aging parents like we might expect. </a:t>
            </a:r>
          </a:p>
          <a:p>
            <a:r>
              <a:rPr lang="en-US" dirty="0">
                <a:solidFill>
                  <a:schemeClr val="bg1"/>
                </a:solidFill>
              </a:rPr>
              <a:t>In this exchange, Bradley is characterized as abusive and Tilden as unable to protect even himself, much less his father. </a:t>
            </a:r>
          </a:p>
          <a:p>
            <a:r>
              <a:rPr lang="en-US" dirty="0">
                <a:solidFill>
                  <a:schemeClr val="bg1"/>
                </a:solidFill>
              </a:rPr>
              <a:t>Tilden seems to lack any emotional response to his father’s illness, emphasizing his “burned out” nature and also the fact that he may be mentally disturbed in some way. </a:t>
            </a:r>
          </a:p>
          <a:p>
            <a:r>
              <a:rPr lang="en-US" dirty="0">
                <a:solidFill>
                  <a:schemeClr val="bg1"/>
                </a:solidFill>
              </a:rPr>
              <a:t>The first appearance of corn (the motif of the harvest) presents the possibility for eventual renewal, even though at this point Dodge seems devoted to the idea of his farm’s infertility. </a:t>
            </a:r>
          </a:p>
        </p:txBody>
      </p:sp>
    </p:spTree>
    <p:extLst>
      <p:ext uri="{BB962C8B-B14F-4D97-AF65-F5344CB8AC3E}">
        <p14:creationId xmlns:p14="http://schemas.microsoft.com/office/powerpoint/2010/main" val="454780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Dodge’s refusal of the corn is a refusal to acknowledge reality, much like his refusal to admit to his crimes. </a:t>
            </a:r>
          </a:p>
          <a:p>
            <a:r>
              <a:rPr lang="en-US" dirty="0">
                <a:solidFill>
                  <a:schemeClr val="bg1"/>
                </a:solidFill>
              </a:rPr>
              <a:t>Tilden putting the corn in Dodge’s lap then forces Dodge to confront reality in a direct way. </a:t>
            </a:r>
          </a:p>
          <a:p>
            <a:r>
              <a:rPr lang="en-US" dirty="0">
                <a:solidFill>
                  <a:schemeClr val="bg1"/>
                </a:solidFill>
              </a:rPr>
              <a:t>Here we also learn that Tilden has been forced to return home after trying to make a new life for himself elsewhere. </a:t>
            </a:r>
          </a:p>
          <a:p>
            <a:r>
              <a:rPr lang="en-US" dirty="0">
                <a:solidFill>
                  <a:schemeClr val="bg1"/>
                </a:solidFill>
              </a:rPr>
              <a:t>Although the details of Tilden’s time in New Mexico are hazy, the fact that Tilden brings up this lonely time to his father further emphasizes how the characters’ pasts weigh on them and their relationships in the present. </a:t>
            </a:r>
          </a:p>
          <a:p>
            <a:r>
              <a:rPr lang="en-US" dirty="0">
                <a:solidFill>
                  <a:schemeClr val="bg1"/>
                </a:solidFill>
              </a:rPr>
              <a:t>Tilden is portrayed as a helpless, ineffectual man without a future. </a:t>
            </a:r>
          </a:p>
          <a:p>
            <a:r>
              <a:rPr lang="en-US" dirty="0">
                <a:solidFill>
                  <a:schemeClr val="bg1"/>
                </a:solidFill>
              </a:rPr>
              <a:t>Halie continues to solidify our awareness of Bradley and Tilden’s dysfunction. </a:t>
            </a:r>
          </a:p>
          <a:p>
            <a:r>
              <a:rPr lang="en-US" dirty="0">
                <a:solidFill>
                  <a:schemeClr val="bg1"/>
                </a:solidFill>
              </a:rPr>
              <a:t>The sons need to be looked after, and therefore are not suitable heirs to Dodge (or even functional adults). </a:t>
            </a:r>
          </a:p>
          <a:p>
            <a:r>
              <a:rPr lang="en-US" dirty="0">
                <a:solidFill>
                  <a:schemeClr val="bg1"/>
                </a:solidFill>
              </a:rPr>
              <a:t>The mention of Tilden’s former athletic prowess demonstrates a uniquely American kind of nostalgia—it’s implied that the family once had achieved the “American Dream” (owning their farm, having a child who was a football star), but now that dream has collapsed forever.</a:t>
            </a:r>
          </a:p>
        </p:txBody>
      </p:sp>
    </p:spTree>
    <p:extLst>
      <p:ext uri="{BB962C8B-B14F-4D97-AF65-F5344CB8AC3E}">
        <p14:creationId xmlns:p14="http://schemas.microsoft.com/office/powerpoint/2010/main" val="143697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FFA26"/>
                </a:solidFill>
                <a:latin typeface="Haettenschweiler" panose="020B0706040902060204" pitchFamily="34" charset="0"/>
              </a:rPr>
              <a:t>Fourth Critique Due – 11/15/22</a:t>
            </a:r>
            <a:br>
              <a:rPr lang="en-US" dirty="0">
                <a:solidFill>
                  <a:srgbClr val="3FFA26"/>
                </a:solidFill>
                <a:latin typeface="Haettenschweiler" panose="020B0706040902060204" pitchFamily="34" charset="0"/>
              </a:rPr>
            </a:br>
            <a:r>
              <a:rPr lang="en-US" dirty="0">
                <a:solidFill>
                  <a:srgbClr val="3FFA26"/>
                </a:solidFill>
                <a:latin typeface="Haettenschweiler" panose="020B0706040902060204" pitchFamily="34" charset="0"/>
              </a:rPr>
              <a:t>Buried Child</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2795273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Halie uses Ansel’s death as an excuse for the family’s demise without taking any responsibility herself. </a:t>
            </a:r>
          </a:p>
          <a:p>
            <a:r>
              <a:rPr lang="en-US" dirty="0">
                <a:solidFill>
                  <a:schemeClr val="bg1"/>
                </a:solidFill>
              </a:rPr>
              <a:t>The quick reveal that Ansel died a rather humiliating death then demonstrates that Halie may revise the past in order to ease her feelings about the present. </a:t>
            </a:r>
          </a:p>
          <a:p>
            <a:r>
              <a:rPr lang="en-US" dirty="0">
                <a:solidFill>
                  <a:schemeClr val="bg1"/>
                </a:solidFill>
              </a:rPr>
              <a:t>We see just how much Halie lives in a world of nostalgia (as she appears for the first time)—she seems to love her sons as they were in the past, but she is scornful of their present selves. </a:t>
            </a:r>
          </a:p>
          <a:p>
            <a:r>
              <a:rPr lang="en-US" dirty="0">
                <a:solidFill>
                  <a:schemeClr val="bg1"/>
                </a:solidFill>
              </a:rPr>
              <a:t>Halie’s faith in Ansel as the family’s would-be savior continues to be undercut by her bizarre allusions to the incestuous feeling she seemed to have had for him. </a:t>
            </a:r>
          </a:p>
          <a:p>
            <a:r>
              <a:rPr lang="en-US" dirty="0">
                <a:solidFill>
                  <a:schemeClr val="bg1"/>
                </a:solidFill>
              </a:rPr>
              <a:t>All this hints at something more sinister, as we will see. </a:t>
            </a:r>
          </a:p>
          <a:p>
            <a:r>
              <a:rPr lang="en-US" dirty="0">
                <a:solidFill>
                  <a:schemeClr val="bg1"/>
                </a:solidFill>
              </a:rPr>
              <a:t>We also see Halie again using religion as a basis for prejudice and superstition. </a:t>
            </a:r>
          </a:p>
          <a:p>
            <a:r>
              <a:rPr lang="en-US" dirty="0">
                <a:solidFill>
                  <a:schemeClr val="bg1"/>
                </a:solidFill>
              </a:rPr>
              <a:t>Halie’s denial of the corn’s existence aligns her with Dodge—mirroring their refusal to acknowledge their past crimes. </a:t>
            </a:r>
          </a:p>
          <a:p>
            <a:r>
              <a:rPr lang="en-US" dirty="0">
                <a:solidFill>
                  <a:schemeClr val="bg1"/>
                </a:solidFill>
              </a:rPr>
              <a:t>Halie’s explosive reaction towards Tilden is in a way a representation of her intense and absolute refusal to revisit the family’s past trauma. </a:t>
            </a:r>
          </a:p>
          <a:p>
            <a:r>
              <a:rPr lang="en-US" dirty="0">
                <a:solidFill>
                  <a:schemeClr val="bg1"/>
                </a:solidFill>
              </a:rPr>
              <a:t>We also see Tilden acting especially childlike and helpless here. </a:t>
            </a:r>
          </a:p>
        </p:txBody>
      </p:sp>
    </p:spTree>
    <p:extLst>
      <p:ext uri="{BB962C8B-B14F-4D97-AF65-F5344CB8AC3E}">
        <p14:creationId xmlns:p14="http://schemas.microsoft.com/office/powerpoint/2010/main" val="2834230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The argument that Halie and Dodge have about Bradley continues to stress the tense and hostile relationships that the family members have with each other. </a:t>
            </a:r>
          </a:p>
          <a:p>
            <a:r>
              <a:rPr lang="en-US" dirty="0">
                <a:solidFill>
                  <a:schemeClr val="bg1"/>
                </a:solidFill>
              </a:rPr>
              <a:t>Dodge’s cryptic comment and the reaction that it elicits draws a mysterious connection between the family and the tract of land that now seems to produce crops. </a:t>
            </a:r>
          </a:p>
          <a:p>
            <a:r>
              <a:rPr lang="en-US" dirty="0">
                <a:solidFill>
                  <a:schemeClr val="bg1"/>
                </a:solidFill>
              </a:rPr>
              <a:t>Combined with the title of the play itself, this increases the mood of something ominous and grotesque approaching. </a:t>
            </a:r>
          </a:p>
          <a:p>
            <a:r>
              <a:rPr lang="en-US" dirty="0">
                <a:solidFill>
                  <a:schemeClr val="bg1"/>
                </a:solidFill>
              </a:rPr>
              <a:t>When the family’s dark past bubbles up, Tilden seems to attempt to confront it, while Dodge totally refuses. </a:t>
            </a:r>
          </a:p>
          <a:p>
            <a:r>
              <a:rPr lang="en-US" dirty="0">
                <a:solidFill>
                  <a:schemeClr val="bg1"/>
                </a:solidFill>
              </a:rPr>
              <a:t>In a sense, Tilden helping his ill father and tucking him in on the couch foreshadows a sort of burial process. </a:t>
            </a:r>
          </a:p>
          <a:p>
            <a:r>
              <a:rPr lang="en-US" dirty="0">
                <a:solidFill>
                  <a:schemeClr val="bg1"/>
                </a:solidFill>
              </a:rPr>
              <a:t>Dodge is dying, and Tilden is attempting to help him pass on comfortably, and, in doing so, aiding in the renewal of the family—another ritual likewise associated with harvest. </a:t>
            </a:r>
          </a:p>
        </p:txBody>
      </p:sp>
    </p:spTree>
    <p:extLst>
      <p:ext uri="{BB962C8B-B14F-4D97-AF65-F5344CB8AC3E}">
        <p14:creationId xmlns:p14="http://schemas.microsoft.com/office/powerpoint/2010/main" val="3010300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Bradley is again portrayed as a bully, even to his own father. </a:t>
            </a:r>
          </a:p>
          <a:p>
            <a:r>
              <a:rPr lang="en-US" dirty="0">
                <a:solidFill>
                  <a:schemeClr val="bg1"/>
                </a:solidFill>
              </a:rPr>
              <a:t>This symbolic burial further emphasizes the power shift occurring in the family, and displays Tilden’s strange mental processes. </a:t>
            </a:r>
          </a:p>
          <a:p>
            <a:r>
              <a:rPr lang="en-US" dirty="0">
                <a:solidFill>
                  <a:schemeClr val="bg1"/>
                </a:solidFill>
              </a:rPr>
              <a:t>Bradley’s abusive (and petty) behavior towards his father exposes even more bitterness between the family’s members, and again shows the childishness of even the grown children. </a:t>
            </a:r>
          </a:p>
          <a:p>
            <a:r>
              <a:rPr lang="en-US" dirty="0">
                <a:solidFill>
                  <a:schemeClr val="bg1"/>
                </a:solidFill>
              </a:rPr>
              <a:t>Bradley’s violent shaving of his father’s head seems like another ritual associated with death—like shaving a prisoner before his execution, or shearing a sheep before slaughter. </a:t>
            </a:r>
          </a:p>
        </p:txBody>
      </p:sp>
    </p:spTree>
    <p:extLst>
      <p:ext uri="{BB962C8B-B14F-4D97-AF65-F5344CB8AC3E}">
        <p14:creationId xmlns:p14="http://schemas.microsoft.com/office/powerpoint/2010/main" val="3322129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solidFill>
                  <a:schemeClr val="bg1"/>
                </a:solidFill>
              </a:rPr>
              <a:t>In Act 2…</a:t>
            </a:r>
          </a:p>
          <a:p>
            <a:r>
              <a:rPr lang="en-US" dirty="0">
                <a:solidFill>
                  <a:schemeClr val="bg1"/>
                </a:solidFill>
              </a:rPr>
              <a:t>Rockwell was known for his idyllic illustrations of family life in the 1960s and 1970s. </a:t>
            </a:r>
          </a:p>
          <a:p>
            <a:r>
              <a:rPr lang="en-US" dirty="0">
                <a:solidFill>
                  <a:schemeClr val="bg1"/>
                </a:solidFill>
              </a:rPr>
              <a:t>Although the house reminds Shelly of a stereotypical all-American family, the behavior that the family displayed in the first act shows us just how false this sentiment is. </a:t>
            </a:r>
          </a:p>
          <a:p>
            <a:r>
              <a:rPr lang="en-US" dirty="0">
                <a:solidFill>
                  <a:schemeClr val="bg1"/>
                </a:solidFill>
              </a:rPr>
              <a:t>Shelly begins to discover the darkness that clouds the family and she becomes our audience surrogate—providing a relatively sane outsider’s perspective into the family’s bizarre and sinister world. </a:t>
            </a:r>
          </a:p>
          <a:p>
            <a:r>
              <a:rPr lang="en-US" dirty="0">
                <a:solidFill>
                  <a:schemeClr val="bg1"/>
                </a:solidFill>
              </a:rPr>
              <a:t>By stating that the objective of the trip is to reunite Vince with his estranged family, Shelly sets up the couple as the external force that will challenge the family’s desire to deny, escape, or falsify the past. </a:t>
            </a:r>
          </a:p>
          <a:p>
            <a:r>
              <a:rPr lang="en-US" dirty="0">
                <a:solidFill>
                  <a:schemeClr val="bg1"/>
                </a:solidFill>
              </a:rPr>
              <a:t>Dodge seems to mistake Vince for Tilden, showing just how deeply the family members are estranged from each other. </a:t>
            </a:r>
          </a:p>
          <a:p>
            <a:r>
              <a:rPr lang="en-US" dirty="0">
                <a:solidFill>
                  <a:schemeClr val="bg1"/>
                </a:solidFill>
              </a:rPr>
              <a:t>Shelly’s assumptions about the house immediately begin to transform as she witnesses this distressing level of alienation.</a:t>
            </a:r>
          </a:p>
        </p:txBody>
      </p:sp>
    </p:spTree>
    <p:extLst>
      <p:ext uri="{BB962C8B-B14F-4D97-AF65-F5344CB8AC3E}">
        <p14:creationId xmlns:p14="http://schemas.microsoft.com/office/powerpoint/2010/main" val="1341083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The family is frightening and strange to an outsider like Shelly, but Vince is determined to reconnect with his past. </a:t>
            </a:r>
          </a:p>
          <a:p>
            <a:r>
              <a:rPr lang="en-US" dirty="0">
                <a:solidFill>
                  <a:schemeClr val="bg1"/>
                </a:solidFill>
              </a:rPr>
              <a:t>The carrots again represent the ongoing possibility of redemption or new life. </a:t>
            </a:r>
          </a:p>
          <a:p>
            <a:r>
              <a:rPr lang="en-US" dirty="0">
                <a:solidFill>
                  <a:schemeClr val="bg1"/>
                </a:solidFill>
              </a:rPr>
              <a:t>Tilden’s cryptic statement is reminiscent of Dodge’s. </a:t>
            </a:r>
          </a:p>
          <a:p>
            <a:r>
              <a:rPr lang="en-US" dirty="0">
                <a:solidFill>
                  <a:schemeClr val="bg1"/>
                </a:solidFill>
              </a:rPr>
              <a:t>The secret that the back yard holds makes Tilden unable to recognize Vince, and adds to the growing sense of mystery and horror. </a:t>
            </a:r>
          </a:p>
          <a:p>
            <a:r>
              <a:rPr lang="en-US" dirty="0">
                <a:solidFill>
                  <a:schemeClr val="bg1"/>
                </a:solidFill>
              </a:rPr>
              <a:t>Tilden is clearly mentally troubled in some way. </a:t>
            </a:r>
          </a:p>
          <a:p>
            <a:r>
              <a:rPr lang="en-US" dirty="0">
                <a:solidFill>
                  <a:schemeClr val="bg1"/>
                </a:solidFill>
              </a:rPr>
              <a:t>While Vince struggles to get his bearings, Shelly offers to help with Tilden’s harvest, taking action to establish some normality to the scene. </a:t>
            </a:r>
          </a:p>
          <a:p>
            <a:r>
              <a:rPr lang="en-US" dirty="0">
                <a:solidFill>
                  <a:schemeClr val="bg1"/>
                </a:solidFill>
              </a:rPr>
              <a:t>Her helpfulness and friendliness positions her to uncover more about the family’s past later. </a:t>
            </a:r>
          </a:p>
          <a:p>
            <a:r>
              <a:rPr lang="en-US" dirty="0">
                <a:solidFill>
                  <a:schemeClr val="bg1"/>
                </a:solidFill>
              </a:rPr>
              <a:t>Vince’s desperation to be remembered by Dodge and Tilden suggests the power of the family unit, no matter how bad that family’s behavior might be. </a:t>
            </a:r>
          </a:p>
          <a:p>
            <a:r>
              <a:rPr lang="en-US" dirty="0">
                <a:solidFill>
                  <a:schemeClr val="bg1"/>
                </a:solidFill>
              </a:rPr>
              <a:t>Dodge grows increasingly less sympathetic as he leers at Shelly.</a:t>
            </a:r>
          </a:p>
        </p:txBody>
      </p:sp>
    </p:spTree>
    <p:extLst>
      <p:ext uri="{BB962C8B-B14F-4D97-AF65-F5344CB8AC3E}">
        <p14:creationId xmlns:p14="http://schemas.microsoft.com/office/powerpoint/2010/main" val="3338523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800" dirty="0">
                <a:solidFill>
                  <a:schemeClr val="bg1"/>
                </a:solidFill>
              </a:rPr>
              <a:t>Vince seems suddenly in the grip of the family now, and automatically chooses Dodge’s wishes over Shelly’s. </a:t>
            </a:r>
          </a:p>
          <a:p>
            <a:r>
              <a:rPr lang="en-US" sz="1800" dirty="0">
                <a:solidFill>
                  <a:schemeClr val="bg1"/>
                </a:solidFill>
              </a:rPr>
              <a:t>Even though Tilden does not fully recognize Vince, the connection he feels for him again emphasizes the power of the familial bond. </a:t>
            </a:r>
          </a:p>
          <a:p>
            <a:r>
              <a:rPr lang="en-US" sz="1800" dirty="0">
                <a:solidFill>
                  <a:schemeClr val="bg1"/>
                </a:solidFill>
              </a:rPr>
              <a:t>The comfort that Shelly has now cultivated with Tilden allows for the family’s dark past to slowly begin emerging. </a:t>
            </a:r>
          </a:p>
          <a:p>
            <a:r>
              <a:rPr lang="en-US" sz="1800" dirty="0">
                <a:solidFill>
                  <a:schemeClr val="bg1"/>
                </a:solidFill>
              </a:rPr>
              <a:t>Tilden seems to think that Shelly’s restraint means that she has a horrible past of her own, so he trusts her. </a:t>
            </a:r>
          </a:p>
          <a:p>
            <a:r>
              <a:rPr lang="en-US" sz="1800" dirty="0">
                <a:solidFill>
                  <a:schemeClr val="bg1"/>
                </a:solidFill>
              </a:rPr>
              <a:t>We see again just how childlike and developmentally stunted Tilden is. </a:t>
            </a:r>
          </a:p>
          <a:p>
            <a:r>
              <a:rPr lang="en-US" sz="1800" dirty="0">
                <a:solidFill>
                  <a:schemeClr val="bg1"/>
                </a:solidFill>
              </a:rPr>
              <a:t>Shelly, as the audience’s representation, works to unearth the family’s past. </a:t>
            </a:r>
          </a:p>
          <a:p>
            <a:r>
              <a:rPr lang="en-US" sz="1800" dirty="0">
                <a:solidFill>
                  <a:schemeClr val="bg1"/>
                </a:solidFill>
              </a:rPr>
              <a:t>In this moment, one of the play’s mysteries comes into focus as we learn the specifics of the curse-like crime that hangs over the household. </a:t>
            </a:r>
          </a:p>
          <a:p>
            <a:r>
              <a:rPr lang="en-US" sz="1800" dirty="0">
                <a:solidFill>
                  <a:schemeClr val="bg1"/>
                </a:solidFill>
              </a:rPr>
              <a:t>Dodge continues to try to suppress the past, but he is becoming too weak to stop it from coming out, as evidenced by his worsening illness. </a:t>
            </a:r>
          </a:p>
        </p:txBody>
      </p:sp>
    </p:spTree>
    <p:extLst>
      <p:ext uri="{BB962C8B-B14F-4D97-AF65-F5344CB8AC3E}">
        <p14:creationId xmlns:p14="http://schemas.microsoft.com/office/powerpoint/2010/main" val="75109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800" dirty="0">
                <a:solidFill>
                  <a:schemeClr val="bg1"/>
                </a:solidFill>
              </a:rPr>
              <a:t>Tilden seems childlike and innocent, but he is still a grown man with a grown man’s strength, and so another potentially frightening figure for Shelly. </a:t>
            </a:r>
          </a:p>
          <a:p>
            <a:r>
              <a:rPr lang="en-US" sz="1800" dirty="0">
                <a:solidFill>
                  <a:schemeClr val="bg1"/>
                </a:solidFill>
              </a:rPr>
              <a:t>Bradley’s public disdain for Tilden again reinforces the family’s dysfunction. </a:t>
            </a:r>
          </a:p>
          <a:p>
            <a:r>
              <a:rPr lang="en-US" sz="1800" dirty="0">
                <a:solidFill>
                  <a:schemeClr val="bg1"/>
                </a:solidFill>
              </a:rPr>
              <a:t>Here Bradley invokes the past, but unlike his mother, he uses it for ridicule rather than nostalgic reminiscing. </a:t>
            </a:r>
          </a:p>
          <a:p>
            <a:r>
              <a:rPr lang="en-US" sz="1800" dirty="0">
                <a:solidFill>
                  <a:schemeClr val="bg1"/>
                </a:solidFill>
              </a:rPr>
              <a:t>Bradley is childish in his own way as he mocks his traumatized brother. </a:t>
            </a:r>
          </a:p>
          <a:p>
            <a:r>
              <a:rPr lang="en-US" sz="1800" dirty="0">
                <a:solidFill>
                  <a:schemeClr val="bg1"/>
                </a:solidFill>
              </a:rPr>
              <a:t>Bradley’s emphasis on “importance” is evidence of an insecurity with his own level of power within the family. </a:t>
            </a:r>
          </a:p>
          <a:p>
            <a:r>
              <a:rPr lang="en-US" sz="1800" dirty="0">
                <a:solidFill>
                  <a:schemeClr val="bg1"/>
                </a:solidFill>
              </a:rPr>
              <a:t>In a grotesque, horrifying show of force, Bradley strives for the position of power by frightening his older brother, symbolically “burying” his father with the coat, and physically dominating Shelly. </a:t>
            </a:r>
          </a:p>
          <a:p>
            <a:r>
              <a:rPr lang="en-US" sz="1800" dirty="0">
                <a:solidFill>
                  <a:schemeClr val="bg1"/>
                </a:solidFill>
              </a:rPr>
              <a:t>Bradley’s moral compass is determined by a desire for power, unlike Tilden, who although confused, seems like a decent person. </a:t>
            </a:r>
          </a:p>
        </p:txBody>
      </p:sp>
    </p:spTree>
    <p:extLst>
      <p:ext uri="{BB962C8B-B14F-4D97-AF65-F5344CB8AC3E}">
        <p14:creationId xmlns:p14="http://schemas.microsoft.com/office/powerpoint/2010/main" val="3559292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pPr marL="0" indent="0">
              <a:buNone/>
            </a:pPr>
            <a:r>
              <a:rPr lang="en-US" sz="1800" dirty="0">
                <a:solidFill>
                  <a:schemeClr val="bg1"/>
                </a:solidFill>
              </a:rPr>
              <a:t>In Act 3…</a:t>
            </a:r>
          </a:p>
          <a:p>
            <a:r>
              <a:rPr lang="en-US" sz="1800" dirty="0">
                <a:solidFill>
                  <a:schemeClr val="bg1"/>
                </a:solidFill>
              </a:rPr>
              <a:t>The passing of the storm parallels the clarity that has begun to come from Tilden’s attempts to reveal the family’s past. </a:t>
            </a:r>
          </a:p>
          <a:p>
            <a:r>
              <a:rPr lang="en-US" sz="1800" dirty="0">
                <a:solidFill>
                  <a:schemeClr val="bg1"/>
                </a:solidFill>
              </a:rPr>
              <a:t>Bradley sleeps in Dodge’s former position of power, but his leg leaves him vulnerable for turmoil. </a:t>
            </a:r>
          </a:p>
          <a:p>
            <a:r>
              <a:rPr lang="en-US" sz="1800" dirty="0">
                <a:solidFill>
                  <a:schemeClr val="bg1"/>
                </a:solidFill>
              </a:rPr>
              <a:t>Along with the improvement in weather, Shelly provides a positive point of view in the wake of the previous night’s harrowing truth-telling episode—apparently the men seem less frightening and ominous in the light of day. </a:t>
            </a:r>
          </a:p>
          <a:p>
            <a:r>
              <a:rPr lang="en-US" sz="1800" dirty="0">
                <a:solidFill>
                  <a:schemeClr val="bg1"/>
                </a:solidFill>
              </a:rPr>
              <a:t>These tonal shifts hint at more change to come. </a:t>
            </a:r>
          </a:p>
          <a:p>
            <a:r>
              <a:rPr lang="en-US" sz="1800" dirty="0">
                <a:solidFill>
                  <a:schemeClr val="bg1"/>
                </a:solidFill>
              </a:rPr>
              <a:t>Shelly assumes that Vince will return, but it seems that he has been sucked into the life of the family already and is abandoning his life and dreams (represented by both Shelly and the saxophone). </a:t>
            </a:r>
          </a:p>
          <a:p>
            <a:r>
              <a:rPr lang="en-US" sz="1800" dirty="0">
                <a:solidFill>
                  <a:schemeClr val="bg1"/>
                </a:solidFill>
              </a:rPr>
              <a:t>Dodge and Bradley’s mutually abusive relationship remains strong. </a:t>
            </a:r>
          </a:p>
          <a:p>
            <a:r>
              <a:rPr lang="en-US" sz="1800" dirty="0">
                <a:solidFill>
                  <a:schemeClr val="bg1"/>
                </a:solidFill>
              </a:rPr>
              <a:t>Even in his state of weakness, Dodge looks for ways to emasculate and get back at his son. </a:t>
            </a:r>
          </a:p>
        </p:txBody>
      </p:sp>
    </p:spTree>
    <p:extLst>
      <p:ext uri="{BB962C8B-B14F-4D97-AF65-F5344CB8AC3E}">
        <p14:creationId xmlns:p14="http://schemas.microsoft.com/office/powerpoint/2010/main" val="2393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Again, Shelly provides the audience a lens to view the family. Despite the grotesque dysfunction of this particular family, there is still something about it that is universally recognizable. </a:t>
            </a:r>
          </a:p>
          <a:p>
            <a:r>
              <a:rPr lang="en-US" sz="1600" dirty="0">
                <a:solidFill>
                  <a:schemeClr val="bg1"/>
                </a:solidFill>
              </a:rPr>
              <a:t>Shelly’s observation also seems to hint at how stuck in the past the family is—everything feels out of place in the present. </a:t>
            </a:r>
          </a:p>
          <a:p>
            <a:r>
              <a:rPr lang="en-US" sz="1600" dirty="0">
                <a:solidFill>
                  <a:schemeClr val="bg1"/>
                </a:solidFill>
              </a:rPr>
              <a:t>This description of the room reinforces Halie’s liking for both nostalgia and religion.</a:t>
            </a:r>
          </a:p>
          <a:p>
            <a:r>
              <a:rPr lang="en-US" sz="1600" dirty="0">
                <a:solidFill>
                  <a:schemeClr val="bg1"/>
                </a:solidFill>
              </a:rPr>
              <a:t>At first glance, this photo seems to depict the stereotypical, idyllic, “Norman-Rockwell-type” American family, and yet at a closer glance there are things very out of place—the mother seems estranged, and there is a baby who has now mysteriously disappeared. </a:t>
            </a:r>
          </a:p>
          <a:p>
            <a:r>
              <a:rPr lang="en-US" sz="1600" dirty="0">
                <a:solidFill>
                  <a:schemeClr val="bg1"/>
                </a:solidFill>
              </a:rPr>
              <a:t>The photo seems to encapsulate Shepard’s skeptical view of the idea of the American Dream. </a:t>
            </a:r>
          </a:p>
          <a:p>
            <a:r>
              <a:rPr lang="en-US" sz="1600" dirty="0">
                <a:solidFill>
                  <a:schemeClr val="bg1"/>
                </a:solidFill>
              </a:rPr>
              <a:t>In contrast to Halie’s nostalgic tendency to revise history, Dodge chooses to ignore and deny the past. </a:t>
            </a:r>
          </a:p>
          <a:p>
            <a:r>
              <a:rPr lang="en-US" sz="1600" dirty="0">
                <a:solidFill>
                  <a:schemeClr val="bg1"/>
                </a:solidFill>
              </a:rPr>
              <a:t>Yet this forgetfulness also seems to be selective to the crime Dodge committed. </a:t>
            </a:r>
          </a:p>
          <a:p>
            <a:r>
              <a:rPr lang="en-US" sz="1600" dirty="0">
                <a:solidFill>
                  <a:schemeClr val="bg1"/>
                </a:solidFill>
              </a:rPr>
              <a:t>When the subject turns away from himself, Dodge volunteers information about Tilden’s return home.</a:t>
            </a:r>
          </a:p>
        </p:txBody>
      </p:sp>
    </p:spTree>
    <p:extLst>
      <p:ext uri="{BB962C8B-B14F-4D97-AF65-F5344CB8AC3E}">
        <p14:creationId xmlns:p14="http://schemas.microsoft.com/office/powerpoint/2010/main" val="3677630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From the moment Father </a:t>
            </a:r>
            <a:r>
              <a:rPr lang="en-US" sz="1600" dirty="0" err="1">
                <a:solidFill>
                  <a:schemeClr val="bg1"/>
                </a:solidFill>
              </a:rPr>
              <a:t>Dewis</a:t>
            </a:r>
            <a:r>
              <a:rPr lang="en-US" sz="1600" dirty="0">
                <a:solidFill>
                  <a:schemeClr val="bg1"/>
                </a:solidFill>
              </a:rPr>
              <a:t> is introduced, his behavior does not reflect the uniform that he wears. </a:t>
            </a:r>
          </a:p>
          <a:p>
            <a:r>
              <a:rPr lang="en-US" sz="1600" dirty="0">
                <a:solidFill>
                  <a:schemeClr val="bg1"/>
                </a:solidFill>
              </a:rPr>
              <a:t>His drunken and lustful actions seem to suggest that in the world of the play, even religion is too perverse to help the family. </a:t>
            </a:r>
          </a:p>
          <a:p>
            <a:r>
              <a:rPr lang="en-US" sz="1600" dirty="0" err="1">
                <a:solidFill>
                  <a:schemeClr val="bg1"/>
                </a:solidFill>
              </a:rPr>
              <a:t>Dewis’s</a:t>
            </a:r>
            <a:r>
              <a:rPr lang="en-US" sz="1600" dirty="0">
                <a:solidFill>
                  <a:schemeClr val="bg1"/>
                </a:solidFill>
              </a:rPr>
              <a:t> joke encapsulates the play’s cynical viewpoint on religion. </a:t>
            </a:r>
          </a:p>
          <a:p>
            <a:r>
              <a:rPr lang="en-US" sz="1600" dirty="0">
                <a:solidFill>
                  <a:schemeClr val="bg1"/>
                </a:solidFill>
              </a:rPr>
              <a:t>Although Halie broadly uses religion to justify her sense of right and wrong, she’s just as wicked as the people she condemns—and she knows it, and doesn’t feel guilty. </a:t>
            </a:r>
          </a:p>
          <a:p>
            <a:r>
              <a:rPr lang="en-US" sz="1600" dirty="0">
                <a:solidFill>
                  <a:schemeClr val="bg1"/>
                </a:solidFill>
              </a:rPr>
              <a:t>This sequence of burials symbolizes an ongoing transfer of power within the family. </a:t>
            </a:r>
          </a:p>
          <a:p>
            <a:r>
              <a:rPr lang="en-US" sz="1600" dirty="0">
                <a:solidFill>
                  <a:schemeClr val="bg1"/>
                </a:solidFill>
              </a:rPr>
              <a:t>The dying Dodge is “buried” by the blanket, and this burial simultaneously removes Bradley from power and puts him at his most vulnerable. </a:t>
            </a:r>
          </a:p>
          <a:p>
            <a:r>
              <a:rPr lang="en-US" sz="1600" dirty="0">
                <a:solidFill>
                  <a:schemeClr val="bg1"/>
                </a:solidFill>
              </a:rPr>
              <a:t>Father </a:t>
            </a:r>
            <a:r>
              <a:rPr lang="en-US" sz="1600" dirty="0" err="1">
                <a:solidFill>
                  <a:schemeClr val="bg1"/>
                </a:solidFill>
              </a:rPr>
              <a:t>Dewis</a:t>
            </a:r>
            <a:r>
              <a:rPr lang="en-US" sz="1600" dirty="0">
                <a:solidFill>
                  <a:schemeClr val="bg1"/>
                </a:solidFill>
              </a:rPr>
              <a:t>, the embodiment of religion in the play, demonstrates his inability to solve problems, and worse yet, he encourages Halie’s adulterous behavior. </a:t>
            </a:r>
          </a:p>
          <a:p>
            <a:r>
              <a:rPr lang="en-US" sz="1600" dirty="0">
                <a:solidFill>
                  <a:schemeClr val="bg1"/>
                </a:solidFill>
              </a:rPr>
              <a:t>The roses, an obviously weak fix to the dysfunction and “sin” in the house, reinforce this sense of ineptitude—similar to how Halie’s nostalgia attempts to cover up the horrifying reality of the past. </a:t>
            </a:r>
          </a:p>
          <a:p>
            <a:endParaRPr lang="en-US" sz="1600" dirty="0">
              <a:solidFill>
                <a:schemeClr val="bg1"/>
              </a:solidFill>
            </a:endParaRPr>
          </a:p>
        </p:txBody>
      </p:sp>
    </p:spTree>
    <p:extLst>
      <p:ext uri="{BB962C8B-B14F-4D97-AF65-F5344CB8AC3E}">
        <p14:creationId xmlns:p14="http://schemas.microsoft.com/office/powerpoint/2010/main" val="244123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00"/>
                </a:solidFill>
                <a:latin typeface="Baskerville Old Face" panose="02020602080505020303" pitchFamily="18" charset="0"/>
              </a:rPr>
              <a:t>Who was Sam Shepard?</a:t>
            </a:r>
          </a:p>
        </p:txBody>
      </p:sp>
      <p:sp>
        <p:nvSpPr>
          <p:cNvPr id="3" name="Content Placeholder 2"/>
          <p:cNvSpPr>
            <a:spLocks noGrp="1"/>
          </p:cNvSpPr>
          <p:nvPr>
            <p:ph sz="half" idx="1"/>
          </p:nvPr>
        </p:nvSpPr>
        <p:spPr>
          <a:xfrm>
            <a:off x="457200" y="1600200"/>
            <a:ext cx="5943600" cy="4525963"/>
          </a:xfrm>
        </p:spPr>
        <p:txBody>
          <a:bodyPr>
            <a:normAutofit fontScale="70000" lnSpcReduction="20000"/>
          </a:bodyPr>
          <a:lstStyle/>
          <a:p>
            <a:pPr marL="0" indent="0">
              <a:buNone/>
            </a:pPr>
            <a:r>
              <a:rPr lang="en-US" dirty="0">
                <a:solidFill>
                  <a:schemeClr val="bg1"/>
                </a:solidFill>
              </a:rPr>
              <a:t>According to Biography.com:</a:t>
            </a:r>
          </a:p>
          <a:p>
            <a:r>
              <a:rPr lang="en-US" dirty="0">
                <a:solidFill>
                  <a:schemeClr val="bg1"/>
                </a:solidFill>
              </a:rPr>
              <a:t>Sam Shepard was an Oscar-nominated actor and prolific playwright who won the 1979 Pulitzer Prize for 'Buried Child.‘</a:t>
            </a:r>
          </a:p>
          <a:p>
            <a:r>
              <a:rPr lang="en-US" dirty="0">
                <a:solidFill>
                  <a:schemeClr val="bg1"/>
                </a:solidFill>
              </a:rPr>
              <a:t>Shepard was also a director, screenwriter and actor who was featured in many films, including </a:t>
            </a:r>
            <a:r>
              <a:rPr lang="en-US" i="1" dirty="0">
                <a:solidFill>
                  <a:schemeClr val="bg1"/>
                </a:solidFill>
              </a:rPr>
              <a:t>Days of Heaven</a:t>
            </a:r>
            <a:r>
              <a:rPr lang="en-US" dirty="0">
                <a:solidFill>
                  <a:schemeClr val="bg1"/>
                </a:solidFill>
              </a:rPr>
              <a:t>, </a:t>
            </a:r>
            <a:r>
              <a:rPr lang="en-US" i="1" dirty="0">
                <a:solidFill>
                  <a:schemeClr val="bg1"/>
                </a:solidFill>
              </a:rPr>
              <a:t>Paris</a:t>
            </a:r>
            <a:r>
              <a:rPr lang="en-US" dirty="0">
                <a:solidFill>
                  <a:schemeClr val="bg1"/>
                </a:solidFill>
              </a:rPr>
              <a:t>, </a:t>
            </a:r>
            <a:r>
              <a:rPr lang="en-US" i="1" dirty="0">
                <a:solidFill>
                  <a:schemeClr val="bg1"/>
                </a:solidFill>
              </a:rPr>
              <a:t>Texas</a:t>
            </a:r>
            <a:r>
              <a:rPr lang="en-US" dirty="0">
                <a:solidFill>
                  <a:schemeClr val="bg1"/>
                </a:solidFill>
              </a:rPr>
              <a:t>, </a:t>
            </a:r>
            <a:r>
              <a:rPr lang="en-US" i="1" dirty="0">
                <a:solidFill>
                  <a:schemeClr val="bg1"/>
                </a:solidFill>
              </a:rPr>
              <a:t>Country</a:t>
            </a:r>
            <a:r>
              <a:rPr lang="en-US" dirty="0">
                <a:solidFill>
                  <a:schemeClr val="bg1"/>
                </a:solidFill>
              </a:rPr>
              <a:t>, </a:t>
            </a:r>
            <a:r>
              <a:rPr lang="en-US" i="1" dirty="0">
                <a:solidFill>
                  <a:schemeClr val="bg1"/>
                </a:solidFill>
              </a:rPr>
              <a:t>Steel Magnolias</a:t>
            </a:r>
            <a:r>
              <a:rPr lang="en-US" dirty="0">
                <a:solidFill>
                  <a:schemeClr val="bg1"/>
                </a:solidFill>
              </a:rPr>
              <a:t>, </a:t>
            </a:r>
            <a:r>
              <a:rPr lang="en-US" i="1" dirty="0">
                <a:solidFill>
                  <a:schemeClr val="bg1"/>
                </a:solidFill>
              </a:rPr>
              <a:t>The Notebook </a:t>
            </a:r>
            <a:r>
              <a:rPr lang="en-US" dirty="0">
                <a:solidFill>
                  <a:schemeClr val="bg1"/>
                </a:solidFill>
              </a:rPr>
              <a:t>and </a:t>
            </a:r>
            <a:r>
              <a:rPr lang="en-US" i="1" dirty="0">
                <a:solidFill>
                  <a:schemeClr val="bg1"/>
                </a:solidFill>
              </a:rPr>
              <a:t>August: Osage County</a:t>
            </a:r>
            <a:r>
              <a:rPr lang="en-US" dirty="0">
                <a:solidFill>
                  <a:schemeClr val="bg1"/>
                </a:solidFill>
              </a:rPr>
              <a:t>. He earned a 1983 supporting actor Oscar nomination for </a:t>
            </a:r>
            <a:r>
              <a:rPr lang="en-US" i="1" dirty="0">
                <a:solidFill>
                  <a:schemeClr val="bg1"/>
                </a:solidFill>
              </a:rPr>
              <a:t>The Right Stuff</a:t>
            </a:r>
            <a:r>
              <a:rPr lang="en-US" dirty="0">
                <a:solidFill>
                  <a:schemeClr val="bg1"/>
                </a:solidFill>
              </a:rPr>
              <a:t>.</a:t>
            </a:r>
          </a:p>
          <a:p>
            <a:r>
              <a:rPr lang="en-US" dirty="0">
                <a:solidFill>
                  <a:schemeClr val="bg1"/>
                </a:solidFill>
              </a:rPr>
              <a:t>The acclaimed actor and playwright died on July 27, 2017, at his home in Kentucky from complications of amyotrophic lateral sclerosis, which is also known as Lou Gehrig’s disease. He was 73. </a:t>
            </a:r>
          </a:p>
          <a:p>
            <a:pPr lvl="1"/>
            <a:r>
              <a:rPr lang="en-US" dirty="0">
                <a:solidFill>
                  <a:schemeClr val="bg1"/>
                </a:solidFill>
              </a:rPr>
              <a:t>Video - Remembering Sam Shepard: 1945-2017</a:t>
            </a:r>
          </a:p>
          <a:p>
            <a:pPr lvl="2"/>
            <a:r>
              <a:rPr lang="en-US" dirty="0">
                <a:solidFill>
                  <a:schemeClr val="bg1"/>
                </a:solidFill>
                <a:hlinkClick r:id="rId2"/>
              </a:rPr>
              <a:t>https://youtu.be/gHvcg8hRH_k</a:t>
            </a:r>
            <a:r>
              <a:rPr lang="en-US" dirty="0">
                <a:solidFill>
                  <a:schemeClr val="bg1"/>
                </a:solidFill>
              </a:rPr>
              <a:t> </a:t>
            </a:r>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629400" y="1524000"/>
            <a:ext cx="20574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763214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Even when </a:t>
            </a:r>
            <a:r>
              <a:rPr lang="en-US" sz="1600" dirty="0" err="1">
                <a:solidFill>
                  <a:schemeClr val="bg1"/>
                </a:solidFill>
              </a:rPr>
              <a:t>Dewis</a:t>
            </a:r>
            <a:r>
              <a:rPr lang="en-US" sz="1600" dirty="0">
                <a:solidFill>
                  <a:schemeClr val="bg1"/>
                </a:solidFill>
              </a:rPr>
              <a:t> does offer advice, Halie willfully misinterprets it to emphasize her own points of argument. </a:t>
            </a:r>
          </a:p>
          <a:p>
            <a:r>
              <a:rPr lang="en-US" sz="1600" dirty="0">
                <a:solidFill>
                  <a:schemeClr val="bg1"/>
                </a:solidFill>
              </a:rPr>
              <a:t>The rose on Dodge’s lap adds to the ongoing funerary symbolism. </a:t>
            </a:r>
          </a:p>
          <a:p>
            <a:r>
              <a:rPr lang="en-US" sz="1600" dirty="0">
                <a:solidFill>
                  <a:schemeClr val="bg1"/>
                </a:solidFill>
              </a:rPr>
              <a:t>Halie adds to the sense that the family’s memory is selective, and that Vince, at least for the time being, has been erased. </a:t>
            </a:r>
          </a:p>
          <a:p>
            <a:r>
              <a:rPr lang="en-US" sz="1600" dirty="0">
                <a:solidFill>
                  <a:schemeClr val="bg1"/>
                </a:solidFill>
              </a:rPr>
              <a:t>This moment also echoes Shelly’s conversation earlier in the act with Dodge, where Dodge used Tilden as way of redirecting the focus away from his own past. </a:t>
            </a:r>
          </a:p>
          <a:p>
            <a:r>
              <a:rPr lang="en-US" sz="1600" dirty="0">
                <a:solidFill>
                  <a:schemeClr val="bg1"/>
                </a:solidFill>
              </a:rPr>
              <a:t>After enduring horrible treatment, Shelly finally acts out. The outsider is able to grab the attention of the other characters by stooping to their level and speaking their language of violence. </a:t>
            </a:r>
          </a:p>
          <a:p>
            <a:r>
              <a:rPr lang="en-US" sz="1600" dirty="0">
                <a:solidFill>
                  <a:schemeClr val="bg1"/>
                </a:solidFill>
              </a:rPr>
              <a:t>The family’s toxicity drives Shelly to take Dodge’s suggestion from earlier in the act. In order to have a voice, her actions become more consistent with those of the family—she becomes more infantile, bullying, and grotesque in her actions the longer she stays in the house. </a:t>
            </a:r>
          </a:p>
          <a:p>
            <a:r>
              <a:rPr lang="en-US" sz="1600" dirty="0">
                <a:solidFill>
                  <a:schemeClr val="bg1"/>
                </a:solidFill>
              </a:rPr>
              <a:t>In this moment Shelly fully expresses the shattering of her Norman Rockwell preconceptions about the family. </a:t>
            </a:r>
          </a:p>
        </p:txBody>
      </p:sp>
    </p:spTree>
    <p:extLst>
      <p:ext uri="{BB962C8B-B14F-4D97-AF65-F5344CB8AC3E}">
        <p14:creationId xmlns:p14="http://schemas.microsoft.com/office/powerpoint/2010/main" val="4127966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The ever-persistent undercurrent of failure, resentment, and guilt that surrounds the family, paired with Dodge’s severe illness, finally cause him to relent to Shelly’s sweet-talking. </a:t>
            </a:r>
          </a:p>
          <a:p>
            <a:r>
              <a:rPr lang="en-US" sz="1600" dirty="0">
                <a:solidFill>
                  <a:schemeClr val="bg1"/>
                </a:solidFill>
              </a:rPr>
              <a:t>Dodge’s speech clarifies the details of the crime, illuminating Tilden’s estrangement, and expanding upon the implications of Halie’s incestuous past. </a:t>
            </a:r>
          </a:p>
          <a:p>
            <a:r>
              <a:rPr lang="en-US" sz="1600" dirty="0">
                <a:solidFill>
                  <a:schemeClr val="bg1"/>
                </a:solidFill>
              </a:rPr>
              <a:t>Even in this climactic moment of revelation, when the truth is finally spoken aloud to an outside audience, Halie still invokes Ansel as a fantasy solution. </a:t>
            </a:r>
          </a:p>
          <a:p>
            <a:r>
              <a:rPr lang="en-US" sz="1600" dirty="0">
                <a:solidFill>
                  <a:schemeClr val="bg1"/>
                </a:solidFill>
              </a:rPr>
              <a:t>Once the whole truth has been aired, the cloud of selective memory is lifted and the grandparents seem to recognize Vince as family (or perhaps they only recognize him now that he’s drunk and aggressive—acting like a true member of their family). And yet, their earlier refusal to acknowledge him has apparently caused an identity crisis for Vince. </a:t>
            </a:r>
          </a:p>
          <a:p>
            <a:r>
              <a:rPr lang="en-US" sz="1600" dirty="0">
                <a:solidFill>
                  <a:schemeClr val="bg1"/>
                </a:solidFill>
              </a:rPr>
              <a:t>To reinforce the play’s stance on religion, </a:t>
            </a:r>
            <a:r>
              <a:rPr lang="en-US" sz="1600" dirty="0" err="1">
                <a:solidFill>
                  <a:schemeClr val="bg1"/>
                </a:solidFill>
              </a:rPr>
              <a:t>Dewis</a:t>
            </a:r>
            <a:r>
              <a:rPr lang="en-US" sz="1600" dirty="0">
                <a:solidFill>
                  <a:schemeClr val="bg1"/>
                </a:solidFill>
              </a:rPr>
              <a:t> commits rather obvious adultery with a vulnerable follower of his in a time when guidance and wisdom are desperately needed. </a:t>
            </a:r>
          </a:p>
          <a:p>
            <a:r>
              <a:rPr lang="en-US" sz="1600" dirty="0">
                <a:solidFill>
                  <a:schemeClr val="bg1"/>
                </a:solidFill>
              </a:rPr>
              <a:t>Vince is barely recognizable in his drunken state. </a:t>
            </a:r>
          </a:p>
          <a:p>
            <a:r>
              <a:rPr lang="en-US" sz="1600" dirty="0">
                <a:solidFill>
                  <a:schemeClr val="bg1"/>
                </a:solidFill>
              </a:rPr>
              <a:t>He immediately displays his power over the room by barging in and stealing the prosthetic leg—he is the new “alpha male.”</a:t>
            </a:r>
          </a:p>
          <a:p>
            <a:r>
              <a:rPr lang="en-US" sz="1600" dirty="0">
                <a:solidFill>
                  <a:schemeClr val="bg1"/>
                </a:solidFill>
              </a:rPr>
              <a:t>With this declaration, Vince officially becomes the new headman of this collapsing family, Tilden is left in essentially the same position, and Bradley is punished for his abuse. </a:t>
            </a:r>
          </a:p>
        </p:txBody>
      </p:sp>
    </p:spTree>
    <p:extLst>
      <p:ext uri="{BB962C8B-B14F-4D97-AF65-F5344CB8AC3E}">
        <p14:creationId xmlns:p14="http://schemas.microsoft.com/office/powerpoint/2010/main" val="25112434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800" dirty="0">
                <a:solidFill>
                  <a:schemeClr val="bg1"/>
                </a:solidFill>
              </a:rPr>
              <a:t>The image of Vince seeing his ancestors in his own reflection and being compelled to return demonstrates the intense power of the family bond and the power of the past. </a:t>
            </a:r>
          </a:p>
          <a:p>
            <a:r>
              <a:rPr lang="en-US" sz="1800" dirty="0">
                <a:solidFill>
                  <a:schemeClr val="bg1"/>
                </a:solidFill>
              </a:rPr>
              <a:t>In this case, these forces prove insidious as they destroy Vince’s relationship and his career goals. </a:t>
            </a:r>
          </a:p>
          <a:p>
            <a:r>
              <a:rPr lang="en-US" sz="1800" dirty="0">
                <a:solidFill>
                  <a:schemeClr val="bg1"/>
                </a:solidFill>
              </a:rPr>
              <a:t>Sally has learned the truth, and now she escapes the family’s grotesque world. </a:t>
            </a:r>
          </a:p>
          <a:p>
            <a:r>
              <a:rPr lang="en-US" sz="1800" dirty="0">
                <a:solidFill>
                  <a:schemeClr val="bg1"/>
                </a:solidFill>
              </a:rPr>
              <a:t>Vince’s sense of power grows as he commands the space. However, this newfound power does not feel especially glorious, but rather it seems like the beginning of a new cycle of failure. </a:t>
            </a:r>
          </a:p>
          <a:p>
            <a:r>
              <a:rPr lang="en-US" sz="1800" dirty="0">
                <a:solidFill>
                  <a:schemeClr val="bg1"/>
                </a:solidFill>
              </a:rPr>
              <a:t>Once again, religion (or at least </a:t>
            </a:r>
            <a:r>
              <a:rPr lang="en-US" sz="1800" dirty="0" err="1">
                <a:solidFill>
                  <a:schemeClr val="bg1"/>
                </a:solidFill>
              </a:rPr>
              <a:t>Dewis’s</a:t>
            </a:r>
            <a:r>
              <a:rPr lang="en-US" sz="1800" dirty="0">
                <a:solidFill>
                  <a:schemeClr val="bg1"/>
                </a:solidFill>
              </a:rPr>
              <a:t> shallow, hypocritical kind of religion) is portrayed as ineffectual in the face of such problems. </a:t>
            </a:r>
          </a:p>
          <a:p>
            <a:r>
              <a:rPr lang="en-US" sz="1800" dirty="0">
                <a:solidFill>
                  <a:schemeClr val="bg1"/>
                </a:solidFill>
              </a:rPr>
              <a:t>Dodge’s death completes the transference of power, as he is “buried” yet again. </a:t>
            </a:r>
          </a:p>
          <a:p>
            <a:r>
              <a:rPr lang="en-US" sz="1800" dirty="0">
                <a:solidFill>
                  <a:schemeClr val="bg1"/>
                </a:solidFill>
              </a:rPr>
              <a:t>Vince now assumes the same position on the couch that Dodge was in at the beginning of the play, setting the new cycle in motion. </a:t>
            </a:r>
          </a:p>
        </p:txBody>
      </p:sp>
    </p:spTree>
    <p:extLst>
      <p:ext uri="{BB962C8B-B14F-4D97-AF65-F5344CB8AC3E}">
        <p14:creationId xmlns:p14="http://schemas.microsoft.com/office/powerpoint/2010/main" val="32861833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2000" dirty="0">
                <a:solidFill>
                  <a:schemeClr val="bg1"/>
                </a:solidFill>
              </a:rPr>
              <a:t>The corpse of the murdered child is “harvested” and displayed by Tilden, as everything that was “buried”—both the truth and the child itself—is now uncovered to the light of day. </a:t>
            </a:r>
          </a:p>
          <a:p>
            <a:r>
              <a:rPr lang="en-US" sz="2000" dirty="0">
                <a:solidFill>
                  <a:schemeClr val="bg1"/>
                </a:solidFill>
              </a:rPr>
              <a:t>At the same time as this horrifying and symbolic “harvest” takes place, the rebirth of crops on the family’s formerly infertile land suggests the possibility for growth and renewal once the family has finally faced the truth. </a:t>
            </a:r>
          </a:p>
          <a:p>
            <a:r>
              <a:rPr lang="en-US" sz="2000" dirty="0">
                <a:solidFill>
                  <a:schemeClr val="bg1"/>
                </a:solidFill>
              </a:rPr>
              <a:t>It’s unclear if they will be able to do this—especially as Vince seems to have already become the new version of Dodge, and Halie continues to avoid the truth and focus on something positive and simplistic—but at least the possibility is there, as Shepard ends his grim play on this ambiguous note. </a:t>
            </a:r>
          </a:p>
          <a:p>
            <a:endParaRPr lang="en-US" sz="1600" dirty="0">
              <a:solidFill>
                <a:schemeClr val="bg1"/>
              </a:solidFill>
            </a:endParaRPr>
          </a:p>
        </p:txBody>
      </p:sp>
    </p:spTree>
    <p:extLst>
      <p:ext uri="{BB962C8B-B14F-4D97-AF65-F5344CB8AC3E}">
        <p14:creationId xmlns:p14="http://schemas.microsoft.com/office/powerpoint/2010/main" val="3425220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bg1"/>
                </a:solidFill>
              </a:rPr>
              <a:t>A&amp;E Television Networks, LLC. “Sam Shepard.” Biography.com, A&amp;E Networks Television, 5 Aug. 2017, www.biography.com/people/sam-shepard-9481676?_escaped_fragment_=. </a:t>
            </a:r>
          </a:p>
          <a:p>
            <a:pPr marL="0" indent="0">
              <a:buNone/>
            </a:pPr>
            <a:endParaRPr lang="en-US" dirty="0">
              <a:solidFill>
                <a:schemeClr val="bg1"/>
              </a:solidFill>
            </a:endParaRPr>
          </a:p>
          <a:p>
            <a:pPr marL="0" indent="0">
              <a:buNone/>
            </a:pPr>
            <a:r>
              <a:rPr lang="en-US" dirty="0" err="1">
                <a:solidFill>
                  <a:schemeClr val="bg1"/>
                </a:solidFill>
              </a:rPr>
              <a:t>LitCharts</a:t>
            </a:r>
            <a:r>
              <a:rPr lang="en-US" dirty="0">
                <a:solidFill>
                  <a:schemeClr val="bg1"/>
                </a:solidFill>
              </a:rPr>
              <a:t>. “Failure and the American Dream Theme Analysis.” </a:t>
            </a:r>
            <a:r>
              <a:rPr lang="en-US" dirty="0" err="1">
                <a:solidFill>
                  <a:schemeClr val="bg1"/>
                </a:solidFill>
              </a:rPr>
              <a:t>LitCharts</a:t>
            </a:r>
            <a:r>
              <a:rPr lang="en-US" dirty="0">
                <a:solidFill>
                  <a:schemeClr val="bg1"/>
                </a:solidFill>
              </a:rPr>
              <a:t>, 2017, www.litcharts.com/lit/buried-child/themes/failure-and-the-american-dream.</a:t>
            </a:r>
          </a:p>
        </p:txBody>
      </p:sp>
    </p:spTree>
    <p:extLst>
      <p:ext uri="{BB962C8B-B14F-4D97-AF65-F5344CB8AC3E}">
        <p14:creationId xmlns:p14="http://schemas.microsoft.com/office/powerpoint/2010/main" val="390212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u="sng" dirty="0">
                <a:solidFill>
                  <a:srgbClr val="FFC000"/>
                </a:solidFill>
              </a:rPr>
              <a:t>ACT 1</a:t>
            </a:r>
          </a:p>
          <a:p>
            <a:r>
              <a:rPr lang="en-US" dirty="0">
                <a:solidFill>
                  <a:schemeClr val="bg1"/>
                </a:solidFill>
              </a:rPr>
              <a:t>On a rainy day in rural Illinois in 1978, Dodge, a sickly man in his late seventies, sits on the couch in the living room of his old, rundown farmhouse. </a:t>
            </a:r>
          </a:p>
          <a:p>
            <a:r>
              <a:rPr lang="en-US" dirty="0">
                <a:solidFill>
                  <a:schemeClr val="bg1"/>
                </a:solidFill>
              </a:rPr>
              <a:t>He stares at the television. </a:t>
            </a:r>
          </a:p>
          <a:p>
            <a:r>
              <a:rPr lang="en-US" dirty="0">
                <a:solidFill>
                  <a:schemeClr val="bg1"/>
                </a:solidFill>
              </a:rPr>
              <a:t>After a while, Dodge looks to make sure that no one is watching him, then pulls a bottle of whiskey from underneath the couch cushion, takes a long drink, and returns it to its hiding place. </a:t>
            </a:r>
          </a:p>
          <a:p>
            <a:r>
              <a:rPr lang="en-US" dirty="0">
                <a:solidFill>
                  <a:schemeClr val="bg1"/>
                </a:solidFill>
              </a:rPr>
              <a:t>Dodge attempts to suppress a cough, but his wife Halie hears him, and she calls to him from upstairs, suggesting that Dodge take some medicine. </a:t>
            </a:r>
          </a:p>
          <a:p>
            <a:r>
              <a:rPr lang="en-US" dirty="0">
                <a:solidFill>
                  <a:schemeClr val="bg1"/>
                </a:solidFill>
              </a:rPr>
              <a:t>From upstairs, Halie describes the torrential rain outside and blames it for Dodge’s ills. </a:t>
            </a:r>
          </a:p>
          <a:p>
            <a:r>
              <a:rPr lang="en-US" dirty="0">
                <a:solidFill>
                  <a:schemeClr val="bg1"/>
                </a:solidFill>
              </a:rPr>
              <a:t>Dodge ignores her, takes another drink, and lights a cigarette. </a:t>
            </a:r>
          </a:p>
          <a:p>
            <a:r>
              <a:rPr lang="en-US" dirty="0">
                <a:solidFill>
                  <a:schemeClr val="bg1"/>
                </a:solidFill>
              </a:rPr>
              <a:t>He has another coughing fit, and Halie threatens to come downstairs, but Dodge tells her not to. </a:t>
            </a:r>
          </a:p>
          <a:p>
            <a:r>
              <a:rPr lang="en-US" dirty="0">
                <a:solidFill>
                  <a:schemeClr val="bg1"/>
                </a:solidFill>
              </a:rPr>
              <a:t>Halie again tells Dodge to take a pill for his cough. </a:t>
            </a:r>
          </a:p>
          <a:p>
            <a:r>
              <a:rPr lang="en-US" dirty="0">
                <a:solidFill>
                  <a:schemeClr val="bg1"/>
                </a:solidFill>
              </a:rPr>
              <a:t>She wonders aloud whether taking medicine is the Christian thing to do, but concludes that Dodge might as well take it. </a:t>
            </a:r>
          </a:p>
        </p:txBody>
      </p:sp>
    </p:spTree>
    <p:extLst>
      <p:ext uri="{BB962C8B-B14F-4D97-AF65-F5344CB8AC3E}">
        <p14:creationId xmlns:p14="http://schemas.microsoft.com/office/powerpoint/2010/main" val="3303959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u="sng" dirty="0">
                <a:solidFill>
                  <a:srgbClr val="FFC000"/>
                </a:solidFill>
              </a:rPr>
              <a:t>ACT 1</a:t>
            </a:r>
          </a:p>
          <a:p>
            <a:r>
              <a:rPr lang="en-US" dirty="0">
                <a:solidFill>
                  <a:schemeClr val="bg1"/>
                </a:solidFill>
              </a:rPr>
              <a:t>Halie advises Dodge not to watch any television programs that will get him excited, such as horse racing, and the two argue about what day of the week horse races are held. </a:t>
            </a:r>
          </a:p>
          <a:p>
            <a:r>
              <a:rPr lang="en-US" dirty="0">
                <a:solidFill>
                  <a:schemeClr val="bg1"/>
                </a:solidFill>
              </a:rPr>
              <a:t>Halie recounts a fanciful story from a time before she and Dodge were married, describing how a handsome man once escorted her to a horse race. </a:t>
            </a:r>
          </a:p>
          <a:p>
            <a:r>
              <a:rPr lang="en-US" dirty="0">
                <a:solidFill>
                  <a:schemeClr val="bg1"/>
                </a:solidFill>
              </a:rPr>
              <a:t>Dodge insults her for her promiscuity. </a:t>
            </a:r>
          </a:p>
          <a:p>
            <a:r>
              <a:rPr lang="en-US" dirty="0">
                <a:solidFill>
                  <a:schemeClr val="bg1"/>
                </a:solidFill>
              </a:rPr>
              <a:t>Halie lets Dodge know that she is going out to meet the minister Father </a:t>
            </a:r>
            <a:r>
              <a:rPr lang="en-US" dirty="0" err="1">
                <a:solidFill>
                  <a:schemeClr val="bg1"/>
                </a:solidFill>
              </a:rPr>
              <a:t>Dewis</a:t>
            </a:r>
            <a:r>
              <a:rPr lang="en-US" dirty="0">
                <a:solidFill>
                  <a:schemeClr val="bg1"/>
                </a:solidFill>
              </a:rPr>
              <a:t> for lunch, and that their son Bradley will be coming over later to cut Dodge’s hair. </a:t>
            </a:r>
          </a:p>
          <a:p>
            <a:r>
              <a:rPr lang="en-US" dirty="0">
                <a:solidFill>
                  <a:schemeClr val="bg1"/>
                </a:solidFill>
              </a:rPr>
              <a:t>Dodge stubbornly refuses to let Bradley cut his hair. </a:t>
            </a:r>
          </a:p>
          <a:p>
            <a:r>
              <a:rPr lang="en-US" dirty="0">
                <a:solidFill>
                  <a:schemeClr val="bg1"/>
                </a:solidFill>
              </a:rPr>
              <a:t>Halie says that Tilden, their eldest son, is in the kitchen, and suggests that he might protect Dodge—an idea the Dodge scoffs at. </a:t>
            </a:r>
          </a:p>
          <a:p>
            <a:r>
              <a:rPr lang="en-US" dirty="0">
                <a:solidFill>
                  <a:schemeClr val="bg1"/>
                </a:solidFill>
              </a:rPr>
              <a:t>Dodge calls out for Tilden and then goes into a horrible coughing fit. </a:t>
            </a:r>
          </a:p>
        </p:txBody>
      </p:sp>
    </p:spTree>
    <p:extLst>
      <p:ext uri="{BB962C8B-B14F-4D97-AF65-F5344CB8AC3E}">
        <p14:creationId xmlns:p14="http://schemas.microsoft.com/office/powerpoint/2010/main" val="48345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u="sng" dirty="0">
                <a:solidFill>
                  <a:srgbClr val="FFC000"/>
                </a:solidFill>
              </a:rPr>
              <a:t>ACT 1</a:t>
            </a:r>
          </a:p>
          <a:p>
            <a:r>
              <a:rPr lang="en-US" dirty="0">
                <a:solidFill>
                  <a:schemeClr val="bg1"/>
                </a:solidFill>
              </a:rPr>
              <a:t>Tilden, a “profoundly burned out and displaced” man in his forties, enters, wet with rain and holding an armful of freshly picked corn. </a:t>
            </a:r>
          </a:p>
          <a:p>
            <a:r>
              <a:rPr lang="en-US" dirty="0">
                <a:solidFill>
                  <a:schemeClr val="bg1"/>
                </a:solidFill>
              </a:rPr>
              <a:t>He simply stares at Dodge as Dodge’s coughing fit subsides. </a:t>
            </a:r>
          </a:p>
          <a:p>
            <a:r>
              <a:rPr lang="en-US" dirty="0">
                <a:solidFill>
                  <a:schemeClr val="bg1"/>
                </a:solidFill>
              </a:rPr>
              <a:t>Dodge asks Tilden where he got the corn, and Tilden tells him that he has just picked it in the fields out back. </a:t>
            </a:r>
          </a:p>
          <a:p>
            <a:r>
              <a:rPr lang="en-US" dirty="0">
                <a:solidFill>
                  <a:schemeClr val="bg1"/>
                </a:solidFill>
              </a:rPr>
              <a:t>Dodge insists that there hasn’t been corn out back since 1935, and Halie’s voice confirms this from upstairs. </a:t>
            </a:r>
          </a:p>
          <a:p>
            <a:r>
              <a:rPr lang="en-US" dirty="0">
                <a:solidFill>
                  <a:schemeClr val="bg1"/>
                </a:solidFill>
              </a:rPr>
              <a:t>Dodge commands Tilden to return the corn to where he found it, but instead Tilden dumps the ears of corn on Dodge’s lap. </a:t>
            </a:r>
          </a:p>
          <a:p>
            <a:r>
              <a:rPr lang="en-US" dirty="0">
                <a:solidFill>
                  <a:schemeClr val="bg1"/>
                </a:solidFill>
              </a:rPr>
              <a:t>Dodge asks Tilden if he’s in some kind of trouble. </a:t>
            </a:r>
          </a:p>
          <a:p>
            <a:r>
              <a:rPr lang="en-US" dirty="0">
                <a:solidFill>
                  <a:schemeClr val="bg1"/>
                </a:solidFill>
              </a:rPr>
              <a:t>He tells Tilden that Halie has already told him about some mysterious incident in New Mexico that has landed Tilden back home in Illinois. </a:t>
            </a:r>
          </a:p>
          <a:p>
            <a:r>
              <a:rPr lang="en-US" dirty="0">
                <a:solidFill>
                  <a:schemeClr val="bg1"/>
                </a:solidFill>
              </a:rPr>
              <a:t>Tilden exits to get a chair from the kitchen, and Dodge pushes the ears of corn off his body. </a:t>
            </a:r>
          </a:p>
        </p:txBody>
      </p:sp>
    </p:spTree>
    <p:extLst>
      <p:ext uri="{BB962C8B-B14F-4D97-AF65-F5344CB8AC3E}">
        <p14:creationId xmlns:p14="http://schemas.microsoft.com/office/powerpoint/2010/main" val="380892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b="1" u="sng" dirty="0">
                <a:solidFill>
                  <a:srgbClr val="FFC000"/>
                </a:solidFill>
              </a:rPr>
              <a:t>ACT 1</a:t>
            </a:r>
          </a:p>
          <a:p>
            <a:r>
              <a:rPr lang="en-US" dirty="0">
                <a:solidFill>
                  <a:schemeClr val="bg1"/>
                </a:solidFill>
              </a:rPr>
              <a:t>Tilden returns with a chair and pail and begins to husk the corn. </a:t>
            </a:r>
          </a:p>
          <a:p>
            <a:r>
              <a:rPr lang="en-US" dirty="0">
                <a:solidFill>
                  <a:schemeClr val="bg1"/>
                </a:solidFill>
              </a:rPr>
              <a:t>Dodge asks Tilden what his plans are for the future, but says that he’s not worried about him. </a:t>
            </a:r>
          </a:p>
          <a:p>
            <a:r>
              <a:rPr lang="en-US" dirty="0">
                <a:solidFill>
                  <a:schemeClr val="bg1"/>
                </a:solidFill>
              </a:rPr>
              <a:t>Tilden tells Dodge that he should have worried when Tilden was in New Mexico, but then changes the subject and asks Dodge for some of his hidden whiskey. </a:t>
            </a:r>
          </a:p>
          <a:p>
            <a:r>
              <a:rPr lang="en-US" dirty="0">
                <a:solidFill>
                  <a:schemeClr val="bg1"/>
                </a:solidFill>
              </a:rPr>
              <a:t>Dodge plays dumb in response. </a:t>
            </a:r>
          </a:p>
          <a:p>
            <a:r>
              <a:rPr lang="en-US" dirty="0">
                <a:solidFill>
                  <a:schemeClr val="bg1"/>
                </a:solidFill>
              </a:rPr>
              <a:t>From upstairs, Halie calls out to Dodge that Tilden should not be drinking anything. </a:t>
            </a:r>
          </a:p>
          <a:p>
            <a:r>
              <a:rPr lang="en-US" dirty="0">
                <a:solidFill>
                  <a:schemeClr val="bg1"/>
                </a:solidFill>
              </a:rPr>
              <a:t>Unaware that Tilden can hear, Halie enters into a long speech about how she and Dodge need to stay healthy because Tilden can no longer take care of himself. </a:t>
            </a:r>
          </a:p>
          <a:p>
            <a:r>
              <a:rPr lang="en-US" dirty="0">
                <a:solidFill>
                  <a:schemeClr val="bg1"/>
                </a:solidFill>
              </a:rPr>
              <a:t>She also reveals that their son Bradley accidentally cut off his leg with a chainsaw, and so he can’t be depended on to take care of the couple in their old age. </a:t>
            </a:r>
          </a:p>
          <a:p>
            <a:r>
              <a:rPr lang="en-US" dirty="0">
                <a:solidFill>
                  <a:schemeClr val="bg1"/>
                </a:solidFill>
              </a:rPr>
              <a:t>Halie laments Tilden’s fall from All-American quarterback to disturbed criminal. </a:t>
            </a:r>
          </a:p>
          <a:p>
            <a:r>
              <a:rPr lang="en-US" dirty="0">
                <a:solidFill>
                  <a:schemeClr val="bg1"/>
                </a:solidFill>
              </a:rPr>
              <a:t>Halie goes on to admit that once Tilden and Bradley exposed themselves as failures, she placed her hopes in her youngest son, Ansel. </a:t>
            </a:r>
          </a:p>
          <a:p>
            <a:r>
              <a:rPr lang="en-US" dirty="0">
                <a:solidFill>
                  <a:schemeClr val="bg1"/>
                </a:solidFill>
              </a:rPr>
              <a:t>Halie finally enters from upstairs, appearing onstage for the first time. </a:t>
            </a:r>
          </a:p>
          <a:p>
            <a:r>
              <a:rPr lang="en-US" dirty="0">
                <a:solidFill>
                  <a:schemeClr val="bg1"/>
                </a:solidFill>
              </a:rPr>
              <a:t>She is a woman in her sixties, and she wears full mourning attire. </a:t>
            </a:r>
          </a:p>
          <a:p>
            <a:r>
              <a:rPr lang="en-US" dirty="0">
                <a:solidFill>
                  <a:schemeClr val="bg1"/>
                </a:solidFill>
              </a:rPr>
              <a:t>As she slowly descends the stairs, she praises Ansel for his intelligence, bravery, and skills as a basketball player and soldier. </a:t>
            </a:r>
          </a:p>
          <a:p>
            <a:r>
              <a:rPr lang="en-US" dirty="0">
                <a:solidFill>
                  <a:schemeClr val="bg1"/>
                </a:solidFill>
              </a:rPr>
              <a:t>She quickly skirts over the detail that Ansel died in a motel room. </a:t>
            </a:r>
          </a:p>
        </p:txBody>
      </p:sp>
    </p:spTree>
    <p:extLst>
      <p:ext uri="{BB962C8B-B14F-4D97-AF65-F5344CB8AC3E}">
        <p14:creationId xmlns:p14="http://schemas.microsoft.com/office/powerpoint/2010/main" val="212411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u="sng" dirty="0">
                <a:solidFill>
                  <a:srgbClr val="FFC000"/>
                </a:solidFill>
              </a:rPr>
              <a:t>ACT 1</a:t>
            </a:r>
          </a:p>
          <a:p>
            <a:r>
              <a:rPr lang="en-US" dirty="0">
                <a:solidFill>
                  <a:schemeClr val="bg1"/>
                </a:solidFill>
              </a:rPr>
              <a:t>Halie, completely absorbed in her story, explains that Father </a:t>
            </a:r>
            <a:r>
              <a:rPr lang="en-US" dirty="0" err="1">
                <a:solidFill>
                  <a:schemeClr val="bg1"/>
                </a:solidFill>
              </a:rPr>
              <a:t>Dewis</a:t>
            </a:r>
            <a:r>
              <a:rPr lang="en-US" dirty="0">
                <a:solidFill>
                  <a:schemeClr val="bg1"/>
                </a:solidFill>
              </a:rPr>
              <a:t> wants to recommend to the city council that Ansel be commemorated with a statue. </a:t>
            </a:r>
          </a:p>
          <a:p>
            <a:r>
              <a:rPr lang="en-US" dirty="0">
                <a:solidFill>
                  <a:schemeClr val="bg1"/>
                </a:solidFill>
              </a:rPr>
              <a:t>She then blames Ansel’s death on the fact that he married into a Catholic family. </a:t>
            </a:r>
          </a:p>
          <a:p>
            <a:r>
              <a:rPr lang="en-US" dirty="0">
                <a:solidFill>
                  <a:schemeClr val="bg1"/>
                </a:solidFill>
              </a:rPr>
              <a:t>She explains that Ansel died on his honeymoon, and, in a disturbing set of images, Halie suggests that she knew Ansel was going to die because their parting kiss the last time they saw each other was irregularly dispassionate. </a:t>
            </a:r>
          </a:p>
          <a:p>
            <a:r>
              <a:rPr lang="en-US" dirty="0">
                <a:solidFill>
                  <a:schemeClr val="bg1"/>
                </a:solidFill>
              </a:rPr>
              <a:t>Halie finally comes out of her daydream, and angrily notices the husks on the floor of the living room. </a:t>
            </a:r>
          </a:p>
          <a:p>
            <a:r>
              <a:rPr lang="en-US" dirty="0">
                <a:solidFill>
                  <a:schemeClr val="bg1"/>
                </a:solidFill>
              </a:rPr>
              <a:t>Halie asks Tilden where the corn has come from, claiming that she can see  fields from her bedroom window and that there is no corn to speak of. </a:t>
            </a:r>
          </a:p>
          <a:p>
            <a:r>
              <a:rPr lang="en-US" dirty="0">
                <a:solidFill>
                  <a:schemeClr val="bg1"/>
                </a:solidFill>
              </a:rPr>
              <a:t>When Tilden insists that he picked the corn out back, Halie threatens to kick Tilden out of the house. This makes him start to cry. </a:t>
            </a:r>
          </a:p>
        </p:txBody>
      </p:sp>
    </p:spTree>
    <p:extLst>
      <p:ext uri="{BB962C8B-B14F-4D97-AF65-F5344CB8AC3E}">
        <p14:creationId xmlns:p14="http://schemas.microsoft.com/office/powerpoint/2010/main" val="31759760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7794</Words>
  <Application>Microsoft Office PowerPoint</Application>
  <PresentationFormat>On-screen Show (4:3)</PresentationFormat>
  <Paragraphs>417</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Baskerville Old Face</vt:lpstr>
      <vt:lpstr>Calibri</vt:lpstr>
      <vt:lpstr>Edwardian Script ITC</vt:lpstr>
      <vt:lpstr>Freestyle Script</vt:lpstr>
      <vt:lpstr>Gill Sans Ultra Bold</vt:lpstr>
      <vt:lpstr>Haettenschweiler</vt:lpstr>
      <vt:lpstr>1_Office Theme</vt:lpstr>
      <vt:lpstr>The Rise of Realism and    Twentieth-Century Realism</vt:lpstr>
      <vt:lpstr>Fourth Critique Due – 11/15/22 Buried Child</vt:lpstr>
      <vt:lpstr>Fourth Critique Due – 11/15/22 Buried Child</vt:lpstr>
      <vt:lpstr>Who was Sam Shepard?</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Discussion Topics</vt:lpstr>
      <vt:lpstr>Essay Topics</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Elizabethan Theatre and Shakespeare</dc:title>
  <dc:creator>Sawyer, Allyson (asawyer@psusd.us)</dc:creator>
  <cp:lastModifiedBy>Boylan, Allyson (aboylan@psusd.us)</cp:lastModifiedBy>
  <cp:revision>41</cp:revision>
  <dcterms:created xsi:type="dcterms:W3CDTF">2017-11-07T21:44:33Z</dcterms:created>
  <dcterms:modified xsi:type="dcterms:W3CDTF">2022-11-07T22:06:00Z</dcterms:modified>
</cp:coreProperties>
</file>