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77" r:id="rId7"/>
    <p:sldId id="263" r:id="rId8"/>
    <p:sldId id="264" r:id="rId9"/>
    <p:sldId id="278" r:id="rId10"/>
    <p:sldId id="265" r:id="rId11"/>
    <p:sldId id="266" r:id="rId12"/>
    <p:sldId id="279" r:id="rId13"/>
    <p:sldId id="267" r:id="rId14"/>
    <p:sldId id="268" r:id="rId15"/>
    <p:sldId id="280" r:id="rId16"/>
    <p:sldId id="269" r:id="rId17"/>
    <p:sldId id="281" r:id="rId18"/>
    <p:sldId id="270" r:id="rId19"/>
    <p:sldId id="271" r:id="rId20"/>
    <p:sldId id="272" r:id="rId21"/>
    <p:sldId id="273" r:id="rId22"/>
    <p:sldId id="274" r:id="rId23"/>
    <p:sldId id="276" r:id="rId24"/>
    <p:sldId id="282" r:id="rId25"/>
    <p:sldId id="262"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3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5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33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5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85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11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29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66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82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78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34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72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11/10/2022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304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normAutofit/>
          </a:bodyPr>
          <a:lstStyle/>
          <a:p>
            <a:r>
              <a:rPr lang="en-US" sz="4000" dirty="0">
                <a:solidFill>
                  <a:srgbClr val="FFC000"/>
                </a:solidFill>
                <a:effectLst>
                  <a:reflection blurRad="6350" stA="50000" endA="300" endPos="50000" dist="29997" dir="5400000" sy="-100000" algn="bl" rotWithShape="0"/>
                </a:effectLst>
                <a:latin typeface="Brush Script MT" panose="03060802040406070304" pitchFamily="66" charset="0"/>
              </a:rPr>
              <a:t>The Rise of Realism and   </a:t>
            </a:r>
            <a:br>
              <a:rPr lang="en-US" sz="4000" dirty="0">
                <a:solidFill>
                  <a:srgbClr val="FFC000"/>
                </a:solidFill>
                <a:effectLst>
                  <a:reflection blurRad="6350" stA="50000" endA="300" endPos="50000" dist="29997" dir="5400000" sy="-100000" algn="bl" rotWithShape="0"/>
                </a:effectLst>
                <a:latin typeface="Brush Script MT" panose="03060802040406070304" pitchFamily="66" charset="0"/>
              </a:rPr>
            </a:br>
            <a:r>
              <a:rPr lang="en-US" sz="4000" dirty="0">
                <a:solidFill>
                  <a:srgbClr val="FFC000"/>
                </a:solidFill>
                <a:effectLst>
                  <a:reflection blurRad="6350" stA="50000" endA="300" endPos="50000" dist="29997" dir="5400000" sy="-100000" algn="bl" rotWithShape="0"/>
                </a:effectLst>
                <a:latin typeface="Brush Script MT" panose="03060802040406070304" pitchFamily="66" charset="0"/>
              </a:rPr>
              <a:t>Twentieth-Century Realism</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13</a:t>
            </a:r>
          </a:p>
          <a:p>
            <a:r>
              <a:rPr lang="en-US" dirty="0">
                <a:solidFill>
                  <a:schemeClr val="bg1"/>
                </a:solidFill>
              </a:rPr>
              <a:t>[Part 2]</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7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Eras Demi ITC" panose="020B0805030504020804" pitchFamily="34" charset="0"/>
              </a:rPr>
              <a:t>Eighteenth Century Theatre: Rationalism</a:t>
            </a:r>
          </a:p>
        </p:txBody>
      </p:sp>
      <p:sp>
        <p:nvSpPr>
          <p:cNvPr id="3" name="Content Placeholder 2"/>
          <p:cNvSpPr>
            <a:spLocks noGrp="1"/>
          </p:cNvSpPr>
          <p:nvPr>
            <p:ph idx="1"/>
          </p:nvPr>
        </p:nvSpPr>
        <p:spPr>
          <a:xfrm>
            <a:off x="457200" y="1981200"/>
            <a:ext cx="8229600" cy="4525963"/>
          </a:xfrm>
        </p:spPr>
        <p:txBody>
          <a:bodyPr>
            <a:normAutofit fontScale="77500" lnSpcReduction="20000"/>
          </a:bodyPr>
          <a:lstStyle/>
          <a:p>
            <a:r>
              <a:rPr lang="en-US" dirty="0">
                <a:solidFill>
                  <a:schemeClr val="bg1"/>
                </a:solidFill>
              </a:rPr>
              <a:t>Restoration comedy, an aristocratic and seemingly amoral form of theatre, declined, at least in part because of the rise of a conservative Protestant (Puritan) middle class.</a:t>
            </a:r>
          </a:p>
          <a:p>
            <a:r>
              <a:rPr lang="en-US" dirty="0">
                <a:solidFill>
                  <a:schemeClr val="bg1"/>
                </a:solidFill>
              </a:rPr>
              <a:t>Such works as Jeremy Collier’s 1698 </a:t>
            </a:r>
            <a:r>
              <a:rPr lang="en-US" i="1" dirty="0">
                <a:solidFill>
                  <a:schemeClr val="bg1"/>
                </a:solidFill>
              </a:rPr>
              <a:t>A Short View of the Immorality and Profaneness of the English Stage </a:t>
            </a:r>
            <a:r>
              <a:rPr lang="en-US" dirty="0">
                <a:solidFill>
                  <a:schemeClr val="bg1"/>
                </a:solidFill>
              </a:rPr>
              <a:t>helped lead popular sentiment against the Restoration theatre.</a:t>
            </a:r>
          </a:p>
          <a:p>
            <a:r>
              <a:rPr lang="en-US" dirty="0">
                <a:solidFill>
                  <a:schemeClr val="bg1"/>
                </a:solidFill>
              </a:rPr>
              <a:t>During the 1700’s, the concept of Rationalism (The Age of Reason), faith in reason, began to take over from faith in God – Rationalism begins to lead away from the strict rules of Neoclassicism. This comes from a faith in man.</a:t>
            </a:r>
          </a:p>
          <a:p>
            <a:r>
              <a:rPr lang="en-US" dirty="0">
                <a:solidFill>
                  <a:schemeClr val="bg1"/>
                </a:solidFill>
              </a:rPr>
              <a:t>Part of this led to the movement of Sentimentalism in the theatre. – asserted that each person was essentially good. </a:t>
            </a:r>
          </a:p>
          <a:p>
            <a:endParaRPr lang="en-US" dirty="0">
              <a:solidFill>
                <a:schemeClr val="bg1"/>
              </a:solidFill>
            </a:endParaRPr>
          </a:p>
        </p:txBody>
      </p:sp>
    </p:spTree>
    <p:extLst>
      <p:ext uri="{BB962C8B-B14F-4D97-AF65-F5344CB8AC3E}">
        <p14:creationId xmlns:p14="http://schemas.microsoft.com/office/powerpoint/2010/main" val="150913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pc="50" dirty="0">
                <a:ln w="0"/>
                <a:solidFill>
                  <a:schemeClr val="bg2"/>
                </a:solidFill>
                <a:effectLst>
                  <a:glow rad="228600">
                    <a:schemeClr val="accent1">
                      <a:satMod val="175000"/>
                      <a:alpha val="40000"/>
                    </a:schemeClr>
                  </a:glow>
                  <a:innerShdw blurRad="63500" dist="50800" dir="13500000">
                    <a:srgbClr val="000000">
                      <a:alpha val="50000"/>
                    </a:srgbClr>
                  </a:innerShdw>
                </a:effectLst>
                <a:latin typeface="Harrington" panose="04040505050A02020702" pitchFamily="82" charset="0"/>
              </a:rPr>
              <a:t>Who was Jeremy Collier?</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2057400"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a:xfrm>
            <a:off x="2667000" y="1447800"/>
            <a:ext cx="6019800" cy="4525963"/>
          </a:xfrm>
        </p:spPr>
        <p:txBody>
          <a:bodyPr>
            <a:noAutofit/>
          </a:bodyPr>
          <a:lstStyle/>
          <a:p>
            <a:r>
              <a:rPr lang="en-US" sz="1600" dirty="0">
                <a:solidFill>
                  <a:schemeClr val="bg1"/>
                </a:solidFill>
              </a:rPr>
              <a:t>Jeremy Collier (born September 23</a:t>
            </a:r>
            <a:r>
              <a:rPr lang="en-US" sz="1600" baseline="30000" dirty="0">
                <a:solidFill>
                  <a:schemeClr val="bg1"/>
                </a:solidFill>
              </a:rPr>
              <a:t>rd</a:t>
            </a:r>
            <a:r>
              <a:rPr lang="en-US" sz="1600" dirty="0">
                <a:solidFill>
                  <a:schemeClr val="bg1"/>
                </a:solidFill>
              </a:rPr>
              <a:t>, 1650 – died April 26</a:t>
            </a:r>
            <a:r>
              <a:rPr lang="en-US" sz="1600" baseline="30000" dirty="0">
                <a:solidFill>
                  <a:schemeClr val="bg1"/>
                </a:solidFill>
              </a:rPr>
              <a:t>th</a:t>
            </a:r>
            <a:r>
              <a:rPr lang="en-US" sz="1600" dirty="0">
                <a:solidFill>
                  <a:schemeClr val="bg1"/>
                </a:solidFill>
              </a:rPr>
              <a:t>, 1726) was an English theatre critic, non-juror bishop and theologian.</a:t>
            </a:r>
          </a:p>
          <a:p>
            <a:r>
              <a:rPr lang="en-US" sz="1600" dirty="0">
                <a:solidFill>
                  <a:schemeClr val="bg1"/>
                </a:solidFill>
              </a:rPr>
              <a:t>Collier was educated at Caius College, University of Cambridge, receiving the BA (1673) and MA (1676). </a:t>
            </a:r>
          </a:p>
          <a:p>
            <a:r>
              <a:rPr lang="en-US" sz="1600" dirty="0">
                <a:solidFill>
                  <a:schemeClr val="bg1"/>
                </a:solidFill>
              </a:rPr>
              <a:t>A supporter of James II, he refused to take the oath of allegiance to William III and Mary II after the Glorious Revolution.</a:t>
            </a:r>
          </a:p>
          <a:p>
            <a:r>
              <a:rPr lang="en-US" sz="1600" dirty="0">
                <a:solidFill>
                  <a:schemeClr val="bg1"/>
                </a:solidFill>
              </a:rPr>
              <a:t>In the history of English drama, Collier is known for his attack on the comedy of the 1690s in his </a:t>
            </a:r>
            <a:r>
              <a:rPr lang="en-US" sz="1600" i="1" dirty="0">
                <a:solidFill>
                  <a:schemeClr val="bg1"/>
                </a:solidFill>
              </a:rPr>
              <a:t>Short View of the Immorality and Profaneness of the English Stage </a:t>
            </a:r>
            <a:r>
              <a:rPr lang="en-US" sz="1600" dirty="0">
                <a:solidFill>
                  <a:schemeClr val="bg1"/>
                </a:solidFill>
              </a:rPr>
              <a:t>(1698), which draws for its ammunition mostly on the plays of William Congreve.</a:t>
            </a:r>
          </a:p>
          <a:p>
            <a:r>
              <a:rPr lang="en-US" sz="1600" dirty="0">
                <a:solidFill>
                  <a:schemeClr val="bg1"/>
                </a:solidFill>
              </a:rPr>
              <a:t>At the start of the English Civil War (1642) theatres were closed and in 1647 a law was passed to punish anyone who participated in or viewed drama. </a:t>
            </a:r>
          </a:p>
          <a:p>
            <a:r>
              <a:rPr lang="en-US" sz="1600" dirty="0">
                <a:solidFill>
                  <a:schemeClr val="bg1"/>
                </a:solidFill>
              </a:rPr>
              <a:t>After the war, the Puritans, under Oliver Cromwell, had control of most of the English government. </a:t>
            </a:r>
          </a:p>
          <a:p>
            <a:r>
              <a:rPr lang="en-US" sz="1600" dirty="0">
                <a:solidFill>
                  <a:schemeClr val="bg1"/>
                </a:solidFill>
              </a:rPr>
              <a:t>They placed heavy restrictions on entertainment and entertainment venues that were perceived as being pagan or immoral. </a:t>
            </a:r>
          </a:p>
        </p:txBody>
      </p:sp>
    </p:spTree>
    <p:extLst>
      <p:ext uri="{BB962C8B-B14F-4D97-AF65-F5344CB8AC3E}">
        <p14:creationId xmlns:p14="http://schemas.microsoft.com/office/powerpoint/2010/main" val="392998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pc="50" dirty="0">
                <a:ln w="0"/>
                <a:solidFill>
                  <a:schemeClr val="bg2"/>
                </a:solidFill>
                <a:effectLst>
                  <a:glow rad="228600">
                    <a:schemeClr val="accent1">
                      <a:satMod val="175000"/>
                      <a:alpha val="40000"/>
                    </a:schemeClr>
                  </a:glow>
                  <a:innerShdw blurRad="63500" dist="50800" dir="13500000">
                    <a:srgbClr val="000000">
                      <a:alpha val="50000"/>
                    </a:srgbClr>
                  </a:innerShdw>
                </a:effectLst>
                <a:latin typeface="Harrington" panose="04040505050A02020702" pitchFamily="82" charset="0"/>
              </a:rPr>
              <a:t>Who was Jeremy Collier?</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2057400"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a:xfrm>
            <a:off x="2667000" y="1447800"/>
            <a:ext cx="6019800" cy="4525963"/>
          </a:xfrm>
        </p:spPr>
        <p:txBody>
          <a:bodyPr>
            <a:noAutofit/>
          </a:bodyPr>
          <a:lstStyle/>
          <a:p>
            <a:r>
              <a:rPr lang="en-US" sz="1400" dirty="0">
                <a:solidFill>
                  <a:schemeClr val="bg1"/>
                </a:solidFill>
              </a:rPr>
              <a:t>In the English Restoration (1660), playwrights reacted against the Puritanical restrictions with much more decadent plays. The plays produced in the Restoration drew comparisons to the great Elizabethan dramas by critics of the day. However, these plays were considered vulgar because they mocked and disrespected marriage, morals, and the clergy. </a:t>
            </a:r>
          </a:p>
          <a:p>
            <a:r>
              <a:rPr lang="en-US" sz="1400" dirty="0">
                <a:solidFill>
                  <a:schemeClr val="bg1"/>
                </a:solidFill>
              </a:rPr>
              <a:t>Furthermore, King Charles II allowed women to act on stage. </a:t>
            </a:r>
          </a:p>
          <a:p>
            <a:r>
              <a:rPr lang="en-US" sz="1400" dirty="0">
                <a:solidFill>
                  <a:schemeClr val="bg1"/>
                </a:solidFill>
              </a:rPr>
              <a:t>Collier's pamphlets sought to stem the spread of vice but turned out to be the sparks that kindled a controversial flame between like-minded Puritans and Restoration dramatists.</a:t>
            </a:r>
          </a:p>
          <a:p>
            <a:r>
              <a:rPr lang="en-US" sz="1400" dirty="0">
                <a:solidFill>
                  <a:schemeClr val="bg1"/>
                </a:solidFill>
              </a:rPr>
              <a:t>Collier devotes nearly 300 pages to criticize what he perceived as profanity and moral degeneration in the stage productions of the era. </a:t>
            </a:r>
          </a:p>
          <a:p>
            <a:r>
              <a:rPr lang="en-US" sz="1400" dirty="0">
                <a:solidFill>
                  <a:schemeClr val="bg1"/>
                </a:solidFill>
              </a:rPr>
              <a:t>This ranged from general attacks on the morality of Restoration theatre to very specific indictments of playwrights of the day. </a:t>
            </a:r>
          </a:p>
          <a:p>
            <a:r>
              <a:rPr lang="en-US" sz="1400" dirty="0">
                <a:solidFill>
                  <a:schemeClr val="bg1"/>
                </a:solidFill>
              </a:rPr>
              <a:t>Collier argued that a venue as influential as the theatre—it was believed then that the theatre should be providing moral instruction—should not have content that is morally negative. </a:t>
            </a:r>
          </a:p>
          <a:p>
            <a:r>
              <a:rPr lang="en-US" sz="1400" dirty="0">
                <a:solidFill>
                  <a:schemeClr val="bg1"/>
                </a:solidFill>
              </a:rPr>
              <a:t>These pamphlets began a pamphlet war between Collier and some playwrights. Many of the playwrights responded with equally heated attacks, but some were so deeply affected, they withdrew from theatre permanently or substantially changed their approach to writing comedies, William Congreve amongst them.</a:t>
            </a:r>
          </a:p>
        </p:txBody>
      </p:sp>
    </p:spTree>
    <p:extLst>
      <p:ext uri="{BB962C8B-B14F-4D97-AF65-F5344CB8AC3E}">
        <p14:creationId xmlns:p14="http://schemas.microsoft.com/office/powerpoint/2010/main" val="372034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glow rad="228600">
                    <a:schemeClr val="accent5">
                      <a:satMod val="175000"/>
                      <a:alpha val="40000"/>
                    </a:schemeClr>
                  </a:glow>
                  <a:outerShdw dist="38100" dir="2640000" algn="bl" rotWithShape="0">
                    <a:schemeClr val="tx2">
                      <a:lumMod val="75000"/>
                    </a:schemeClr>
                  </a:outerShdw>
                </a:effectLst>
                <a:latin typeface="Eras Demi ITC" panose="020B0805030504020804" pitchFamily="34" charset="0"/>
              </a:rPr>
              <a:t>Eighteenth Century Theatre: Sentimentalism</a:t>
            </a:r>
          </a:p>
        </p:txBody>
      </p:sp>
      <p:sp>
        <p:nvSpPr>
          <p:cNvPr id="3" name="Content Placeholder 2"/>
          <p:cNvSpPr>
            <a:spLocks noGrp="1"/>
          </p:cNvSpPr>
          <p:nvPr>
            <p:ph idx="1"/>
          </p:nvPr>
        </p:nvSpPr>
        <p:spPr/>
        <p:txBody>
          <a:bodyPr>
            <a:noAutofit/>
          </a:bodyPr>
          <a:lstStyle/>
          <a:p>
            <a:r>
              <a:rPr lang="en-US" sz="1600" dirty="0">
                <a:solidFill>
                  <a:srgbClr val="FFFF99"/>
                </a:solidFill>
              </a:rPr>
              <a:t>Sentimentalism is characterized by an over-emphasis on arousing sympathetic responses to misfortune</a:t>
            </a:r>
          </a:p>
          <a:p>
            <a:r>
              <a:rPr lang="en-US" sz="1600" dirty="0">
                <a:solidFill>
                  <a:schemeClr val="bg1"/>
                </a:solidFill>
              </a:rPr>
              <a:t>Begins in England, 1690’s to 1730’s</a:t>
            </a:r>
          </a:p>
          <a:p>
            <a:r>
              <a:rPr lang="en-US" sz="1600" dirty="0">
                <a:solidFill>
                  <a:schemeClr val="bg1"/>
                </a:solidFill>
              </a:rPr>
              <a:t>Resulted in Sentimental Comedies / tearful comedies: </a:t>
            </a:r>
          </a:p>
          <a:p>
            <a:pPr lvl="1"/>
            <a:r>
              <a:rPr lang="en-US" sz="1400" dirty="0">
                <a:solidFill>
                  <a:schemeClr val="bg1"/>
                </a:solidFill>
              </a:rPr>
              <a:t>More conservative, middle-class, sentimental, moralistic</a:t>
            </a:r>
          </a:p>
          <a:p>
            <a:r>
              <a:rPr lang="en-US" sz="1600" dirty="0">
                <a:solidFill>
                  <a:schemeClr val="bg1"/>
                </a:solidFill>
              </a:rPr>
              <a:t>Sir Richard Steele (1672-1729) – sought to arouse noble sentiments</a:t>
            </a:r>
          </a:p>
          <a:p>
            <a:pPr lvl="1"/>
            <a:r>
              <a:rPr lang="en-US" sz="1400" dirty="0">
                <a:solidFill>
                  <a:schemeClr val="bg1"/>
                </a:solidFill>
              </a:rPr>
              <a:t>Wanted a "pleasure too exquisite for laughter"</a:t>
            </a:r>
          </a:p>
          <a:p>
            <a:pPr lvl="1"/>
            <a:r>
              <a:rPr lang="en-US" sz="1200" dirty="0">
                <a:solidFill>
                  <a:schemeClr val="bg1"/>
                </a:solidFill>
              </a:rPr>
              <a:t>He wrote </a:t>
            </a:r>
            <a:r>
              <a:rPr lang="en-US" sz="1200" i="1" dirty="0">
                <a:solidFill>
                  <a:schemeClr val="bg1"/>
                </a:solidFill>
              </a:rPr>
              <a:t>The Conscious Lovers </a:t>
            </a:r>
            <a:r>
              <a:rPr lang="en-US" sz="1200" dirty="0">
                <a:solidFill>
                  <a:schemeClr val="bg1"/>
                </a:solidFill>
              </a:rPr>
              <a:t>(1722)</a:t>
            </a:r>
          </a:p>
          <a:p>
            <a:pPr lvl="2"/>
            <a:r>
              <a:rPr lang="en-US" sz="1000" dirty="0">
                <a:solidFill>
                  <a:schemeClr val="bg1"/>
                </a:solidFill>
              </a:rPr>
              <a:t>A sentimental comedy with protagonists drawn from the middle class. The heroine, Indiana, after many trials, is discovered to be the daughter of a rich merchant – so she can marry, and thus a happy resolution. Servants have some funny scenes.</a:t>
            </a:r>
          </a:p>
          <a:p>
            <a:r>
              <a:rPr lang="en-US" sz="1600" dirty="0">
                <a:solidFill>
                  <a:schemeClr val="bg1"/>
                </a:solidFill>
              </a:rPr>
              <a:t>The 18th century view held that people are good; their instincts let them retain goodness. People could retain virtue by appealing to virtuous human feelings.</a:t>
            </a:r>
          </a:p>
          <a:p>
            <a:r>
              <a:rPr lang="en-US" sz="1600" dirty="0">
                <a:solidFill>
                  <a:schemeClr val="bg1"/>
                </a:solidFill>
              </a:rPr>
              <a:t>Oliver Goldsmith (1731-1774)</a:t>
            </a:r>
          </a:p>
          <a:p>
            <a:pPr lvl="1"/>
            <a:r>
              <a:rPr lang="en-US" sz="1200" dirty="0">
                <a:solidFill>
                  <a:schemeClr val="bg1"/>
                </a:solidFill>
              </a:rPr>
              <a:t>Wrote "laughing comedies" – sentimental comedies intended to make people laugh</a:t>
            </a:r>
          </a:p>
          <a:p>
            <a:pPr lvl="1"/>
            <a:r>
              <a:rPr lang="en-US" sz="1200" dirty="0">
                <a:solidFill>
                  <a:schemeClr val="bg1"/>
                </a:solidFill>
              </a:rPr>
              <a:t>He wrote </a:t>
            </a:r>
            <a:r>
              <a:rPr lang="en-US" sz="1200" i="1" dirty="0">
                <a:solidFill>
                  <a:schemeClr val="bg1"/>
                </a:solidFill>
              </a:rPr>
              <a:t>She Stoops to Conquer </a:t>
            </a:r>
            <a:r>
              <a:rPr lang="en-US" sz="1200" dirty="0">
                <a:solidFill>
                  <a:schemeClr val="bg1"/>
                </a:solidFill>
              </a:rPr>
              <a:t>(1773)</a:t>
            </a:r>
          </a:p>
          <a:p>
            <a:pPr lvl="2"/>
            <a:r>
              <a:rPr lang="en-US" sz="800" dirty="0">
                <a:solidFill>
                  <a:schemeClr val="bg1"/>
                </a:solidFill>
              </a:rPr>
              <a:t>Mistaken identities, benign trickery, keep two lovers apart</a:t>
            </a:r>
          </a:p>
          <a:p>
            <a:r>
              <a:rPr lang="en-US" sz="1600" dirty="0">
                <a:solidFill>
                  <a:schemeClr val="bg1"/>
                </a:solidFill>
              </a:rPr>
              <a:t>Richard Sheridan</a:t>
            </a:r>
          </a:p>
          <a:p>
            <a:pPr lvl="1"/>
            <a:r>
              <a:rPr lang="en-US" sz="1200" dirty="0">
                <a:solidFill>
                  <a:schemeClr val="bg1"/>
                </a:solidFill>
              </a:rPr>
              <a:t>Wrote </a:t>
            </a:r>
            <a:r>
              <a:rPr lang="en-US" sz="1200" i="1" dirty="0">
                <a:solidFill>
                  <a:schemeClr val="bg1"/>
                </a:solidFill>
              </a:rPr>
              <a:t>The Rivals </a:t>
            </a:r>
            <a:r>
              <a:rPr lang="en-US" sz="1200" dirty="0">
                <a:solidFill>
                  <a:schemeClr val="bg1"/>
                </a:solidFill>
              </a:rPr>
              <a:t>(1775 – Mrs. </a:t>
            </a:r>
            <a:r>
              <a:rPr lang="en-US" sz="1200" dirty="0" err="1">
                <a:solidFill>
                  <a:schemeClr val="bg1"/>
                </a:solidFill>
              </a:rPr>
              <a:t>Malaprop</a:t>
            </a:r>
            <a:r>
              <a:rPr lang="en-US" sz="1200" dirty="0">
                <a:solidFill>
                  <a:schemeClr val="bg1"/>
                </a:solidFill>
              </a:rPr>
              <a:t> was a character)</a:t>
            </a:r>
          </a:p>
          <a:p>
            <a:pPr lvl="1"/>
            <a:r>
              <a:rPr lang="en-US" sz="1200" dirty="0">
                <a:solidFill>
                  <a:schemeClr val="bg1"/>
                </a:solidFill>
              </a:rPr>
              <a:t>Also wrote </a:t>
            </a:r>
            <a:r>
              <a:rPr lang="en-US" sz="1200" i="1" dirty="0">
                <a:solidFill>
                  <a:schemeClr val="bg1"/>
                </a:solidFill>
              </a:rPr>
              <a:t>School for Scandal </a:t>
            </a:r>
            <a:r>
              <a:rPr lang="en-US" sz="1200" dirty="0">
                <a:solidFill>
                  <a:schemeClr val="bg1"/>
                </a:solidFill>
              </a:rPr>
              <a:t>(1777)</a:t>
            </a:r>
          </a:p>
        </p:txBody>
      </p:sp>
    </p:spTree>
    <p:extLst>
      <p:ext uri="{BB962C8B-B14F-4D97-AF65-F5344CB8AC3E}">
        <p14:creationId xmlns:p14="http://schemas.microsoft.com/office/powerpoint/2010/main" val="1718293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n w="22225">
                  <a:solidFill>
                    <a:schemeClr val="accent2"/>
                  </a:solidFill>
                  <a:prstDash val="solid"/>
                </a:ln>
                <a:solidFill>
                  <a:schemeClr val="accent2">
                    <a:lumMod val="40000"/>
                    <a:lumOff val="60000"/>
                  </a:schemeClr>
                </a:solidFill>
                <a:latin typeface="Magneto" panose="04030805050802020D02" pitchFamily="82" charset="0"/>
              </a:rPr>
              <a:t>Who was Sir Richard Steele?</a:t>
            </a:r>
          </a:p>
        </p:txBody>
      </p:sp>
      <p:sp>
        <p:nvSpPr>
          <p:cNvPr id="3" name="Content Placeholder 2"/>
          <p:cNvSpPr>
            <a:spLocks noGrp="1"/>
          </p:cNvSpPr>
          <p:nvPr>
            <p:ph sz="half" idx="1"/>
          </p:nvPr>
        </p:nvSpPr>
        <p:spPr>
          <a:xfrm>
            <a:off x="457200" y="1600200"/>
            <a:ext cx="6019800" cy="4525963"/>
          </a:xfrm>
        </p:spPr>
        <p:txBody>
          <a:bodyPr>
            <a:normAutofit fontScale="55000" lnSpcReduction="20000"/>
          </a:bodyPr>
          <a:lstStyle/>
          <a:p>
            <a:pPr marL="0" indent="0">
              <a:buNone/>
            </a:pPr>
            <a:r>
              <a:rPr lang="en-US" dirty="0">
                <a:solidFill>
                  <a:schemeClr val="bg1"/>
                </a:solidFill>
              </a:rPr>
              <a:t>According to Britannica.com:</a:t>
            </a:r>
          </a:p>
          <a:p>
            <a:r>
              <a:rPr lang="en-US" dirty="0">
                <a:solidFill>
                  <a:schemeClr val="bg1"/>
                </a:solidFill>
              </a:rPr>
              <a:t>Sir Richard Steele (born 1672 in Dublin, Ireland — died  Sept. 1, 1729 in Wales) </a:t>
            </a:r>
          </a:p>
          <a:p>
            <a:r>
              <a:rPr lang="en-US" dirty="0">
                <a:solidFill>
                  <a:schemeClr val="bg1"/>
                </a:solidFill>
              </a:rPr>
              <a:t>He was an English essayist, dramatist, journalist, and politician, best known as principal author (with Joseph Addison) of the periodicals </a:t>
            </a:r>
            <a:r>
              <a:rPr lang="en-US" i="1" dirty="0">
                <a:solidFill>
                  <a:schemeClr val="bg1"/>
                </a:solidFill>
              </a:rPr>
              <a:t>The </a:t>
            </a:r>
            <a:r>
              <a:rPr lang="en-US" i="1" dirty="0" err="1">
                <a:solidFill>
                  <a:schemeClr val="bg1"/>
                </a:solidFill>
              </a:rPr>
              <a:t>Tatler</a:t>
            </a:r>
            <a:r>
              <a:rPr lang="en-US" i="1" dirty="0">
                <a:solidFill>
                  <a:schemeClr val="bg1"/>
                </a:solidFill>
              </a:rPr>
              <a:t> </a:t>
            </a:r>
            <a:r>
              <a:rPr lang="en-US" dirty="0">
                <a:solidFill>
                  <a:schemeClr val="bg1"/>
                </a:solidFill>
              </a:rPr>
              <a:t>and </a:t>
            </a:r>
            <a:r>
              <a:rPr lang="en-US" i="1" dirty="0">
                <a:solidFill>
                  <a:schemeClr val="bg1"/>
                </a:solidFill>
              </a:rPr>
              <a:t>The Spectator</a:t>
            </a:r>
            <a:r>
              <a:rPr lang="en-US" dirty="0">
                <a:solidFill>
                  <a:schemeClr val="bg1"/>
                </a:solidFill>
              </a:rPr>
              <a:t>.</a:t>
            </a:r>
          </a:p>
          <a:p>
            <a:r>
              <a:rPr lang="en-US" dirty="0">
                <a:solidFill>
                  <a:schemeClr val="bg1"/>
                </a:solidFill>
              </a:rPr>
              <a:t>He was sent to study in England at Charterhouse in 1684 and to Christ Church, Oxford, in 1689. </a:t>
            </a:r>
          </a:p>
          <a:p>
            <a:r>
              <a:rPr lang="en-US" dirty="0">
                <a:solidFill>
                  <a:schemeClr val="bg1"/>
                </a:solidFill>
              </a:rPr>
              <a:t>At Charterhouse he met Joseph Addison, and thus began one of the most famous and fruitful of all literary friendships, which lasted until disagreements (mainly political) brought about a cooling and a final estrangement shortly before Addison’s death in 1719. </a:t>
            </a:r>
          </a:p>
          <a:p>
            <a:r>
              <a:rPr lang="en-US" dirty="0">
                <a:solidFill>
                  <a:schemeClr val="bg1"/>
                </a:solidFill>
              </a:rPr>
              <a:t>Steele moved to Merton College in 1691 but, caught up with the excitement of King William’s campaigns against the French, left in 1692 without taking a degree to join the army. </a:t>
            </a:r>
          </a:p>
          <a:p>
            <a:r>
              <a:rPr lang="en-US" dirty="0">
                <a:solidFill>
                  <a:schemeClr val="bg1"/>
                </a:solidFill>
              </a:rPr>
              <a:t>He was commissioned in 1697 and promoted to captain in 1699, but, lacking the money and connections necessary for substantial advancement, he left the army in 1705.</a:t>
            </a:r>
          </a:p>
          <a:p>
            <a:r>
              <a:rPr lang="en-US" dirty="0">
                <a:solidFill>
                  <a:schemeClr val="bg1"/>
                </a:solidFill>
              </a:rPr>
              <a:t>1701 Steele wrote his first comedy, </a:t>
            </a:r>
            <a:r>
              <a:rPr lang="en-US" i="1" dirty="0">
                <a:solidFill>
                  <a:schemeClr val="bg1"/>
                </a:solidFill>
              </a:rPr>
              <a:t>The Funeral</a:t>
            </a:r>
            <a:r>
              <a:rPr lang="en-US" dirty="0">
                <a:solidFill>
                  <a:schemeClr val="bg1"/>
                </a:solidFill>
              </a:rPr>
              <a:t>. Performed at Drury Lane “with more than expected success,” this play made his reputation and helped to bring him to the notice of King William and the Whig leaders.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600200"/>
            <a:ext cx="2057400" cy="4648200"/>
          </a:xfrm>
          <a:prstGeom prst="rect">
            <a:avLst/>
          </a:prstGeom>
          <a:ln>
            <a:noFill/>
          </a:ln>
          <a:effectLst>
            <a:softEdge rad="112500"/>
          </a:effectLst>
        </p:spPr>
      </p:pic>
    </p:spTree>
    <p:extLst>
      <p:ext uri="{BB962C8B-B14F-4D97-AF65-F5344CB8AC3E}">
        <p14:creationId xmlns:p14="http://schemas.microsoft.com/office/powerpoint/2010/main" val="164509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n w="22225">
                  <a:solidFill>
                    <a:schemeClr val="accent2"/>
                  </a:solidFill>
                  <a:prstDash val="solid"/>
                </a:ln>
                <a:solidFill>
                  <a:schemeClr val="accent2">
                    <a:lumMod val="40000"/>
                    <a:lumOff val="60000"/>
                  </a:schemeClr>
                </a:solidFill>
                <a:latin typeface="Magneto" panose="04030805050802020D02" pitchFamily="82" charset="0"/>
              </a:rPr>
              <a:t>Who was Sir Richard Steele?</a:t>
            </a:r>
          </a:p>
        </p:txBody>
      </p:sp>
      <p:sp>
        <p:nvSpPr>
          <p:cNvPr id="3" name="Content Placeholder 2"/>
          <p:cNvSpPr>
            <a:spLocks noGrp="1"/>
          </p:cNvSpPr>
          <p:nvPr>
            <p:ph sz="half" idx="1"/>
          </p:nvPr>
        </p:nvSpPr>
        <p:spPr>
          <a:xfrm>
            <a:off x="457200" y="1600200"/>
            <a:ext cx="6019800" cy="4525963"/>
          </a:xfrm>
        </p:spPr>
        <p:txBody>
          <a:bodyPr>
            <a:normAutofit fontScale="55000" lnSpcReduction="20000"/>
          </a:bodyPr>
          <a:lstStyle/>
          <a:p>
            <a:pPr marL="0" indent="0">
              <a:buNone/>
            </a:pPr>
            <a:r>
              <a:rPr lang="en-US" dirty="0">
                <a:solidFill>
                  <a:schemeClr val="bg1"/>
                </a:solidFill>
              </a:rPr>
              <a:t>According to Britannica.com:</a:t>
            </a:r>
          </a:p>
          <a:p>
            <a:r>
              <a:rPr lang="en-US" dirty="0">
                <a:solidFill>
                  <a:schemeClr val="bg1"/>
                </a:solidFill>
              </a:rPr>
              <a:t>Late in 1703 he followed this with his only stage failure, </a:t>
            </a:r>
            <a:r>
              <a:rPr lang="en-US" i="1" dirty="0">
                <a:solidFill>
                  <a:schemeClr val="bg1"/>
                </a:solidFill>
              </a:rPr>
              <a:t>The Lying Lover</a:t>
            </a:r>
            <a:r>
              <a:rPr lang="en-US" dirty="0">
                <a:solidFill>
                  <a:schemeClr val="bg1"/>
                </a:solidFill>
              </a:rPr>
              <a:t>, which ran for only six nights, being, as Steele said, “damned for its religiousness.” </a:t>
            </a:r>
          </a:p>
          <a:p>
            <a:r>
              <a:rPr lang="en-US" dirty="0">
                <a:solidFill>
                  <a:schemeClr val="bg1"/>
                </a:solidFill>
              </a:rPr>
              <a:t>Judgmental and ill-constructed, with much moralizing, it is nevertheless of some historical importance as one of the first sentimental comedies.</a:t>
            </a:r>
          </a:p>
          <a:p>
            <a:r>
              <a:rPr lang="en-US" dirty="0">
                <a:solidFill>
                  <a:schemeClr val="bg1"/>
                </a:solidFill>
              </a:rPr>
              <a:t>A third play, </a:t>
            </a:r>
            <a:r>
              <a:rPr lang="en-US" i="1" dirty="0">
                <a:solidFill>
                  <a:schemeClr val="bg1"/>
                </a:solidFill>
              </a:rPr>
              <a:t>The Tender Husband</a:t>
            </a:r>
            <a:r>
              <a:rPr lang="en-US" dirty="0">
                <a:solidFill>
                  <a:schemeClr val="bg1"/>
                </a:solidFill>
              </a:rPr>
              <a:t>, with which Addison helped him (1705), had some success, but Steele continued to search for advancement and for money.</a:t>
            </a:r>
          </a:p>
          <a:p>
            <a:r>
              <a:rPr lang="en-US" dirty="0">
                <a:solidFill>
                  <a:schemeClr val="bg1"/>
                </a:solidFill>
              </a:rPr>
              <a:t>Steele’s most important appointment in the early part of Queen Anne’s reign was that of gazetteer—writer of </a:t>
            </a:r>
            <a:r>
              <a:rPr lang="en-US" u="sng" dirty="0">
                <a:solidFill>
                  <a:schemeClr val="bg1"/>
                </a:solidFill>
              </a:rPr>
              <a:t>The London Gazette</a:t>
            </a:r>
            <a:r>
              <a:rPr lang="en-US" dirty="0">
                <a:solidFill>
                  <a:schemeClr val="bg1"/>
                </a:solidFill>
              </a:rPr>
              <a:t>, the official government journal. </a:t>
            </a:r>
          </a:p>
          <a:p>
            <a:r>
              <a:rPr lang="en-US" dirty="0">
                <a:solidFill>
                  <a:schemeClr val="bg1"/>
                </a:solidFill>
              </a:rPr>
              <a:t>Although this reinforced his connection with the Whig leaders, it gave little scope for his artistic talents, and, on April 12, 1709, he secured his place in literary history by launching the thrice-weekly essay periodical </a:t>
            </a:r>
            <a:r>
              <a:rPr lang="en-US" i="1" dirty="0">
                <a:solidFill>
                  <a:schemeClr val="bg1"/>
                </a:solidFill>
              </a:rPr>
              <a:t>The </a:t>
            </a:r>
            <a:r>
              <a:rPr lang="en-US" i="1" dirty="0" err="1">
                <a:solidFill>
                  <a:schemeClr val="bg1"/>
                </a:solidFill>
              </a:rPr>
              <a:t>Tatler</a:t>
            </a:r>
            <a:r>
              <a:rPr lang="en-US" dirty="0">
                <a:solidFill>
                  <a:schemeClr val="bg1"/>
                </a:solidFill>
              </a:rPr>
              <a:t>. </a:t>
            </a:r>
          </a:p>
          <a:p>
            <a:r>
              <a:rPr lang="en-US" dirty="0">
                <a:solidFill>
                  <a:schemeClr val="bg1"/>
                </a:solidFill>
              </a:rPr>
              <a:t>Writing under the name (already made famous by the satirist Jonathan Swift) of Isaac Bickerstaff, Steele created the mixture of entertainment and instruction in manners and morals that was to be perfected in </a:t>
            </a:r>
            <a:r>
              <a:rPr lang="en-US" i="1" dirty="0">
                <a:solidFill>
                  <a:schemeClr val="bg1"/>
                </a:solidFill>
              </a:rPr>
              <a:t>The Spectator</a:t>
            </a:r>
            <a:r>
              <a:rPr lang="en-US" dirty="0">
                <a:solidFill>
                  <a:schemeClr val="bg1"/>
                </a:solidFill>
              </a:rPr>
              <a:t> (nonpolitical and was enormously successful).</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600200"/>
            <a:ext cx="2057400" cy="4648200"/>
          </a:xfrm>
          <a:prstGeom prst="rect">
            <a:avLst/>
          </a:prstGeom>
          <a:ln>
            <a:noFill/>
          </a:ln>
          <a:effectLst>
            <a:softEdge rad="112500"/>
          </a:effectLst>
        </p:spPr>
      </p:pic>
    </p:spTree>
    <p:extLst>
      <p:ext uri="{BB962C8B-B14F-4D97-AF65-F5344CB8AC3E}">
        <p14:creationId xmlns:p14="http://schemas.microsoft.com/office/powerpoint/2010/main" val="350778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6600" b="1" dirty="0">
                <a:ln/>
                <a:solidFill>
                  <a:schemeClr val="accent3"/>
                </a:solidFill>
                <a:effectLst>
                  <a:glow rad="139700">
                    <a:schemeClr val="accent3">
                      <a:satMod val="175000"/>
                      <a:alpha val="40000"/>
                    </a:schemeClr>
                  </a:glow>
                </a:effectLst>
                <a:latin typeface="Edwardian Script ITC" panose="030303020407070D0804" pitchFamily="66" charset="0"/>
              </a:rPr>
              <a:t>Who was Oliver Goldsmith?</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2057400" cy="4648200"/>
          </a:xfrm>
          <a:prstGeom prst="ellipse">
            <a:avLst/>
          </a:prstGeom>
          <a:ln>
            <a:noFill/>
          </a:ln>
          <a:effectLst>
            <a:softEdge rad="112500"/>
          </a:effectLst>
        </p:spPr>
      </p:pic>
      <p:sp>
        <p:nvSpPr>
          <p:cNvPr id="4" name="Content Placeholder 3"/>
          <p:cNvSpPr>
            <a:spLocks noGrp="1"/>
          </p:cNvSpPr>
          <p:nvPr>
            <p:ph sz="half" idx="2"/>
          </p:nvPr>
        </p:nvSpPr>
        <p:spPr>
          <a:xfrm>
            <a:off x="2667000" y="1600200"/>
            <a:ext cx="6019800" cy="4525963"/>
          </a:xfrm>
        </p:spPr>
        <p:txBody>
          <a:bodyPr>
            <a:noAutofit/>
          </a:bodyPr>
          <a:lstStyle/>
          <a:p>
            <a:pPr marL="0" indent="0">
              <a:buNone/>
            </a:pPr>
            <a:r>
              <a:rPr lang="en-US" sz="1600" dirty="0">
                <a:solidFill>
                  <a:schemeClr val="bg1"/>
                </a:solidFill>
              </a:rPr>
              <a:t>According to Britannica.com:</a:t>
            </a:r>
          </a:p>
          <a:p>
            <a:r>
              <a:rPr lang="en-US" sz="1600" dirty="0">
                <a:solidFill>
                  <a:schemeClr val="bg1"/>
                </a:solidFill>
              </a:rPr>
              <a:t>Oliver Goldsmith  (born Nov. 10, 1730 in Ireland — died  April 4, 1774 in London). </a:t>
            </a:r>
          </a:p>
          <a:p>
            <a:r>
              <a:rPr lang="en-US" sz="1600" dirty="0">
                <a:solidFill>
                  <a:schemeClr val="bg1"/>
                </a:solidFill>
              </a:rPr>
              <a:t>He was an Anglo-Irish essayist, poet, novelist, dramatist, and eccentric, made famous by such works as the series of essays </a:t>
            </a:r>
            <a:r>
              <a:rPr lang="en-US" sz="1600" i="1" dirty="0">
                <a:solidFill>
                  <a:schemeClr val="bg1"/>
                </a:solidFill>
              </a:rPr>
              <a:t>The Citizen of the World</a:t>
            </a:r>
            <a:r>
              <a:rPr lang="en-US" sz="1600" dirty="0">
                <a:solidFill>
                  <a:schemeClr val="bg1"/>
                </a:solidFill>
              </a:rPr>
              <a:t>, or, </a:t>
            </a:r>
            <a:r>
              <a:rPr lang="en-US" sz="1600" i="1" dirty="0">
                <a:solidFill>
                  <a:schemeClr val="bg1"/>
                </a:solidFill>
              </a:rPr>
              <a:t>Letters from a Chinese Philosopher </a:t>
            </a:r>
            <a:r>
              <a:rPr lang="en-US" sz="1600" dirty="0">
                <a:solidFill>
                  <a:schemeClr val="bg1"/>
                </a:solidFill>
              </a:rPr>
              <a:t>(1762), the poem The Deserted Village (1770), the novel </a:t>
            </a:r>
            <a:r>
              <a:rPr lang="en-US" sz="1600" i="1" dirty="0">
                <a:solidFill>
                  <a:schemeClr val="bg1"/>
                </a:solidFill>
              </a:rPr>
              <a:t>The Vicar of Wakefield </a:t>
            </a:r>
            <a:r>
              <a:rPr lang="en-US" sz="1600" dirty="0">
                <a:solidFill>
                  <a:schemeClr val="bg1"/>
                </a:solidFill>
              </a:rPr>
              <a:t>(1766), and the play </a:t>
            </a:r>
            <a:r>
              <a:rPr lang="en-US" sz="1600" i="1" dirty="0">
                <a:solidFill>
                  <a:schemeClr val="bg1"/>
                </a:solidFill>
              </a:rPr>
              <a:t>She Stoops to Conquer</a:t>
            </a:r>
            <a:r>
              <a:rPr lang="en-US" sz="1600" dirty="0">
                <a:solidFill>
                  <a:schemeClr val="bg1"/>
                </a:solidFill>
              </a:rPr>
              <a:t> (1773).</a:t>
            </a:r>
          </a:p>
          <a:p>
            <a:r>
              <a:rPr lang="en-US" sz="1600" dirty="0">
                <a:solidFill>
                  <a:schemeClr val="bg1"/>
                </a:solidFill>
              </a:rPr>
              <a:t>By 1762 Goldsmith had established himself as an essayist with his </a:t>
            </a:r>
            <a:r>
              <a:rPr lang="en-US" sz="1600" i="1" dirty="0">
                <a:solidFill>
                  <a:schemeClr val="bg1"/>
                </a:solidFill>
              </a:rPr>
              <a:t>Citizen of the World</a:t>
            </a:r>
            <a:r>
              <a:rPr lang="en-US" sz="1600" dirty="0">
                <a:solidFill>
                  <a:schemeClr val="bg1"/>
                </a:solidFill>
              </a:rPr>
              <a:t>, in which he used the device of satirizing Western society through the eyes of an Oriental visitor to London. </a:t>
            </a:r>
          </a:p>
          <a:p>
            <a:r>
              <a:rPr lang="en-US" sz="1600" dirty="0">
                <a:solidFill>
                  <a:schemeClr val="bg1"/>
                </a:solidFill>
              </a:rPr>
              <a:t>By 1764 he had won a reputation as a poet with </a:t>
            </a:r>
            <a:r>
              <a:rPr lang="en-US" sz="1600" i="1" dirty="0">
                <a:solidFill>
                  <a:schemeClr val="bg1"/>
                </a:solidFill>
              </a:rPr>
              <a:t>The </a:t>
            </a:r>
            <a:r>
              <a:rPr lang="en-US" sz="1600" i="1" dirty="0" err="1">
                <a:solidFill>
                  <a:schemeClr val="bg1"/>
                </a:solidFill>
              </a:rPr>
              <a:t>Traveller</a:t>
            </a:r>
            <a:r>
              <a:rPr lang="en-US" sz="1600" dirty="0">
                <a:solidFill>
                  <a:schemeClr val="bg1"/>
                </a:solidFill>
              </a:rPr>
              <a:t>, the first work to which he put his name. It embodied both his memories of tramping through Europe and his political ideas. </a:t>
            </a:r>
          </a:p>
          <a:p>
            <a:r>
              <a:rPr lang="en-US" sz="1600" dirty="0">
                <a:solidFill>
                  <a:schemeClr val="bg1"/>
                </a:solidFill>
              </a:rPr>
              <a:t>In 1766 Goldsmith revealed himself as a novelist with </a:t>
            </a:r>
            <a:r>
              <a:rPr lang="en-US" sz="1600" i="1" dirty="0">
                <a:solidFill>
                  <a:schemeClr val="bg1"/>
                </a:solidFill>
              </a:rPr>
              <a:t>The Vicar of Wakefield </a:t>
            </a:r>
            <a:r>
              <a:rPr lang="en-US" sz="1600" dirty="0">
                <a:solidFill>
                  <a:schemeClr val="bg1"/>
                </a:solidFill>
              </a:rPr>
              <a:t>(written in 1762), a portrait of village life whose idealization of the countryside, sentimental moralizing, and melodramatic incidents are underlain by a sharp but good-natured irony. </a:t>
            </a:r>
          </a:p>
        </p:txBody>
      </p:sp>
    </p:spTree>
    <p:extLst>
      <p:ext uri="{BB962C8B-B14F-4D97-AF65-F5344CB8AC3E}">
        <p14:creationId xmlns:p14="http://schemas.microsoft.com/office/powerpoint/2010/main" val="223835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6600" b="1" dirty="0">
                <a:ln/>
                <a:solidFill>
                  <a:schemeClr val="accent3"/>
                </a:solidFill>
                <a:effectLst>
                  <a:glow rad="139700">
                    <a:schemeClr val="accent3">
                      <a:satMod val="175000"/>
                      <a:alpha val="40000"/>
                    </a:schemeClr>
                  </a:glow>
                </a:effectLst>
                <a:latin typeface="Edwardian Script ITC" panose="030303020407070D0804" pitchFamily="66" charset="0"/>
              </a:rPr>
              <a:t>Who was Oliver Goldsmith?</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0"/>
            <a:ext cx="2057400" cy="4648200"/>
          </a:xfrm>
          <a:prstGeom prst="ellipse">
            <a:avLst/>
          </a:prstGeom>
          <a:ln>
            <a:noFill/>
          </a:ln>
          <a:effectLst>
            <a:softEdge rad="112500"/>
          </a:effectLst>
        </p:spPr>
      </p:pic>
      <p:sp>
        <p:nvSpPr>
          <p:cNvPr id="4" name="Content Placeholder 3"/>
          <p:cNvSpPr>
            <a:spLocks noGrp="1"/>
          </p:cNvSpPr>
          <p:nvPr>
            <p:ph sz="half" idx="2"/>
          </p:nvPr>
        </p:nvSpPr>
        <p:spPr>
          <a:xfrm>
            <a:off x="2667000" y="1600200"/>
            <a:ext cx="6019800" cy="4525963"/>
          </a:xfrm>
        </p:spPr>
        <p:txBody>
          <a:bodyPr>
            <a:noAutofit/>
          </a:bodyPr>
          <a:lstStyle/>
          <a:p>
            <a:pPr marL="0" indent="0">
              <a:buNone/>
            </a:pPr>
            <a:r>
              <a:rPr lang="en-US" sz="1600" dirty="0">
                <a:solidFill>
                  <a:schemeClr val="bg1"/>
                </a:solidFill>
              </a:rPr>
              <a:t>According to Britannica.com:</a:t>
            </a:r>
          </a:p>
          <a:p>
            <a:r>
              <a:rPr lang="en-US" sz="1600" dirty="0">
                <a:solidFill>
                  <a:schemeClr val="bg1"/>
                </a:solidFill>
              </a:rPr>
              <a:t>In 1768 Goldsmith turned to the theatre with </a:t>
            </a:r>
            <a:r>
              <a:rPr lang="en-US" sz="1600" i="1" dirty="0">
                <a:solidFill>
                  <a:schemeClr val="bg1"/>
                </a:solidFill>
              </a:rPr>
              <a:t>The Good </a:t>
            </a:r>
            <a:r>
              <a:rPr lang="en-US" sz="1600" i="1" dirty="0" err="1">
                <a:solidFill>
                  <a:schemeClr val="bg1"/>
                </a:solidFill>
              </a:rPr>
              <a:t>Natur’d</a:t>
            </a:r>
            <a:r>
              <a:rPr lang="en-US" sz="1600" i="1" dirty="0">
                <a:solidFill>
                  <a:schemeClr val="bg1"/>
                </a:solidFill>
              </a:rPr>
              <a:t> Man</a:t>
            </a:r>
            <a:r>
              <a:rPr lang="en-US" sz="1600" dirty="0">
                <a:solidFill>
                  <a:schemeClr val="bg1"/>
                </a:solidFill>
              </a:rPr>
              <a:t>, which was followed in 1773 by the much more effective </a:t>
            </a:r>
            <a:r>
              <a:rPr lang="en-US" sz="1600" i="1" dirty="0">
                <a:solidFill>
                  <a:schemeClr val="bg1"/>
                </a:solidFill>
              </a:rPr>
              <a:t>She Stoops to Conquer</a:t>
            </a:r>
            <a:r>
              <a:rPr lang="en-US" sz="1600" dirty="0">
                <a:solidFill>
                  <a:schemeClr val="bg1"/>
                </a:solidFill>
              </a:rPr>
              <a:t>, which was immediately successful. This play has outlived almost all other English-language comedies from the early 18th to the late 19th century by virtue of its broadly farcical horseplay and vivid, humorous characterizations.</a:t>
            </a:r>
          </a:p>
          <a:p>
            <a:r>
              <a:rPr lang="en-US" sz="1600" dirty="0">
                <a:solidFill>
                  <a:schemeClr val="bg1"/>
                </a:solidFill>
              </a:rPr>
              <a:t>He was one of the oddest personalities of his time.</a:t>
            </a:r>
          </a:p>
          <a:p>
            <a:r>
              <a:rPr lang="en-US" sz="1600" dirty="0">
                <a:solidFill>
                  <a:schemeClr val="bg1"/>
                </a:solidFill>
              </a:rPr>
              <a:t>Goldsmith’s success as a writer lay partly in the charm of personality originated by his style—his affection for his characters, his mischievous irony, and his spontaneous interchange of cheerfulness and sadness.</a:t>
            </a:r>
          </a:p>
          <a:p>
            <a:r>
              <a:rPr lang="en-US" sz="1600" dirty="0">
                <a:solidFill>
                  <a:schemeClr val="bg1"/>
                </a:solidFill>
              </a:rPr>
              <a:t>In his novel and plays Goldsmith helped to humanize his era’s literary imagination, without growing sickly or mawkish. </a:t>
            </a:r>
          </a:p>
          <a:p>
            <a:r>
              <a:rPr lang="en-US" sz="1600" dirty="0">
                <a:solidFill>
                  <a:schemeClr val="bg1"/>
                </a:solidFill>
              </a:rPr>
              <a:t>Goldsmith saw people, human situations, and indeed the human predicament from the comic point of view; he was a realist, something of a satirist, but in his final judgments unfailingly charitable.</a:t>
            </a:r>
          </a:p>
        </p:txBody>
      </p:sp>
    </p:spTree>
    <p:extLst>
      <p:ext uri="{BB962C8B-B14F-4D97-AF65-F5344CB8AC3E}">
        <p14:creationId xmlns:p14="http://schemas.microsoft.com/office/powerpoint/2010/main" val="4212320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Who was Richard Sheridan? </a:t>
            </a:r>
          </a:p>
        </p:txBody>
      </p:sp>
      <p:sp>
        <p:nvSpPr>
          <p:cNvPr id="3" name="Content Placeholder 2"/>
          <p:cNvSpPr>
            <a:spLocks noGrp="1"/>
          </p:cNvSpPr>
          <p:nvPr>
            <p:ph sz="half" idx="1"/>
          </p:nvPr>
        </p:nvSpPr>
        <p:spPr>
          <a:xfrm>
            <a:off x="457199" y="1600200"/>
            <a:ext cx="5979111" cy="4525963"/>
          </a:xfrm>
        </p:spPr>
        <p:txBody>
          <a:bodyPr>
            <a:normAutofit fontScale="47500" lnSpcReduction="20000"/>
          </a:bodyPr>
          <a:lstStyle/>
          <a:p>
            <a:pPr marL="0" indent="0">
              <a:buNone/>
            </a:pPr>
            <a:r>
              <a:rPr lang="en-US" dirty="0">
                <a:solidFill>
                  <a:schemeClr val="bg1"/>
                </a:solidFill>
              </a:rPr>
              <a:t>According to Britannica.com:</a:t>
            </a:r>
          </a:p>
          <a:p>
            <a:r>
              <a:rPr lang="en-US" dirty="0">
                <a:solidFill>
                  <a:schemeClr val="bg1"/>
                </a:solidFill>
              </a:rPr>
              <a:t>Baptized November 4, 1751, Dublin, Ireland—died July 7, 1816, London, England)</a:t>
            </a:r>
          </a:p>
          <a:p>
            <a:r>
              <a:rPr lang="en-US" dirty="0">
                <a:solidFill>
                  <a:schemeClr val="bg1"/>
                </a:solidFill>
              </a:rPr>
              <a:t>He was an Irish-born playwright, impresario, orator, and Whig politician. </a:t>
            </a:r>
          </a:p>
          <a:p>
            <a:r>
              <a:rPr lang="en-US" dirty="0">
                <a:solidFill>
                  <a:schemeClr val="bg1"/>
                </a:solidFill>
              </a:rPr>
              <a:t>His plays, notably </a:t>
            </a:r>
            <a:r>
              <a:rPr lang="en-US" i="1" dirty="0">
                <a:solidFill>
                  <a:schemeClr val="bg1"/>
                </a:solidFill>
              </a:rPr>
              <a:t>The School for Scandal </a:t>
            </a:r>
            <a:r>
              <a:rPr lang="en-US" dirty="0">
                <a:solidFill>
                  <a:schemeClr val="bg1"/>
                </a:solidFill>
              </a:rPr>
              <a:t>(1777), form a link in the history of the comedy of manners between the end of the 17th century and Oscar Wilde in the 19th century.</a:t>
            </a:r>
          </a:p>
          <a:p>
            <a:r>
              <a:rPr lang="en-US" dirty="0">
                <a:solidFill>
                  <a:schemeClr val="bg1"/>
                </a:solidFill>
              </a:rPr>
              <a:t>After his marriage Sheridan turned to the theatre for a livelihood. </a:t>
            </a:r>
          </a:p>
          <a:p>
            <a:r>
              <a:rPr lang="en-US" dirty="0">
                <a:solidFill>
                  <a:schemeClr val="bg1"/>
                </a:solidFill>
              </a:rPr>
              <a:t>His comedy </a:t>
            </a:r>
            <a:r>
              <a:rPr lang="en-US" i="1" dirty="0">
                <a:solidFill>
                  <a:schemeClr val="bg1"/>
                </a:solidFill>
              </a:rPr>
              <a:t>The Rivals </a:t>
            </a:r>
            <a:r>
              <a:rPr lang="en-US" dirty="0">
                <a:solidFill>
                  <a:schemeClr val="bg1"/>
                </a:solidFill>
              </a:rPr>
              <a:t>opened at Covent Garden Theatre, London, in January 1775. It ran an hour longer than was usual, and, because of the offensive nature and poor acting of the character of Sir Lucius </a:t>
            </a:r>
            <a:r>
              <a:rPr lang="en-US" dirty="0" err="1">
                <a:solidFill>
                  <a:schemeClr val="bg1"/>
                </a:solidFill>
              </a:rPr>
              <a:t>O’Trigger</a:t>
            </a:r>
            <a:r>
              <a:rPr lang="en-US" dirty="0">
                <a:solidFill>
                  <a:schemeClr val="bg1"/>
                </a:solidFill>
              </a:rPr>
              <a:t>, it was hardly a success. </a:t>
            </a:r>
          </a:p>
          <a:p>
            <a:r>
              <a:rPr lang="en-US" dirty="0">
                <a:solidFill>
                  <a:schemeClr val="bg1"/>
                </a:solidFill>
              </a:rPr>
              <a:t>Drastically revised and with a new actor as Sir Lucius, its second performance 11 days later won immediate applause. The situations and characters were not entirely new, but Sheridan gave them freshness by his rich wit, and the whole play reveals Sheridan’s remarkable sense of theatrical effect. </a:t>
            </a:r>
          </a:p>
          <a:p>
            <a:r>
              <a:rPr lang="en-US" dirty="0">
                <a:solidFill>
                  <a:schemeClr val="bg1"/>
                </a:solidFill>
              </a:rPr>
              <a:t>The play is characteristic of Sheridan’s work in its genial mockery of the affectation displayed by some of the characters. Even the malapropisms that slow down the play give a proper sense of caricature to the character of Mrs. </a:t>
            </a:r>
            <a:r>
              <a:rPr lang="en-US" dirty="0" err="1">
                <a:solidFill>
                  <a:schemeClr val="bg1"/>
                </a:solidFill>
              </a:rPr>
              <a:t>Malaprop</a:t>
            </a:r>
            <a:r>
              <a:rPr lang="en-US" dirty="0">
                <a:solidFill>
                  <a:schemeClr val="bg1"/>
                </a:solidFill>
              </a:rPr>
              <a:t>.</a:t>
            </a:r>
          </a:p>
          <a:p>
            <a:r>
              <a:rPr lang="en-US" dirty="0">
                <a:solidFill>
                  <a:schemeClr val="bg1"/>
                </a:solidFill>
              </a:rPr>
              <a:t>What Sheridan learned from the Restoration dramatists can be seen in </a:t>
            </a:r>
            <a:r>
              <a:rPr lang="en-US" i="1" dirty="0">
                <a:solidFill>
                  <a:schemeClr val="bg1"/>
                </a:solidFill>
              </a:rPr>
              <a:t>The School for Scandal</a:t>
            </a:r>
            <a:r>
              <a:rPr lang="en-US" dirty="0">
                <a:solidFill>
                  <a:schemeClr val="bg1"/>
                </a:solidFill>
              </a:rPr>
              <a:t>, produced at Drury Lane in May 1777. That play earned him the title of “the modern Congreve.”</a:t>
            </a:r>
          </a:p>
          <a:p>
            <a:r>
              <a:rPr lang="en-US" dirty="0">
                <a:solidFill>
                  <a:schemeClr val="bg1"/>
                </a:solidFill>
              </a:rPr>
              <a:t>In person Sheridan was often drunken, moody, and indiscreet, but he possessed great charm and powers of persuasion.</a:t>
            </a:r>
          </a:p>
          <a:p>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1600200"/>
            <a:ext cx="2057400"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6043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ritannic Bold" panose="020B0903060703020204" pitchFamily="34" charset="0"/>
              </a:rPr>
              <a:t>Serious Drama in the 18th Century</a:t>
            </a: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rPr>
              <a:t>Joseph Addison (1672-1719)</a:t>
            </a:r>
          </a:p>
          <a:p>
            <a:pPr lvl="1"/>
            <a:r>
              <a:rPr lang="en-US" i="1" dirty="0">
                <a:solidFill>
                  <a:schemeClr val="bg1"/>
                </a:solidFill>
              </a:rPr>
              <a:t>Cato</a:t>
            </a:r>
            <a:r>
              <a:rPr lang="en-US" dirty="0">
                <a:solidFill>
                  <a:schemeClr val="bg1"/>
                </a:solidFill>
              </a:rPr>
              <a:t> (1713) is considered a masterpiece</a:t>
            </a:r>
          </a:p>
          <a:p>
            <a:endParaRPr lang="en-US" dirty="0">
              <a:solidFill>
                <a:schemeClr val="bg1"/>
              </a:solidFill>
            </a:endParaRPr>
          </a:p>
          <a:p>
            <a:r>
              <a:rPr lang="en-US" dirty="0">
                <a:solidFill>
                  <a:schemeClr val="bg1"/>
                </a:solidFill>
              </a:rPr>
              <a:t>Heroic Tragedy:</a:t>
            </a:r>
          </a:p>
          <a:p>
            <a:pPr lvl="1"/>
            <a:r>
              <a:rPr lang="en-US" dirty="0">
                <a:solidFill>
                  <a:schemeClr val="bg1"/>
                </a:solidFill>
              </a:rPr>
              <a:t>Written in "heroic verse," which used "couplets," verses of iambic pentameter that are rhymed; it was an attempt to reproduce the French "Alexandrine" verse, which used 12 syllables per line and has no equivalent in English.</a:t>
            </a:r>
          </a:p>
          <a:p>
            <a:pPr lvl="1"/>
            <a:r>
              <a:rPr lang="en-US" dirty="0">
                <a:solidFill>
                  <a:schemeClr val="bg1"/>
                </a:solidFill>
              </a:rPr>
              <a:t>Dealt with conflicts between love and honor or duty, contained violent action, were melodramatic (the heroes were flawless and the heroines innocent).</a:t>
            </a:r>
          </a:p>
          <a:p>
            <a:pPr lvl="1"/>
            <a:r>
              <a:rPr lang="en-US" dirty="0">
                <a:solidFill>
                  <a:schemeClr val="bg1"/>
                </a:solidFill>
              </a:rPr>
              <a:t>These eventually declined in public favor – they were easily ridiculed and imitated.</a:t>
            </a:r>
          </a:p>
          <a:p>
            <a:pPr lvl="1"/>
            <a:r>
              <a:rPr lang="en-US" dirty="0">
                <a:solidFill>
                  <a:schemeClr val="bg1"/>
                </a:solidFill>
              </a:rPr>
              <a:t>Became replaced with more Neoclassical plays, such as:</a:t>
            </a:r>
          </a:p>
          <a:p>
            <a:pPr lvl="2"/>
            <a:r>
              <a:rPr lang="en-US" dirty="0">
                <a:solidFill>
                  <a:schemeClr val="bg1"/>
                </a:solidFill>
              </a:rPr>
              <a:t>John Dryden (1631-1700)</a:t>
            </a:r>
          </a:p>
          <a:p>
            <a:pPr lvl="3"/>
            <a:r>
              <a:rPr lang="en-US" i="1" dirty="0">
                <a:solidFill>
                  <a:schemeClr val="bg1"/>
                </a:solidFill>
              </a:rPr>
              <a:t>All for Love </a:t>
            </a:r>
            <a:r>
              <a:rPr lang="en-US" dirty="0">
                <a:solidFill>
                  <a:schemeClr val="bg1"/>
                </a:solidFill>
              </a:rPr>
              <a:t>– a reworking of Shakespeare’s </a:t>
            </a:r>
            <a:r>
              <a:rPr lang="en-US" i="1" dirty="0">
                <a:solidFill>
                  <a:schemeClr val="bg1"/>
                </a:solidFill>
              </a:rPr>
              <a:t>Antony and Cleopatra</a:t>
            </a:r>
            <a:r>
              <a:rPr lang="en-US" dirty="0">
                <a:solidFill>
                  <a:schemeClr val="bg1"/>
                </a:solidFill>
              </a:rPr>
              <a:t>, with neoclassical ideals</a:t>
            </a:r>
          </a:p>
          <a:p>
            <a:endParaRPr lang="en-US" dirty="0">
              <a:solidFill>
                <a:schemeClr val="bg1"/>
              </a:solidFill>
            </a:endParaRPr>
          </a:p>
        </p:txBody>
      </p:sp>
    </p:spTree>
    <p:extLst>
      <p:ext uri="{BB962C8B-B14F-4D97-AF65-F5344CB8AC3E}">
        <p14:creationId xmlns:p14="http://schemas.microsoft.com/office/powerpoint/2010/main" val="81324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0000"/>
                </a:solidFill>
                <a:effectLst>
                  <a:glow rad="228600">
                    <a:schemeClr val="accent2">
                      <a:satMod val="175000"/>
                      <a:alpha val="40000"/>
                    </a:schemeClr>
                  </a:glow>
                </a:effectLst>
                <a:latin typeface="Gill Sans MT" panose="020B0502020104020203" pitchFamily="34" charset="0"/>
              </a:rPr>
              <a:t>The Restoration in England</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Before 1642 – the royalty supported the theatre</a:t>
            </a:r>
          </a:p>
          <a:p>
            <a:r>
              <a:rPr lang="en-US" dirty="0">
                <a:solidFill>
                  <a:schemeClr val="bg1"/>
                </a:solidFill>
              </a:rPr>
              <a:t>In 1642, a civil war – the Puritan Revolution </a:t>
            </a:r>
          </a:p>
          <a:p>
            <a:r>
              <a:rPr lang="en-US" dirty="0">
                <a:solidFill>
                  <a:schemeClr val="bg1"/>
                </a:solidFill>
              </a:rPr>
              <a:t>Charles I was beheaded and the country’s leadership taken over by Oliver Cromwell (the Lord Protectorate – the only time in British history that England was not run by a monarch)</a:t>
            </a:r>
          </a:p>
          <a:p>
            <a:r>
              <a:rPr lang="en-US" dirty="0">
                <a:solidFill>
                  <a:schemeClr val="bg1"/>
                </a:solidFill>
              </a:rPr>
              <a:t>From 1642 - 1660, theatre was outlawed; it was connected with the monarchy and with "immoral," non-Puritan values</a:t>
            </a:r>
          </a:p>
          <a:p>
            <a:r>
              <a:rPr lang="en-US" dirty="0">
                <a:solidFill>
                  <a:schemeClr val="bg1"/>
                </a:solidFill>
              </a:rPr>
              <a:t>Music, however, was allowed, and William </a:t>
            </a:r>
            <a:r>
              <a:rPr lang="en-US" dirty="0" err="1">
                <a:solidFill>
                  <a:schemeClr val="bg1"/>
                </a:solidFill>
              </a:rPr>
              <a:t>Davanant</a:t>
            </a:r>
            <a:r>
              <a:rPr lang="en-US" dirty="0">
                <a:solidFill>
                  <a:schemeClr val="bg1"/>
                </a:solidFill>
              </a:rPr>
              <a:t> (a writer of masques) produced some operas with Italianate staging (with perhaps some illegal performances)</a:t>
            </a:r>
          </a:p>
          <a:p>
            <a:r>
              <a:rPr lang="en-US" dirty="0">
                <a:solidFill>
                  <a:schemeClr val="bg1"/>
                </a:solidFill>
              </a:rPr>
              <a:t>The monarchy was restored in 1660. Charles I’s son, Charles II, was restored to the throne and he loved theatre. Charles II helped bring Italianate and French styles and staging to England.</a:t>
            </a:r>
          </a:p>
          <a:p>
            <a:r>
              <a:rPr lang="en-US" dirty="0">
                <a:solidFill>
                  <a:schemeClr val="bg1"/>
                </a:solidFill>
              </a:rPr>
              <a:t>The Drury Lane and Covent Gardens became the first theatres officially licensed during this period.</a:t>
            </a:r>
          </a:p>
          <a:p>
            <a:r>
              <a:rPr lang="en-US" dirty="0">
                <a:solidFill>
                  <a:schemeClr val="bg1"/>
                </a:solidFill>
              </a:rPr>
              <a:t>The type of theatre brought back resulted in a sort of protest against the Puritan ideal, and was designed primarily for the upper classes. And then this form of theatre was in turn rebelled against.</a:t>
            </a:r>
          </a:p>
          <a:p>
            <a:endParaRPr lang="en-US" dirty="0">
              <a:solidFill>
                <a:schemeClr val="bg1"/>
              </a:solidFill>
            </a:endParaRPr>
          </a:p>
        </p:txBody>
      </p:sp>
    </p:spTree>
    <p:extLst>
      <p:ext uri="{BB962C8B-B14F-4D97-AF65-F5344CB8AC3E}">
        <p14:creationId xmlns:p14="http://schemas.microsoft.com/office/powerpoint/2010/main" val="2445361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accent6">
                    <a:lumMod val="75000"/>
                  </a:schemeClr>
                </a:solidFill>
                <a:effectLst>
                  <a:glow rad="228600">
                    <a:schemeClr val="accent6">
                      <a:satMod val="175000"/>
                      <a:alpha val="40000"/>
                    </a:schemeClr>
                  </a:glow>
                </a:effectLst>
                <a:latin typeface="DotumChe" panose="020B0609000101010101" pitchFamily="49" charset="-127"/>
                <a:ea typeface="DotumChe" panose="020B0609000101010101" pitchFamily="49" charset="-127"/>
              </a:rPr>
              <a:t>Who was John Dryden?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1676400"/>
            <a:ext cx="2057400" cy="4343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Content Placeholder 3"/>
          <p:cNvSpPr>
            <a:spLocks noGrp="1"/>
          </p:cNvSpPr>
          <p:nvPr>
            <p:ph sz="half" idx="2"/>
          </p:nvPr>
        </p:nvSpPr>
        <p:spPr>
          <a:xfrm>
            <a:off x="2590800" y="1600200"/>
            <a:ext cx="6096000" cy="4525963"/>
          </a:xfrm>
        </p:spPr>
        <p:txBody>
          <a:bodyPr>
            <a:noAutofit/>
          </a:bodyPr>
          <a:lstStyle/>
          <a:p>
            <a:pPr marL="0" indent="0">
              <a:buNone/>
            </a:pPr>
            <a:r>
              <a:rPr lang="en-US" sz="1100" dirty="0">
                <a:solidFill>
                  <a:schemeClr val="bg1"/>
                </a:solidFill>
              </a:rPr>
              <a:t>According to Britannica.com:</a:t>
            </a:r>
          </a:p>
          <a:p>
            <a:r>
              <a:rPr lang="en-US" sz="1100" dirty="0">
                <a:solidFill>
                  <a:schemeClr val="bg1"/>
                </a:solidFill>
              </a:rPr>
              <a:t>John Dryden (born Aug. 9</a:t>
            </a:r>
            <a:r>
              <a:rPr lang="en-US" sz="1100" baseline="30000" dirty="0">
                <a:solidFill>
                  <a:schemeClr val="bg1"/>
                </a:solidFill>
              </a:rPr>
              <a:t>th</a:t>
            </a:r>
            <a:r>
              <a:rPr lang="en-US" sz="1100" dirty="0">
                <a:solidFill>
                  <a:schemeClr val="bg1"/>
                </a:solidFill>
              </a:rPr>
              <a:t>, 1631 in England — died May 1</a:t>
            </a:r>
            <a:r>
              <a:rPr lang="en-US" sz="1100" baseline="30000" dirty="0">
                <a:solidFill>
                  <a:schemeClr val="bg1"/>
                </a:solidFill>
              </a:rPr>
              <a:t>st</a:t>
            </a:r>
            <a:r>
              <a:rPr lang="en-US" sz="1100" dirty="0">
                <a:solidFill>
                  <a:schemeClr val="bg1"/>
                </a:solidFill>
              </a:rPr>
              <a:t>, 1700 in London)</a:t>
            </a:r>
          </a:p>
          <a:p>
            <a:r>
              <a:rPr lang="en-US" sz="1100" dirty="0">
                <a:solidFill>
                  <a:schemeClr val="bg1"/>
                </a:solidFill>
              </a:rPr>
              <a:t>He was an English poet, dramatist, and literary critic who dominated the literary scene of his day that it came to be known as the Age of Dryden.</a:t>
            </a:r>
          </a:p>
          <a:p>
            <a:r>
              <a:rPr lang="en-US" sz="1100" dirty="0">
                <a:solidFill>
                  <a:schemeClr val="bg1"/>
                </a:solidFill>
              </a:rPr>
              <a:t>Soon after his restoration to the throne in 1660, Charles II granted two patents for theatres, which had been closed by the Puritans in 1642. Dryden soon joined the little band of dramatists who were writing new plays for the revived English theatre.</a:t>
            </a:r>
          </a:p>
          <a:p>
            <a:r>
              <a:rPr lang="en-US" sz="1100" dirty="0">
                <a:solidFill>
                  <a:schemeClr val="bg1"/>
                </a:solidFill>
              </a:rPr>
              <a:t>His first play, </a:t>
            </a:r>
            <a:r>
              <a:rPr lang="en-US" sz="1100" i="1" dirty="0">
                <a:solidFill>
                  <a:schemeClr val="bg1"/>
                </a:solidFill>
              </a:rPr>
              <a:t>The Wild Gallant</a:t>
            </a:r>
            <a:r>
              <a:rPr lang="en-US" sz="1100" dirty="0">
                <a:solidFill>
                  <a:schemeClr val="bg1"/>
                </a:solidFill>
              </a:rPr>
              <a:t>, a farcical comedy with some strokes of humor and a good deal of shameless dialogue, was produced in 1663; it was a comparative failure.</a:t>
            </a:r>
          </a:p>
          <a:p>
            <a:r>
              <a:rPr lang="en-US" sz="1100" dirty="0">
                <a:solidFill>
                  <a:schemeClr val="bg1"/>
                </a:solidFill>
              </a:rPr>
              <a:t>In January 1664 he had some share in the success of </a:t>
            </a:r>
            <a:r>
              <a:rPr lang="en-US" sz="1100" i="1" dirty="0">
                <a:solidFill>
                  <a:schemeClr val="bg1"/>
                </a:solidFill>
              </a:rPr>
              <a:t>The Indian Queen</a:t>
            </a:r>
            <a:r>
              <a:rPr lang="en-US" sz="1100" dirty="0">
                <a:solidFill>
                  <a:schemeClr val="bg1"/>
                </a:solidFill>
              </a:rPr>
              <a:t>, a heroic tragedy in rhymed couplets in which he had collaborated with Sir Robert Howard, his brother-in-law. </a:t>
            </a:r>
          </a:p>
          <a:p>
            <a:r>
              <a:rPr lang="en-US" sz="1100" dirty="0">
                <a:solidFill>
                  <a:schemeClr val="bg1"/>
                </a:solidFill>
              </a:rPr>
              <a:t>In the spring of 1665 Dryden had his own first outstanding success with </a:t>
            </a:r>
            <a:r>
              <a:rPr lang="en-US" sz="1100" i="1" dirty="0">
                <a:solidFill>
                  <a:schemeClr val="bg1"/>
                </a:solidFill>
              </a:rPr>
              <a:t>The Indian </a:t>
            </a:r>
            <a:r>
              <a:rPr lang="en-US" sz="1100" i="1" dirty="0" err="1">
                <a:solidFill>
                  <a:schemeClr val="bg1"/>
                </a:solidFill>
              </a:rPr>
              <a:t>Emperour</a:t>
            </a:r>
            <a:r>
              <a:rPr lang="en-US" sz="1100" dirty="0">
                <a:solidFill>
                  <a:schemeClr val="bg1"/>
                </a:solidFill>
              </a:rPr>
              <a:t>, a play that was a sequel to </a:t>
            </a:r>
            <a:r>
              <a:rPr lang="en-US" sz="1100" i="1" dirty="0">
                <a:solidFill>
                  <a:schemeClr val="bg1"/>
                </a:solidFill>
              </a:rPr>
              <a:t>The Indian Queen</a:t>
            </a:r>
            <a:r>
              <a:rPr lang="en-US" sz="1100" dirty="0">
                <a:solidFill>
                  <a:schemeClr val="bg1"/>
                </a:solidFill>
              </a:rPr>
              <a:t>.</a:t>
            </a:r>
          </a:p>
          <a:p>
            <a:r>
              <a:rPr lang="en-US" sz="1100" dirty="0">
                <a:solidFill>
                  <a:schemeClr val="bg1"/>
                </a:solidFill>
              </a:rPr>
              <a:t>In 1667 Dryden had another remarkable hit with a tragicomedy, </a:t>
            </a:r>
            <a:r>
              <a:rPr lang="en-US" sz="1100" i="1" dirty="0">
                <a:solidFill>
                  <a:schemeClr val="bg1"/>
                </a:solidFill>
              </a:rPr>
              <a:t>Secret Love</a:t>
            </a:r>
            <a:r>
              <a:rPr lang="en-US" sz="1100" dirty="0">
                <a:solidFill>
                  <a:schemeClr val="bg1"/>
                </a:solidFill>
              </a:rPr>
              <a:t>, or the </a:t>
            </a:r>
            <a:r>
              <a:rPr lang="en-US" sz="1100" i="1" dirty="0">
                <a:solidFill>
                  <a:schemeClr val="bg1"/>
                </a:solidFill>
              </a:rPr>
              <a:t>Maiden Queen</a:t>
            </a:r>
            <a:r>
              <a:rPr lang="en-US" sz="1100" dirty="0">
                <a:solidFill>
                  <a:schemeClr val="bg1"/>
                </a:solidFill>
              </a:rPr>
              <a:t>, which appealed particularly to the king.</a:t>
            </a:r>
          </a:p>
          <a:p>
            <a:r>
              <a:rPr lang="en-US" sz="1100" dirty="0">
                <a:solidFill>
                  <a:schemeClr val="bg1"/>
                </a:solidFill>
              </a:rPr>
              <a:t>In 1668 Dryden published </a:t>
            </a:r>
            <a:r>
              <a:rPr lang="en-US" sz="1100" i="1" dirty="0">
                <a:solidFill>
                  <a:schemeClr val="bg1"/>
                </a:solidFill>
              </a:rPr>
              <a:t>Of </a:t>
            </a:r>
            <a:r>
              <a:rPr lang="en-US" sz="1100" i="1" dirty="0" err="1">
                <a:solidFill>
                  <a:schemeClr val="bg1"/>
                </a:solidFill>
              </a:rPr>
              <a:t>Dramatick</a:t>
            </a:r>
            <a:r>
              <a:rPr lang="en-US" sz="1100" i="1" dirty="0">
                <a:solidFill>
                  <a:schemeClr val="bg1"/>
                </a:solidFill>
              </a:rPr>
              <a:t> </a:t>
            </a:r>
            <a:r>
              <a:rPr lang="en-US" sz="1100" i="1" dirty="0" err="1">
                <a:solidFill>
                  <a:schemeClr val="bg1"/>
                </a:solidFill>
              </a:rPr>
              <a:t>Poesie</a:t>
            </a:r>
            <a:r>
              <a:rPr lang="en-US" sz="1100" i="1" dirty="0">
                <a:solidFill>
                  <a:schemeClr val="bg1"/>
                </a:solidFill>
              </a:rPr>
              <a:t>, an Essay</a:t>
            </a:r>
            <a:r>
              <a:rPr lang="en-US" sz="1100" dirty="0">
                <a:solidFill>
                  <a:schemeClr val="bg1"/>
                </a:solidFill>
              </a:rPr>
              <a:t>, a leisurely discussion between four contemporary writers of whom Dryden (as </a:t>
            </a:r>
            <a:r>
              <a:rPr lang="en-US" sz="1100" dirty="0" err="1">
                <a:solidFill>
                  <a:schemeClr val="bg1"/>
                </a:solidFill>
              </a:rPr>
              <a:t>Neander</a:t>
            </a:r>
            <a:r>
              <a:rPr lang="en-US" sz="1100" dirty="0">
                <a:solidFill>
                  <a:schemeClr val="bg1"/>
                </a:solidFill>
              </a:rPr>
              <a:t>) is one. </a:t>
            </a:r>
          </a:p>
          <a:p>
            <a:r>
              <a:rPr lang="en-US" sz="1100" dirty="0">
                <a:solidFill>
                  <a:schemeClr val="bg1"/>
                </a:solidFill>
              </a:rPr>
              <a:t>This work is a defense of English drama against the champions of both ancient Classical drama and the Neoclassical French theatre; it is also an attempt to discover general principles of dramatic criticism. This is the first substantial piece of modern dramatic criticism.</a:t>
            </a:r>
          </a:p>
          <a:p>
            <a:r>
              <a:rPr lang="en-US" sz="1100" dirty="0">
                <a:solidFill>
                  <a:schemeClr val="bg1"/>
                </a:solidFill>
              </a:rPr>
              <a:t>In 1668 Dryden agreed to write exclusively for Thomas </a:t>
            </a:r>
            <a:r>
              <a:rPr lang="en-US" sz="1100" dirty="0" err="1">
                <a:solidFill>
                  <a:schemeClr val="bg1"/>
                </a:solidFill>
              </a:rPr>
              <a:t>Killigrew’s</a:t>
            </a:r>
            <a:r>
              <a:rPr lang="en-US" sz="1100" dirty="0">
                <a:solidFill>
                  <a:schemeClr val="bg1"/>
                </a:solidFill>
              </a:rPr>
              <a:t> company at the rate of three plays a year and became a shareholder entitled to one-tenth of the profits. Although Dryden averaged only a play a year, the contract apparently was mutually profitable.</a:t>
            </a:r>
          </a:p>
        </p:txBody>
      </p:sp>
    </p:spTree>
    <p:extLst>
      <p:ext uri="{BB962C8B-B14F-4D97-AF65-F5344CB8AC3E}">
        <p14:creationId xmlns:p14="http://schemas.microsoft.com/office/powerpoint/2010/main" val="4163483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6600">
                  <a:solidFill>
                    <a:schemeClr val="accent2"/>
                  </a:solidFill>
                  <a:prstDash val="solid"/>
                </a:ln>
                <a:solidFill>
                  <a:srgbClr val="FFFFFF"/>
                </a:solidFill>
                <a:effectLst>
                  <a:glow rad="228600">
                    <a:schemeClr val="accent2">
                      <a:satMod val="175000"/>
                      <a:alpha val="40000"/>
                    </a:schemeClr>
                  </a:glow>
                  <a:outerShdw dist="38100" dir="2700000" algn="tl" rotWithShape="0">
                    <a:schemeClr val="accent2"/>
                  </a:outerShdw>
                </a:effectLst>
                <a:latin typeface="Copperplate Gothic Light" panose="020E0507020206020404" pitchFamily="34" charset="0"/>
              </a:rPr>
              <a:t>Other 18th Century Forms</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Ballad Opera</a:t>
            </a:r>
          </a:p>
          <a:p>
            <a:pPr lvl="1"/>
            <a:r>
              <a:rPr lang="en-US" dirty="0">
                <a:solidFill>
                  <a:schemeClr val="bg1"/>
                </a:solidFill>
              </a:rPr>
              <a:t>Sections of dialogue alternating with lyrics set to popular tunes</a:t>
            </a:r>
          </a:p>
          <a:p>
            <a:pPr lvl="1"/>
            <a:r>
              <a:rPr lang="en-US" dirty="0">
                <a:solidFill>
                  <a:schemeClr val="bg1"/>
                </a:solidFill>
              </a:rPr>
              <a:t>John Gay’s </a:t>
            </a:r>
            <a:r>
              <a:rPr lang="en-US" i="1" dirty="0">
                <a:solidFill>
                  <a:schemeClr val="bg1"/>
                </a:solidFill>
              </a:rPr>
              <a:t>The Beggar’s Opera </a:t>
            </a:r>
            <a:r>
              <a:rPr lang="en-US" dirty="0">
                <a:solidFill>
                  <a:schemeClr val="bg1"/>
                </a:solidFill>
              </a:rPr>
              <a:t>(1728) </a:t>
            </a:r>
          </a:p>
          <a:p>
            <a:pPr lvl="2"/>
            <a:r>
              <a:rPr lang="en-US" dirty="0">
                <a:solidFill>
                  <a:schemeClr val="bg1"/>
                </a:solidFill>
              </a:rPr>
              <a:t>Satirized British politics, using Georg Frederick Handel’s Messiah and other tunes, a precursor to musical comedy.</a:t>
            </a:r>
          </a:p>
          <a:p>
            <a:pPr marL="914400" lvl="2" indent="0">
              <a:buNone/>
            </a:pPr>
            <a:endParaRPr lang="en-US" dirty="0">
              <a:solidFill>
                <a:schemeClr val="bg1"/>
              </a:solidFill>
            </a:endParaRPr>
          </a:p>
          <a:p>
            <a:r>
              <a:rPr lang="en-US" dirty="0">
                <a:solidFill>
                  <a:schemeClr val="bg1"/>
                </a:solidFill>
              </a:rPr>
              <a:t>Farce was also popular</a:t>
            </a:r>
          </a:p>
          <a:p>
            <a:pPr lvl="1"/>
            <a:r>
              <a:rPr lang="en-US" dirty="0">
                <a:solidFill>
                  <a:schemeClr val="bg1"/>
                </a:solidFill>
              </a:rPr>
              <a:t>Henry Fielding was popular in the 1730’s</a:t>
            </a:r>
          </a:p>
          <a:p>
            <a:endParaRPr lang="en-US" dirty="0">
              <a:solidFill>
                <a:schemeClr val="bg1"/>
              </a:solidFill>
            </a:endParaRPr>
          </a:p>
          <a:p>
            <a:r>
              <a:rPr lang="en-US" dirty="0">
                <a:solidFill>
                  <a:schemeClr val="bg1"/>
                </a:solidFill>
              </a:rPr>
              <a:t>Pantomimes – became popular by 1715</a:t>
            </a:r>
          </a:p>
          <a:p>
            <a:pPr lvl="1"/>
            <a:r>
              <a:rPr lang="en-US" dirty="0">
                <a:solidFill>
                  <a:schemeClr val="bg1"/>
                </a:solidFill>
              </a:rPr>
              <a:t>Combined dancing and mime, done to music, with elaborate scenery and special effects – done as an afterpiece after plays. They combined commedia, farce, mythology.</a:t>
            </a:r>
          </a:p>
          <a:p>
            <a:pPr lvl="1"/>
            <a:r>
              <a:rPr lang="en-US" dirty="0">
                <a:solidFill>
                  <a:schemeClr val="bg1"/>
                </a:solidFill>
              </a:rPr>
              <a:t>The Harlequin came from these pantomimes – with his magic wand, the scenery would change. </a:t>
            </a:r>
          </a:p>
          <a:p>
            <a:pPr lvl="1"/>
            <a:r>
              <a:rPr lang="en-US" dirty="0">
                <a:solidFill>
                  <a:schemeClr val="bg1"/>
                </a:solidFill>
              </a:rPr>
              <a:t>Primarily visual and aural entertainment. Because the scenery was commissioned, there was often innovative scenery.</a:t>
            </a:r>
          </a:p>
          <a:p>
            <a:endParaRPr lang="en-US" dirty="0">
              <a:solidFill>
                <a:schemeClr val="bg1"/>
              </a:solidFill>
            </a:endParaRPr>
          </a:p>
        </p:txBody>
      </p:sp>
    </p:spTree>
    <p:extLst>
      <p:ext uri="{BB962C8B-B14F-4D97-AF65-F5344CB8AC3E}">
        <p14:creationId xmlns:p14="http://schemas.microsoft.com/office/powerpoint/2010/main" val="2259376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3462">
                  <a:solidFill>
                    <a:schemeClr val="bg1"/>
                  </a:solidFill>
                  <a:prstDash val="solid"/>
                </a:ln>
                <a:solidFill>
                  <a:schemeClr val="accent5">
                    <a:lumMod val="40000"/>
                    <a:lumOff val="60000"/>
                  </a:schemeClr>
                </a:solidFill>
                <a:effectLst>
                  <a:outerShdw dist="38100" dir="2700000" algn="bl" rotWithShape="0">
                    <a:schemeClr val="accent5"/>
                  </a:outerShdw>
                </a:effectLst>
                <a:latin typeface="David" panose="020E0502060401010101" pitchFamily="34" charset="-79"/>
                <a:cs typeface="David" panose="020E0502060401010101" pitchFamily="34" charset="-79"/>
              </a:rPr>
              <a:t>Who was Henry Fielding?</a:t>
            </a:r>
          </a:p>
        </p:txBody>
      </p:sp>
      <p:sp>
        <p:nvSpPr>
          <p:cNvPr id="3" name="Content Placeholder 2"/>
          <p:cNvSpPr>
            <a:spLocks noGrp="1"/>
          </p:cNvSpPr>
          <p:nvPr>
            <p:ph sz="half" idx="1"/>
          </p:nvPr>
        </p:nvSpPr>
        <p:spPr>
          <a:xfrm>
            <a:off x="457200" y="1600200"/>
            <a:ext cx="6019800" cy="4525963"/>
          </a:xfrm>
        </p:spPr>
        <p:txBody>
          <a:bodyPr>
            <a:normAutofit fontScale="55000" lnSpcReduction="20000"/>
          </a:bodyPr>
          <a:lstStyle/>
          <a:p>
            <a:pPr marL="0" indent="0">
              <a:buNone/>
            </a:pPr>
            <a:r>
              <a:rPr lang="en-US" sz="2900" dirty="0">
                <a:solidFill>
                  <a:schemeClr val="bg1"/>
                </a:solidFill>
              </a:rPr>
              <a:t>According to Britannica.com:</a:t>
            </a:r>
          </a:p>
          <a:p>
            <a:r>
              <a:rPr lang="en-US" sz="2900" dirty="0">
                <a:solidFill>
                  <a:schemeClr val="bg1"/>
                </a:solidFill>
              </a:rPr>
              <a:t>Henry Fielding was born April 22, 1707 and died  Oct. 8, 1754 </a:t>
            </a:r>
          </a:p>
          <a:p>
            <a:r>
              <a:rPr lang="en-US" sz="2900" dirty="0">
                <a:solidFill>
                  <a:schemeClr val="bg1"/>
                </a:solidFill>
              </a:rPr>
              <a:t>He was a novelist and playwright, who, with Samuel Richardson, is considered a founder of the English novel. </a:t>
            </a:r>
          </a:p>
          <a:p>
            <a:r>
              <a:rPr lang="en-US" sz="2900" dirty="0">
                <a:solidFill>
                  <a:schemeClr val="bg1"/>
                </a:solidFill>
              </a:rPr>
              <a:t>Among his major novels are </a:t>
            </a:r>
            <a:r>
              <a:rPr lang="en-US" sz="2900" i="1" dirty="0">
                <a:solidFill>
                  <a:schemeClr val="bg1"/>
                </a:solidFill>
              </a:rPr>
              <a:t>Joseph Andrews</a:t>
            </a:r>
            <a:r>
              <a:rPr lang="en-US" sz="2900" dirty="0">
                <a:solidFill>
                  <a:schemeClr val="bg1"/>
                </a:solidFill>
              </a:rPr>
              <a:t> (1742) and </a:t>
            </a:r>
            <a:r>
              <a:rPr lang="en-US" sz="2900" i="1" dirty="0">
                <a:solidFill>
                  <a:schemeClr val="bg1"/>
                </a:solidFill>
              </a:rPr>
              <a:t>Tom Jones (1749).</a:t>
            </a:r>
          </a:p>
          <a:p>
            <a:r>
              <a:rPr lang="en-US" sz="2900" dirty="0">
                <a:solidFill>
                  <a:schemeClr val="bg1"/>
                </a:solidFill>
              </a:rPr>
              <a:t>He had established the tradition of a realism presented in panoramic surveys of contemporary society that dominated English fiction until the end of the 19th century.</a:t>
            </a:r>
          </a:p>
          <a:p>
            <a:r>
              <a:rPr lang="en-US" sz="2900" dirty="0">
                <a:solidFill>
                  <a:schemeClr val="bg1"/>
                </a:solidFill>
              </a:rPr>
              <a:t>The Theatrical Licensing Act of 1737 is alleged to be a direct response to his activities. The particular play that triggered the Licensing Act was the unproduced, anonymously authored, </a:t>
            </a:r>
            <a:r>
              <a:rPr lang="en-US" sz="2900" i="1" dirty="0">
                <a:solidFill>
                  <a:schemeClr val="bg1"/>
                </a:solidFill>
              </a:rPr>
              <a:t>The Golden Rump</a:t>
            </a:r>
            <a:r>
              <a:rPr lang="en-US" sz="2900" dirty="0">
                <a:solidFill>
                  <a:schemeClr val="bg1"/>
                </a:solidFill>
              </a:rPr>
              <a:t>, but Fielding's dramatic satires had set the tone. </a:t>
            </a:r>
          </a:p>
          <a:p>
            <a:r>
              <a:rPr lang="en-US" sz="2900" dirty="0">
                <a:solidFill>
                  <a:schemeClr val="bg1"/>
                </a:solidFill>
              </a:rPr>
              <a:t>Once the act was passed, political satire on the stage became virtually impossible, and playwrights whose works were staged were viewed as suspect. </a:t>
            </a:r>
          </a:p>
          <a:p>
            <a:r>
              <a:rPr lang="en-US" sz="2900" dirty="0">
                <a:solidFill>
                  <a:schemeClr val="bg1"/>
                </a:solidFill>
              </a:rPr>
              <a:t>Fielding therefore retired from the theatre and resumed his career in law in order to support his wife Charlotte Craddock and two children, by becoming a lawyer.</a:t>
            </a:r>
          </a:p>
          <a:p>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81800" y="1676400"/>
            <a:ext cx="1905000" cy="4495800"/>
          </a:xfrm>
          <a:prstGeom prst="rect">
            <a:avLst/>
          </a:prstGeom>
          <a:ln>
            <a:noFill/>
          </a:ln>
          <a:effectLst>
            <a:softEdge rad="112500"/>
          </a:effectLst>
        </p:spPr>
      </p:pic>
    </p:spTree>
    <p:extLst>
      <p:ext uri="{BB962C8B-B14F-4D97-AF65-F5344CB8AC3E}">
        <p14:creationId xmlns:p14="http://schemas.microsoft.com/office/powerpoint/2010/main" val="1719929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n w="0"/>
                <a:gradFill>
                  <a:gsLst>
                    <a:gs pos="21000">
                      <a:srgbClr val="53575C"/>
                    </a:gs>
                    <a:gs pos="88000">
                      <a:srgbClr val="C5C7CA"/>
                    </a:gs>
                  </a:gsLst>
                  <a:lin ang="5400000"/>
                </a:gradFill>
                <a:effectLst>
                  <a:glow rad="139700">
                    <a:schemeClr val="accent4">
                      <a:satMod val="175000"/>
                      <a:alpha val="40000"/>
                    </a:schemeClr>
                  </a:glow>
                </a:effectLst>
                <a:latin typeface="Footlight MT Light" panose="0204060206030A020304" pitchFamily="18" charset="0"/>
              </a:rPr>
              <a:t>Staging in the 18th Century Theatre</a:t>
            </a: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rPr>
              <a:t>Generally Italianate, but English theatres used a forestage – the apron</a:t>
            </a:r>
          </a:p>
          <a:p>
            <a:r>
              <a:rPr lang="en-US" dirty="0">
                <a:solidFill>
                  <a:schemeClr val="bg1"/>
                </a:solidFill>
              </a:rPr>
              <a:t>Two doors were in the proscenium opening on to the apron</a:t>
            </a:r>
          </a:p>
          <a:p>
            <a:r>
              <a:rPr lang="en-US" dirty="0">
                <a:solidFill>
                  <a:schemeClr val="bg1"/>
                </a:solidFill>
              </a:rPr>
              <a:t>Most of the acting was done on the forestage</a:t>
            </a:r>
          </a:p>
          <a:p>
            <a:r>
              <a:rPr lang="en-US" dirty="0">
                <a:solidFill>
                  <a:schemeClr val="bg1"/>
                </a:solidFill>
              </a:rPr>
              <a:t>The apron had been as large as the stage space, but by 1750, it was back to being as small as in Italy and France</a:t>
            </a:r>
          </a:p>
          <a:p>
            <a:r>
              <a:rPr lang="en-US" dirty="0">
                <a:solidFill>
                  <a:schemeClr val="bg1"/>
                </a:solidFill>
              </a:rPr>
              <a:t>Theatres increased in size</a:t>
            </a:r>
          </a:p>
          <a:p>
            <a:pPr lvl="1"/>
            <a:r>
              <a:rPr lang="en-US" dirty="0">
                <a:solidFill>
                  <a:schemeClr val="bg1"/>
                </a:solidFill>
              </a:rPr>
              <a:t>From seating 650 people during the Restoration to 1,500 people by 1750</a:t>
            </a:r>
          </a:p>
          <a:p>
            <a:r>
              <a:rPr lang="en-US" dirty="0">
                <a:solidFill>
                  <a:schemeClr val="bg1"/>
                </a:solidFill>
              </a:rPr>
              <a:t>The stage extended out into the pit, there were still galleries and boxes (private galleries)</a:t>
            </a:r>
          </a:p>
          <a:p>
            <a:r>
              <a:rPr lang="en-US" dirty="0">
                <a:solidFill>
                  <a:schemeClr val="bg1"/>
                </a:solidFill>
              </a:rPr>
              <a:t>Grooves were installed in </a:t>
            </a:r>
            <a:r>
              <a:rPr lang="en-US">
                <a:solidFill>
                  <a:schemeClr val="bg1"/>
                </a:solidFill>
              </a:rPr>
              <a:t>the raked </a:t>
            </a:r>
            <a:r>
              <a:rPr lang="en-US" dirty="0">
                <a:solidFill>
                  <a:schemeClr val="bg1"/>
                </a:solidFill>
              </a:rPr>
              <a:t>stages</a:t>
            </a:r>
          </a:p>
          <a:p>
            <a:r>
              <a:rPr lang="en-US" dirty="0">
                <a:solidFill>
                  <a:schemeClr val="bg1"/>
                </a:solidFill>
              </a:rPr>
              <a:t>Usually stock sets were used, lit by candle-light</a:t>
            </a:r>
          </a:p>
          <a:p>
            <a:r>
              <a:rPr lang="en-US" dirty="0">
                <a:solidFill>
                  <a:schemeClr val="bg1"/>
                </a:solidFill>
              </a:rPr>
              <a:t>Costumes were elaborate and contemporary</a:t>
            </a:r>
          </a:p>
        </p:txBody>
      </p:sp>
    </p:spTree>
    <p:extLst>
      <p:ext uri="{BB962C8B-B14F-4D97-AF65-F5344CB8AC3E}">
        <p14:creationId xmlns:p14="http://schemas.microsoft.com/office/powerpoint/2010/main" val="522031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n w="0"/>
                <a:gradFill>
                  <a:gsLst>
                    <a:gs pos="21000">
                      <a:srgbClr val="53575C"/>
                    </a:gs>
                    <a:gs pos="88000">
                      <a:srgbClr val="C5C7CA"/>
                    </a:gs>
                  </a:gsLst>
                  <a:lin ang="5400000"/>
                </a:gradFill>
                <a:effectLst>
                  <a:glow rad="139700">
                    <a:schemeClr val="accent4">
                      <a:satMod val="175000"/>
                      <a:alpha val="40000"/>
                    </a:schemeClr>
                  </a:glow>
                </a:effectLst>
                <a:latin typeface="Footlight MT Light" panose="0204060206030A020304" pitchFamily="18" charset="0"/>
              </a:rPr>
              <a:t>Staging in the 18th Century Theatre</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Most Revolutionary Change!!:</a:t>
            </a:r>
          </a:p>
          <a:p>
            <a:pPr lvl="1"/>
            <a:r>
              <a:rPr lang="en-US" dirty="0">
                <a:solidFill>
                  <a:schemeClr val="bg1"/>
                </a:solidFill>
              </a:rPr>
              <a:t>Women on stage!</a:t>
            </a:r>
          </a:p>
          <a:p>
            <a:r>
              <a:rPr lang="en-US" dirty="0">
                <a:solidFill>
                  <a:schemeClr val="bg1"/>
                </a:solidFill>
              </a:rPr>
              <a:t>Acting companies used women for all female parts except witches and old women</a:t>
            </a:r>
          </a:p>
          <a:p>
            <a:r>
              <a:rPr lang="en-US" dirty="0">
                <a:solidFill>
                  <a:schemeClr val="bg1"/>
                </a:solidFill>
              </a:rPr>
              <a:t>It was common for "lines of business" to emerge: the kind of role one would play and seldom stray from. </a:t>
            </a:r>
          </a:p>
          <a:p>
            <a:r>
              <a:rPr lang="en-US" dirty="0">
                <a:solidFill>
                  <a:schemeClr val="bg1"/>
                </a:solidFill>
              </a:rPr>
              <a:t>Many companies used "possession of parts": an agreement that when an actor joins a company he "owns" a particular role.</a:t>
            </a:r>
          </a:p>
          <a:p>
            <a:r>
              <a:rPr lang="en-US" dirty="0">
                <a:solidFill>
                  <a:schemeClr val="bg1"/>
                </a:solidFill>
              </a:rPr>
              <a:t>This led to traditionalism and conservatism.</a:t>
            </a:r>
          </a:p>
          <a:p>
            <a:r>
              <a:rPr lang="en-US" dirty="0">
                <a:solidFill>
                  <a:schemeClr val="bg1"/>
                </a:solidFill>
              </a:rPr>
              <a:t>Vocal power and versatility seemed to be essential.</a:t>
            </a:r>
          </a:p>
          <a:p>
            <a:r>
              <a:rPr lang="en-US" dirty="0">
                <a:solidFill>
                  <a:schemeClr val="bg1"/>
                </a:solidFill>
              </a:rPr>
              <a:t>"Playing for points" was common: getting applause and doing an encore after particular speeches; as you can imagine, this wasn’t very realistic.</a:t>
            </a:r>
          </a:p>
          <a:p>
            <a:r>
              <a:rPr lang="en-US" dirty="0">
                <a:solidFill>
                  <a:schemeClr val="bg1"/>
                </a:solidFill>
              </a:rPr>
              <a:t>Some acting companies shared salaries, playing "benefits" to earn up to a year’s salary (the opposite of what a "benefit" is today).</a:t>
            </a:r>
          </a:p>
          <a:p>
            <a:r>
              <a:rPr lang="en-US" dirty="0">
                <a:solidFill>
                  <a:schemeClr val="bg1"/>
                </a:solidFill>
              </a:rPr>
              <a:t>The "repertory" system was common: rotating a large number of plays.</a:t>
            </a:r>
          </a:p>
          <a:p>
            <a:endParaRPr lang="en-US" dirty="0">
              <a:solidFill>
                <a:schemeClr val="bg1"/>
              </a:solidFill>
            </a:endParaRPr>
          </a:p>
        </p:txBody>
      </p:sp>
    </p:spTree>
    <p:extLst>
      <p:ext uri="{BB962C8B-B14F-4D97-AF65-F5344CB8AC3E}">
        <p14:creationId xmlns:p14="http://schemas.microsoft.com/office/powerpoint/2010/main" val="1188809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solidFill>
                  <a:schemeClr val="bg1"/>
                </a:solidFill>
              </a:rPr>
              <a:t>Allen, Walter E. “Henry Fielding.”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15 Nov. 2017, www.britannica.com/biography/Henry-Fielding. </a:t>
            </a:r>
          </a:p>
          <a:p>
            <a:pPr marL="0" indent="0">
              <a:buNone/>
            </a:pPr>
            <a:endParaRPr lang="en-US" dirty="0">
              <a:solidFill>
                <a:schemeClr val="bg1"/>
              </a:solidFill>
            </a:endParaRPr>
          </a:p>
          <a:p>
            <a:pPr marL="0" indent="0">
              <a:buNone/>
            </a:pPr>
            <a:r>
              <a:rPr lang="en-US" dirty="0">
                <a:solidFill>
                  <a:schemeClr val="bg1"/>
                </a:solidFill>
              </a:rPr>
              <a:t>Fletcher, M. “William Congreve (1670-1729).” Theatre Database, 1927, www.theatredatabase.com/17th_century/william_congreve_001.html. </a:t>
            </a:r>
          </a:p>
          <a:p>
            <a:pPr marL="0" indent="0">
              <a:buNone/>
            </a:pPr>
            <a:endParaRPr lang="en-US" dirty="0">
              <a:solidFill>
                <a:schemeClr val="bg1"/>
              </a:solidFill>
            </a:endParaRPr>
          </a:p>
          <a:p>
            <a:pPr marL="0" indent="0">
              <a:buNone/>
            </a:pPr>
            <a:r>
              <a:rPr lang="en-US" dirty="0">
                <a:solidFill>
                  <a:schemeClr val="bg1"/>
                </a:solidFill>
              </a:rPr>
              <a:t>Mutter, Reginald P.C. “Sir Richard Steele.”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13 Apr. 2016, www.britannica.com/biography/Richard-Steele. </a:t>
            </a:r>
          </a:p>
          <a:p>
            <a:pPr marL="0" indent="0">
              <a:buNone/>
            </a:pPr>
            <a:endParaRPr lang="en-US" dirty="0">
              <a:solidFill>
                <a:schemeClr val="bg1"/>
              </a:solidFill>
            </a:endParaRPr>
          </a:p>
          <a:p>
            <a:pPr marL="0" indent="0">
              <a:buNone/>
            </a:pPr>
            <a:r>
              <a:rPr lang="en-US" dirty="0">
                <a:solidFill>
                  <a:schemeClr val="bg1"/>
                </a:solidFill>
              </a:rPr>
              <a:t>Price, Cecil John Layton. “Richard Brinsley Sheridan.”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21 Aug. 2017, www.britannica.com/biography/Richard-Brinsley-Sheridan. </a:t>
            </a:r>
          </a:p>
          <a:p>
            <a:pPr marL="0" indent="0">
              <a:buNone/>
            </a:pPr>
            <a:endParaRPr lang="en-US" dirty="0">
              <a:solidFill>
                <a:schemeClr val="bg1"/>
              </a:solidFill>
            </a:endParaRPr>
          </a:p>
          <a:p>
            <a:pPr marL="0" indent="0">
              <a:buNone/>
            </a:pPr>
            <a:r>
              <a:rPr lang="en-US" dirty="0">
                <a:solidFill>
                  <a:schemeClr val="bg1"/>
                </a:solidFill>
              </a:rPr>
              <a:t>Sutherland, James R. “John Dryden.”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23 Aug. 2017, www.britannica.com/biography/John-Dryden. </a:t>
            </a:r>
          </a:p>
          <a:p>
            <a:pPr marL="0" indent="0">
              <a:buNone/>
            </a:pPr>
            <a:endParaRPr lang="en-US" dirty="0">
              <a:solidFill>
                <a:schemeClr val="bg1"/>
              </a:solidFill>
            </a:endParaRPr>
          </a:p>
        </p:txBody>
      </p:sp>
    </p:spTree>
    <p:extLst>
      <p:ext uri="{BB962C8B-B14F-4D97-AF65-F5344CB8AC3E}">
        <p14:creationId xmlns:p14="http://schemas.microsoft.com/office/powerpoint/2010/main" val="484686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a:bodyPr>
          <a:lstStyle/>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“Oliver Goldsmith.”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21 Aug. 2017, www.britannica.com/biography/Oliver-Goldsmith-Anglo-Irish-author. </a:t>
            </a:r>
          </a:p>
          <a:p>
            <a:pPr marL="0" indent="0">
              <a:buNone/>
            </a:pPr>
            <a:endParaRPr lang="en-US" dirty="0">
              <a:solidFill>
                <a:schemeClr val="bg1"/>
              </a:solidFill>
            </a:endParaRPr>
          </a:p>
        </p:txBody>
      </p:sp>
    </p:spTree>
    <p:extLst>
      <p:ext uri="{BB962C8B-B14F-4D97-AF65-F5344CB8AC3E}">
        <p14:creationId xmlns:p14="http://schemas.microsoft.com/office/powerpoint/2010/main" val="417775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effectLst>
                  <a:glow rad="139700">
                    <a:schemeClr val="accent3">
                      <a:satMod val="175000"/>
                      <a:alpha val="40000"/>
                    </a:schemeClr>
                  </a:glow>
                </a:effectLst>
                <a:latin typeface="Informal Roman" panose="030604020304060B0204" pitchFamily="66" charset="0"/>
              </a:rPr>
              <a:t>Restoration Comedy of Manners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chemeClr val="bg1"/>
                </a:solidFill>
              </a:rPr>
              <a:t>Characterized by: </a:t>
            </a:r>
          </a:p>
          <a:p>
            <a:r>
              <a:rPr lang="en-US" dirty="0">
                <a:solidFill>
                  <a:schemeClr val="bg1"/>
                </a:solidFill>
              </a:rPr>
              <a:t>Witty dialogue</a:t>
            </a:r>
          </a:p>
          <a:p>
            <a:r>
              <a:rPr lang="en-US" dirty="0">
                <a:solidFill>
                  <a:schemeClr val="bg1"/>
                </a:solidFill>
              </a:rPr>
              <a:t>Sophisticated sexual behavior of a highly artificial and aristocratic society</a:t>
            </a:r>
          </a:p>
          <a:p>
            <a:r>
              <a:rPr lang="en-US" dirty="0">
                <a:solidFill>
                  <a:schemeClr val="bg1"/>
                </a:solidFill>
              </a:rPr>
              <a:t>“Virtue" comes from succeeding in catching a lover or deceiving a husband without getting caught</a:t>
            </a:r>
          </a:p>
          <a:p>
            <a:r>
              <a:rPr lang="en-US" dirty="0">
                <a:solidFill>
                  <a:schemeClr val="bg1"/>
                </a:solidFill>
              </a:rPr>
              <a:t>“Honor" comes from reputation, not integrity</a:t>
            </a:r>
          </a:p>
          <a:p>
            <a:r>
              <a:rPr lang="en-US" dirty="0">
                <a:solidFill>
                  <a:schemeClr val="bg1"/>
                </a:solidFill>
              </a:rPr>
              <a:t>“Witty"—saying things in clever ways</a:t>
            </a:r>
          </a:p>
          <a:p>
            <a:r>
              <a:rPr lang="en-US" dirty="0">
                <a:solidFill>
                  <a:schemeClr val="bg1"/>
                </a:solidFill>
              </a:rPr>
              <a:t>Use of "transparency" names: </a:t>
            </a:r>
          </a:p>
          <a:p>
            <a:r>
              <a:rPr lang="en-US" dirty="0">
                <a:solidFill>
                  <a:schemeClr val="bg1"/>
                </a:solidFill>
              </a:rPr>
              <a:t>"</a:t>
            </a:r>
            <a:r>
              <a:rPr lang="en-US" dirty="0" err="1">
                <a:solidFill>
                  <a:schemeClr val="bg1"/>
                </a:solidFill>
              </a:rPr>
              <a:t>Sparkish</a:t>
            </a:r>
            <a:r>
              <a:rPr lang="en-US" dirty="0">
                <a:solidFill>
                  <a:schemeClr val="bg1"/>
                </a:solidFill>
              </a:rPr>
              <a:t>, Fidget, Squeamish" </a:t>
            </a:r>
          </a:p>
          <a:p>
            <a:r>
              <a:rPr lang="en-US" dirty="0">
                <a:solidFill>
                  <a:schemeClr val="bg1"/>
                </a:solidFill>
              </a:rPr>
              <a:t>Mrs. </a:t>
            </a:r>
            <a:r>
              <a:rPr lang="en-US" dirty="0" err="1">
                <a:solidFill>
                  <a:schemeClr val="bg1"/>
                </a:solidFill>
              </a:rPr>
              <a:t>Malaprop</a:t>
            </a:r>
            <a:r>
              <a:rPr lang="en-US" dirty="0">
                <a:solidFill>
                  <a:schemeClr val="bg1"/>
                </a:solidFill>
              </a:rPr>
              <a:t> ("mal= French for "ill" -- therefore, "ill-appropriate") </a:t>
            </a:r>
          </a:p>
          <a:p>
            <a:endParaRPr lang="en-US" dirty="0">
              <a:solidFill>
                <a:schemeClr val="bg1"/>
              </a:solidFill>
            </a:endParaRPr>
          </a:p>
        </p:txBody>
      </p:sp>
    </p:spTree>
    <p:extLst>
      <p:ext uri="{BB962C8B-B14F-4D97-AF65-F5344CB8AC3E}">
        <p14:creationId xmlns:p14="http://schemas.microsoft.com/office/powerpoint/2010/main" val="422438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spc="50" dirty="0">
                <a:ln w="0"/>
                <a:solidFill>
                  <a:schemeClr val="bg2"/>
                </a:solidFill>
                <a:effectLst>
                  <a:glow rad="228600">
                    <a:schemeClr val="accent6">
                      <a:satMod val="175000"/>
                      <a:alpha val="40000"/>
                    </a:schemeClr>
                  </a:glow>
                  <a:innerShdw blurRad="63500" dist="50800" dir="13500000">
                    <a:srgbClr val="000000">
                      <a:alpha val="50000"/>
                    </a:srgbClr>
                  </a:innerShdw>
                </a:effectLst>
                <a:latin typeface="Kunstler Script" panose="030304020206070D0D06" pitchFamily="66" charset="0"/>
              </a:rPr>
              <a:t>Playwrights of the Restoration</a:t>
            </a:r>
          </a:p>
        </p:txBody>
      </p:sp>
      <p:sp>
        <p:nvSpPr>
          <p:cNvPr id="3" name="Content Placeholder 2"/>
          <p:cNvSpPr>
            <a:spLocks noGrp="1"/>
          </p:cNvSpPr>
          <p:nvPr>
            <p:ph idx="1"/>
          </p:nvPr>
        </p:nvSpPr>
        <p:spPr/>
        <p:txBody>
          <a:bodyPr>
            <a:normAutofit fontScale="85000" lnSpcReduction="20000"/>
          </a:bodyPr>
          <a:lstStyle/>
          <a:p>
            <a:r>
              <a:rPr lang="en-US" dirty="0">
                <a:solidFill>
                  <a:schemeClr val="bg1"/>
                </a:solidFill>
              </a:rPr>
              <a:t>William Congreve (1670-1729)</a:t>
            </a:r>
          </a:p>
          <a:p>
            <a:pPr lvl="1"/>
            <a:r>
              <a:rPr lang="en-US" i="1" dirty="0">
                <a:solidFill>
                  <a:schemeClr val="bg1"/>
                </a:solidFill>
              </a:rPr>
              <a:t>The Way of the World </a:t>
            </a:r>
            <a:r>
              <a:rPr lang="en-US" dirty="0">
                <a:solidFill>
                  <a:schemeClr val="bg1"/>
                </a:solidFill>
              </a:rPr>
              <a:t>(1700)</a:t>
            </a:r>
          </a:p>
          <a:p>
            <a:r>
              <a:rPr lang="en-US" dirty="0">
                <a:solidFill>
                  <a:schemeClr val="bg1"/>
                </a:solidFill>
              </a:rPr>
              <a:t>William Wycherley (1640-1715)</a:t>
            </a:r>
          </a:p>
          <a:p>
            <a:pPr lvl="1"/>
            <a:r>
              <a:rPr lang="en-US" i="1" dirty="0">
                <a:solidFill>
                  <a:schemeClr val="bg1"/>
                </a:solidFill>
              </a:rPr>
              <a:t>The Country Wife </a:t>
            </a:r>
            <a:r>
              <a:rPr lang="en-US" dirty="0">
                <a:solidFill>
                  <a:schemeClr val="bg1"/>
                </a:solidFill>
              </a:rPr>
              <a:t>(1675) </a:t>
            </a:r>
          </a:p>
          <a:p>
            <a:r>
              <a:rPr lang="en-US" dirty="0">
                <a:solidFill>
                  <a:schemeClr val="bg1"/>
                </a:solidFill>
              </a:rPr>
              <a:t>George Etheridge (1637-1691)</a:t>
            </a:r>
          </a:p>
          <a:p>
            <a:pPr lvl="1"/>
            <a:r>
              <a:rPr lang="en-US" i="1" dirty="0">
                <a:solidFill>
                  <a:schemeClr val="bg1"/>
                </a:solidFill>
              </a:rPr>
              <a:t>She Would If She Could </a:t>
            </a:r>
            <a:r>
              <a:rPr lang="en-US" dirty="0">
                <a:solidFill>
                  <a:schemeClr val="bg1"/>
                </a:solidFill>
              </a:rPr>
              <a:t>(1668)</a:t>
            </a:r>
          </a:p>
          <a:p>
            <a:pPr marL="457200" lvl="1" indent="0">
              <a:buNone/>
            </a:pPr>
            <a:endParaRPr lang="en-US" dirty="0">
              <a:solidFill>
                <a:schemeClr val="bg1"/>
              </a:solidFill>
            </a:endParaRPr>
          </a:p>
          <a:p>
            <a:r>
              <a:rPr lang="en-US" dirty="0">
                <a:solidFill>
                  <a:schemeClr val="bg1"/>
                </a:solidFill>
              </a:rPr>
              <a:t>The rise of Puritanism after the Puritan Revolution</a:t>
            </a:r>
          </a:p>
          <a:p>
            <a:r>
              <a:rPr lang="en-US" dirty="0">
                <a:solidFill>
                  <a:schemeClr val="bg1"/>
                </a:solidFill>
              </a:rPr>
              <a:t>By the early 18th century (1700’s), these aristocratic and amoral plays became unpopular and the Neoclassical precept of teaching morals returned</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295400"/>
            <a:ext cx="3255111" cy="2743200"/>
          </a:xfrm>
          <a:prstGeom prst="ellipse">
            <a:avLst/>
          </a:prstGeom>
          <a:ln>
            <a:noFill/>
          </a:ln>
          <a:effectLst>
            <a:softEdge rad="112500"/>
          </a:effectLst>
        </p:spPr>
      </p:pic>
    </p:spTree>
    <p:extLst>
      <p:ext uri="{BB962C8B-B14F-4D97-AF65-F5344CB8AC3E}">
        <p14:creationId xmlns:p14="http://schemas.microsoft.com/office/powerpoint/2010/main" val="64117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entury" panose="02040604050505020304" pitchFamily="18" charset="0"/>
              </a:rPr>
              <a:t>Who was William Congreve?</a:t>
            </a:r>
          </a:p>
        </p:txBody>
      </p:sp>
      <p:sp>
        <p:nvSpPr>
          <p:cNvPr id="3" name="Content Placeholder 2"/>
          <p:cNvSpPr>
            <a:spLocks noGrp="1"/>
          </p:cNvSpPr>
          <p:nvPr>
            <p:ph sz="half" idx="1"/>
          </p:nvPr>
        </p:nvSpPr>
        <p:spPr>
          <a:xfrm>
            <a:off x="457200" y="1600200"/>
            <a:ext cx="6019800" cy="4525963"/>
          </a:xfrm>
        </p:spPr>
        <p:txBody>
          <a:bodyPr>
            <a:normAutofit fontScale="92500" lnSpcReduction="10000"/>
          </a:bodyPr>
          <a:lstStyle/>
          <a:p>
            <a:pPr marL="0" indent="0">
              <a:buNone/>
            </a:pPr>
            <a:r>
              <a:rPr lang="en-US" sz="1600" dirty="0">
                <a:solidFill>
                  <a:schemeClr val="bg1"/>
                </a:solidFill>
              </a:rPr>
              <a:t>According to the Theatredatabase.com:</a:t>
            </a:r>
          </a:p>
          <a:p>
            <a:r>
              <a:rPr lang="en-US" sz="1600" dirty="0">
                <a:solidFill>
                  <a:schemeClr val="bg1"/>
                </a:solidFill>
              </a:rPr>
              <a:t>William Congreve, the most celebrated of the Restoration comedy writers, was the son of an English officer living in Ireland, and was educated at Trinity, Dublin. </a:t>
            </a:r>
          </a:p>
          <a:p>
            <a:r>
              <a:rPr lang="en-US" sz="1600" dirty="0">
                <a:solidFill>
                  <a:schemeClr val="bg1"/>
                </a:solidFill>
              </a:rPr>
              <a:t>His first play, </a:t>
            </a:r>
            <a:r>
              <a:rPr lang="en-US" sz="1600" i="1" dirty="0">
                <a:solidFill>
                  <a:schemeClr val="bg1"/>
                </a:solidFill>
              </a:rPr>
              <a:t>The Old Bachelor</a:t>
            </a:r>
            <a:r>
              <a:rPr lang="en-US" sz="1600" dirty="0">
                <a:solidFill>
                  <a:schemeClr val="bg1"/>
                </a:solidFill>
              </a:rPr>
              <a:t>, written at the age of twenty-three, was a great success. </a:t>
            </a:r>
          </a:p>
          <a:p>
            <a:r>
              <a:rPr lang="en-US" sz="1600" i="1" dirty="0">
                <a:solidFill>
                  <a:schemeClr val="bg1"/>
                </a:solidFill>
              </a:rPr>
              <a:t>The Double Dealer</a:t>
            </a:r>
            <a:r>
              <a:rPr lang="en-US" sz="1600" dirty="0">
                <a:solidFill>
                  <a:schemeClr val="bg1"/>
                </a:solidFill>
              </a:rPr>
              <a:t>, following almost immediately, brought forth the praise of Dryden, the autocrat of English letters. </a:t>
            </a:r>
          </a:p>
          <a:p>
            <a:r>
              <a:rPr lang="en-US" sz="1600" dirty="0">
                <a:solidFill>
                  <a:schemeClr val="bg1"/>
                </a:solidFill>
              </a:rPr>
              <a:t>At the age of twenty-seven Congreve had gained a prestige scarcely less in importance than that of Dryden himself. Not only as a comic wit, but as a writer of noble tragedy was he esteemed. </a:t>
            </a:r>
          </a:p>
          <a:p>
            <a:r>
              <a:rPr lang="en-US" sz="1600" dirty="0">
                <a:solidFill>
                  <a:schemeClr val="bg1"/>
                </a:solidFill>
              </a:rPr>
              <a:t>He promised his hopeful managers to write a play a year, but the promise was not kept. </a:t>
            </a:r>
          </a:p>
          <a:p>
            <a:r>
              <a:rPr lang="en-US" sz="1600" i="1" dirty="0">
                <a:solidFill>
                  <a:schemeClr val="bg1"/>
                </a:solidFill>
              </a:rPr>
              <a:t>Love for Love </a:t>
            </a:r>
            <a:r>
              <a:rPr lang="en-US" sz="1600" dirty="0">
                <a:solidFill>
                  <a:schemeClr val="bg1"/>
                </a:solidFill>
              </a:rPr>
              <a:t>appeared in 1695, followed by </a:t>
            </a:r>
            <a:r>
              <a:rPr lang="en-US" sz="1600" i="1" dirty="0">
                <a:solidFill>
                  <a:schemeClr val="bg1"/>
                </a:solidFill>
              </a:rPr>
              <a:t>The Mourning Bride </a:t>
            </a:r>
            <a:r>
              <a:rPr lang="en-US" sz="1600" dirty="0">
                <a:solidFill>
                  <a:schemeClr val="bg1"/>
                </a:solidFill>
              </a:rPr>
              <a:t>two years later. </a:t>
            </a:r>
          </a:p>
          <a:p>
            <a:r>
              <a:rPr lang="en-US" sz="1600" dirty="0">
                <a:solidFill>
                  <a:schemeClr val="bg1"/>
                </a:solidFill>
              </a:rPr>
              <a:t>After one more comedy, </a:t>
            </a:r>
            <a:r>
              <a:rPr lang="en-US" sz="1600" i="1" dirty="0">
                <a:solidFill>
                  <a:schemeClr val="bg1"/>
                </a:solidFill>
              </a:rPr>
              <a:t>The Way of the World</a:t>
            </a:r>
            <a:r>
              <a:rPr lang="en-US" sz="1600" dirty="0">
                <a:solidFill>
                  <a:schemeClr val="bg1"/>
                </a:solidFill>
              </a:rPr>
              <a:t>, which seems to have been something of a failure on the boards, Congreve, at the age of thirty, gave up writing for the stage. He affected to despise the profession of dramatist.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600200"/>
            <a:ext cx="2057400"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927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entury" panose="02040604050505020304" pitchFamily="18" charset="0"/>
              </a:rPr>
              <a:t>Who was William Congreve?</a:t>
            </a:r>
          </a:p>
        </p:txBody>
      </p:sp>
      <p:sp>
        <p:nvSpPr>
          <p:cNvPr id="3" name="Content Placeholder 2"/>
          <p:cNvSpPr>
            <a:spLocks noGrp="1"/>
          </p:cNvSpPr>
          <p:nvPr>
            <p:ph sz="half" idx="1"/>
          </p:nvPr>
        </p:nvSpPr>
        <p:spPr>
          <a:xfrm>
            <a:off x="457200" y="1600200"/>
            <a:ext cx="6019800" cy="4525963"/>
          </a:xfrm>
        </p:spPr>
        <p:txBody>
          <a:bodyPr>
            <a:normAutofit fontScale="62500" lnSpcReduction="20000"/>
          </a:bodyPr>
          <a:lstStyle/>
          <a:p>
            <a:pPr marL="0" indent="0">
              <a:buNone/>
            </a:pPr>
            <a:r>
              <a:rPr lang="en-US" sz="3000" dirty="0">
                <a:solidFill>
                  <a:schemeClr val="bg1"/>
                </a:solidFill>
              </a:rPr>
              <a:t>According to the Theatredatabase.com:</a:t>
            </a:r>
          </a:p>
          <a:p>
            <a:r>
              <a:rPr lang="en-US" sz="3000" dirty="0">
                <a:solidFill>
                  <a:schemeClr val="bg1"/>
                </a:solidFill>
              </a:rPr>
              <a:t>Voltaire visited him, Dryden praised him, and Pope dedicated to him his translation of the Iliad. </a:t>
            </a:r>
          </a:p>
          <a:p>
            <a:r>
              <a:rPr lang="en-US" sz="3000" dirty="0">
                <a:solidFill>
                  <a:schemeClr val="bg1"/>
                </a:solidFill>
              </a:rPr>
              <a:t>Swift, Steele, Lord Halifax, Mrs. Bracegirdle, and all the other fashionable blades and ladies of the time were his friends; and he had the honor of being buried in Westminster Abbey.</a:t>
            </a:r>
          </a:p>
          <a:p>
            <a:r>
              <a:rPr lang="en-US" sz="3000" dirty="0">
                <a:solidFill>
                  <a:schemeClr val="bg1"/>
                </a:solidFill>
              </a:rPr>
              <a:t>In his praise it should be said that, for almost the first time in England, he brought to the service of the stage a painstaking art. </a:t>
            </a:r>
          </a:p>
          <a:p>
            <a:r>
              <a:rPr lang="en-US" sz="3000" dirty="0">
                <a:solidFill>
                  <a:schemeClr val="bg1"/>
                </a:solidFill>
              </a:rPr>
              <a:t>He cared much about the way a sentence was built, about balance, and getting the right shade of meaning. </a:t>
            </a:r>
          </a:p>
          <a:p>
            <a:r>
              <a:rPr lang="en-US" sz="3000" dirty="0">
                <a:solidFill>
                  <a:schemeClr val="bg1"/>
                </a:solidFill>
              </a:rPr>
              <a:t>His diction is exactly fitted for oral use; and his pictures of the world of wealth and fashion are diverting. </a:t>
            </a:r>
          </a:p>
          <a:p>
            <a:r>
              <a:rPr lang="en-US" sz="3000" dirty="0">
                <a:solidFill>
                  <a:schemeClr val="bg1"/>
                </a:solidFill>
              </a:rPr>
              <a:t>Congreve is, perhaps, the only English writer who can really be compared with Molière.</a:t>
            </a: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1600200"/>
            <a:ext cx="2057400"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568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Who was William Wycherley?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524000"/>
            <a:ext cx="2209800" cy="48005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Content Placeholder 3"/>
          <p:cNvSpPr>
            <a:spLocks noGrp="1"/>
          </p:cNvSpPr>
          <p:nvPr>
            <p:ph sz="half" idx="2"/>
          </p:nvPr>
        </p:nvSpPr>
        <p:spPr>
          <a:xfrm>
            <a:off x="2667000" y="1600200"/>
            <a:ext cx="6019800" cy="4525963"/>
          </a:xfrm>
        </p:spPr>
        <p:txBody>
          <a:bodyPr>
            <a:normAutofit fontScale="62500" lnSpcReduction="20000"/>
          </a:bodyPr>
          <a:lstStyle/>
          <a:p>
            <a:r>
              <a:rPr lang="en-US" dirty="0">
                <a:solidFill>
                  <a:schemeClr val="bg1"/>
                </a:solidFill>
              </a:rPr>
              <a:t>William Wycherley (born 1641 – died January 1</a:t>
            </a:r>
            <a:r>
              <a:rPr lang="en-US" baseline="30000" dirty="0">
                <a:solidFill>
                  <a:schemeClr val="bg1"/>
                </a:solidFill>
              </a:rPr>
              <a:t>st</a:t>
            </a:r>
            <a:r>
              <a:rPr lang="en-US" dirty="0">
                <a:solidFill>
                  <a:schemeClr val="bg1"/>
                </a:solidFill>
              </a:rPr>
              <a:t>, 1716) </a:t>
            </a:r>
          </a:p>
          <a:p>
            <a:r>
              <a:rPr lang="en-US" dirty="0">
                <a:solidFill>
                  <a:schemeClr val="bg1"/>
                </a:solidFill>
              </a:rPr>
              <a:t>He was an English dramatist of the Restoration period, best known for the plays </a:t>
            </a:r>
            <a:r>
              <a:rPr lang="en-US" i="1" dirty="0">
                <a:solidFill>
                  <a:schemeClr val="bg1"/>
                </a:solidFill>
              </a:rPr>
              <a:t>The Country Wife </a:t>
            </a:r>
            <a:r>
              <a:rPr lang="en-US" dirty="0">
                <a:solidFill>
                  <a:schemeClr val="bg1"/>
                </a:solidFill>
              </a:rPr>
              <a:t>and </a:t>
            </a:r>
            <a:r>
              <a:rPr lang="en-US" i="1" dirty="0">
                <a:solidFill>
                  <a:schemeClr val="bg1"/>
                </a:solidFill>
              </a:rPr>
              <a:t>The Plain Dealer</a:t>
            </a:r>
            <a:r>
              <a:rPr lang="en-US" dirty="0">
                <a:solidFill>
                  <a:schemeClr val="bg1"/>
                </a:solidFill>
              </a:rPr>
              <a:t>.</a:t>
            </a:r>
          </a:p>
          <a:p>
            <a:r>
              <a:rPr lang="en-US" i="1" dirty="0">
                <a:solidFill>
                  <a:schemeClr val="bg1"/>
                </a:solidFill>
              </a:rPr>
              <a:t>The Country Wife</a:t>
            </a:r>
            <a:r>
              <a:rPr lang="en-US" dirty="0">
                <a:solidFill>
                  <a:schemeClr val="bg1"/>
                </a:solidFill>
              </a:rPr>
              <a:t>, produced in 1672 or 1673 and published in 1675, is full of wit, ingenuity, high spirits and conventional humor.</a:t>
            </a:r>
          </a:p>
          <a:p>
            <a:r>
              <a:rPr lang="en-US" dirty="0">
                <a:solidFill>
                  <a:schemeClr val="bg1"/>
                </a:solidFill>
              </a:rPr>
              <a:t>His nickname of "Manly Wycherley" seems to have been earned by his straightforward attitude to life.</a:t>
            </a:r>
          </a:p>
          <a:p>
            <a:r>
              <a:rPr lang="en-US" dirty="0">
                <a:solidFill>
                  <a:schemeClr val="bg1"/>
                </a:solidFill>
              </a:rPr>
              <a:t>Pleasure and the stage were his only interests. </a:t>
            </a:r>
          </a:p>
          <a:p>
            <a:r>
              <a:rPr lang="en-US" dirty="0">
                <a:solidFill>
                  <a:schemeClr val="bg1"/>
                </a:solidFill>
              </a:rPr>
              <a:t>His play, </a:t>
            </a:r>
            <a:r>
              <a:rPr lang="en-US" i="1" dirty="0">
                <a:solidFill>
                  <a:schemeClr val="bg1"/>
                </a:solidFill>
              </a:rPr>
              <a:t>Love in a Wood</a:t>
            </a:r>
            <a:r>
              <a:rPr lang="en-US" dirty="0">
                <a:solidFill>
                  <a:schemeClr val="bg1"/>
                </a:solidFill>
              </a:rPr>
              <a:t>, was produced early in 1671 at the Theatre Royal, Drury Lane. It was published the next year.</a:t>
            </a:r>
          </a:p>
          <a:p>
            <a:r>
              <a:rPr lang="en-US" dirty="0">
                <a:solidFill>
                  <a:schemeClr val="bg1"/>
                </a:solidFill>
              </a:rPr>
              <a:t>William Wycherley may have coined the expression "nincompoop" (certainly, the word occurs in The Plain Dealer). </a:t>
            </a:r>
          </a:p>
          <a:p>
            <a:r>
              <a:rPr lang="en-US" dirty="0">
                <a:solidFill>
                  <a:schemeClr val="bg1"/>
                </a:solidFill>
              </a:rPr>
              <a:t>The Oxford English Dictionary also cites Wycherley as the first user of the phrase </a:t>
            </a:r>
          </a:p>
          <a:p>
            <a:endParaRPr lang="en-US" dirty="0">
              <a:solidFill>
                <a:schemeClr val="bg1"/>
              </a:solidFill>
            </a:endParaRPr>
          </a:p>
        </p:txBody>
      </p:sp>
    </p:spTree>
    <p:extLst>
      <p:ext uri="{BB962C8B-B14F-4D97-AF65-F5344CB8AC3E}">
        <p14:creationId xmlns:p14="http://schemas.microsoft.com/office/powerpoint/2010/main" val="43487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7030A0"/>
                </a:solidFill>
                <a:effectLst>
                  <a:glow rad="228600">
                    <a:schemeClr val="accent4">
                      <a:satMod val="175000"/>
                      <a:alpha val="40000"/>
                    </a:schemeClr>
                  </a:glow>
                </a:effectLst>
                <a:latin typeface="Franklin Gothic Demi Cond" panose="020B0706030402020204" pitchFamily="34" charset="0"/>
              </a:rPr>
              <a:t>Who was George Etheridge?</a:t>
            </a:r>
          </a:p>
        </p:txBody>
      </p:sp>
      <p:sp>
        <p:nvSpPr>
          <p:cNvPr id="3" name="Content Placeholder 2"/>
          <p:cNvSpPr>
            <a:spLocks noGrp="1"/>
          </p:cNvSpPr>
          <p:nvPr>
            <p:ph sz="half" idx="1"/>
          </p:nvPr>
        </p:nvSpPr>
        <p:spPr>
          <a:xfrm>
            <a:off x="457200" y="1600200"/>
            <a:ext cx="5943600" cy="4525963"/>
          </a:xfrm>
        </p:spPr>
        <p:txBody>
          <a:bodyPr>
            <a:noAutofit/>
          </a:bodyPr>
          <a:lstStyle/>
          <a:p>
            <a:r>
              <a:rPr lang="en-US" sz="1600" dirty="0">
                <a:solidFill>
                  <a:schemeClr val="bg1"/>
                </a:solidFill>
              </a:rPr>
              <a:t>Sir George Etherege (born 1636 – died May 10</a:t>
            </a:r>
            <a:r>
              <a:rPr lang="en-US" sz="1600" baseline="30000" dirty="0">
                <a:solidFill>
                  <a:schemeClr val="bg1"/>
                </a:solidFill>
              </a:rPr>
              <a:t>th</a:t>
            </a:r>
            <a:r>
              <a:rPr lang="en-US" sz="1600" dirty="0">
                <a:solidFill>
                  <a:schemeClr val="bg1"/>
                </a:solidFill>
              </a:rPr>
              <a:t>,  1692 in Paris) was an English dramatist. </a:t>
            </a:r>
          </a:p>
          <a:p>
            <a:r>
              <a:rPr lang="en-US" sz="1600" dirty="0">
                <a:solidFill>
                  <a:schemeClr val="bg1"/>
                </a:solidFill>
              </a:rPr>
              <a:t>He wrote the plays </a:t>
            </a:r>
            <a:r>
              <a:rPr lang="en-US" sz="1600" i="1" dirty="0">
                <a:solidFill>
                  <a:schemeClr val="bg1"/>
                </a:solidFill>
              </a:rPr>
              <a:t>The Comical Revenge</a:t>
            </a:r>
            <a:r>
              <a:rPr lang="en-US" sz="1600" dirty="0">
                <a:solidFill>
                  <a:schemeClr val="bg1"/>
                </a:solidFill>
              </a:rPr>
              <a:t> or, </a:t>
            </a:r>
            <a:r>
              <a:rPr lang="en-US" sz="1600" i="1" dirty="0">
                <a:solidFill>
                  <a:schemeClr val="bg1"/>
                </a:solidFill>
              </a:rPr>
              <a:t>Love in a Tub </a:t>
            </a:r>
            <a:r>
              <a:rPr lang="en-US" sz="1600" dirty="0">
                <a:solidFill>
                  <a:schemeClr val="bg1"/>
                </a:solidFill>
              </a:rPr>
              <a:t>in 1664, </a:t>
            </a:r>
            <a:r>
              <a:rPr lang="en-US" sz="1600" i="1" dirty="0">
                <a:solidFill>
                  <a:schemeClr val="bg1"/>
                </a:solidFill>
              </a:rPr>
              <a:t>She Would if She Could </a:t>
            </a:r>
            <a:r>
              <a:rPr lang="en-US" sz="1600" dirty="0">
                <a:solidFill>
                  <a:schemeClr val="bg1"/>
                </a:solidFill>
              </a:rPr>
              <a:t>in 1668, and </a:t>
            </a:r>
            <a:r>
              <a:rPr lang="en-US" sz="1600" i="1" dirty="0">
                <a:solidFill>
                  <a:schemeClr val="bg1"/>
                </a:solidFill>
              </a:rPr>
              <a:t>The Man of Mode </a:t>
            </a:r>
            <a:r>
              <a:rPr lang="en-US" sz="1600" dirty="0">
                <a:solidFill>
                  <a:schemeClr val="bg1"/>
                </a:solidFill>
              </a:rPr>
              <a:t>or, </a:t>
            </a:r>
            <a:r>
              <a:rPr lang="en-US" sz="1600" i="1" dirty="0">
                <a:solidFill>
                  <a:schemeClr val="bg1"/>
                </a:solidFill>
              </a:rPr>
              <a:t>Sir </a:t>
            </a:r>
            <a:r>
              <a:rPr lang="en-US" sz="1600" i="1" dirty="0" err="1">
                <a:solidFill>
                  <a:schemeClr val="bg1"/>
                </a:solidFill>
              </a:rPr>
              <a:t>Fopling</a:t>
            </a:r>
            <a:r>
              <a:rPr lang="en-US" sz="1600" i="1" dirty="0">
                <a:solidFill>
                  <a:schemeClr val="bg1"/>
                </a:solidFill>
              </a:rPr>
              <a:t> Flutter</a:t>
            </a:r>
            <a:r>
              <a:rPr lang="en-US" sz="1600" dirty="0">
                <a:solidFill>
                  <a:schemeClr val="bg1"/>
                </a:solidFill>
              </a:rPr>
              <a:t> in 1676.</a:t>
            </a:r>
          </a:p>
          <a:p>
            <a:r>
              <a:rPr lang="en-US" sz="1600" dirty="0">
                <a:solidFill>
                  <a:schemeClr val="bg1"/>
                </a:solidFill>
              </a:rPr>
              <a:t>George Etherege was born in Maidenhead, Berkshire, around 1636, to George Etherege and Mary </a:t>
            </a:r>
            <a:r>
              <a:rPr lang="en-US" sz="1600" dirty="0" err="1">
                <a:solidFill>
                  <a:schemeClr val="bg1"/>
                </a:solidFill>
              </a:rPr>
              <a:t>Powney</a:t>
            </a:r>
            <a:r>
              <a:rPr lang="en-US" sz="1600" dirty="0">
                <a:solidFill>
                  <a:schemeClr val="bg1"/>
                </a:solidFill>
              </a:rPr>
              <a:t>, as the eldest of six children. </a:t>
            </a:r>
          </a:p>
          <a:p>
            <a:r>
              <a:rPr lang="en-US" sz="1600" dirty="0">
                <a:solidFill>
                  <a:schemeClr val="bg1"/>
                </a:solidFill>
              </a:rPr>
              <a:t>Educated at Lord Williams's School where a school building was later named after him, he was also rumored to have been educated at Cambridge as well. </a:t>
            </a:r>
          </a:p>
          <a:p>
            <a:r>
              <a:rPr lang="en-US" sz="1600" dirty="0">
                <a:solidFill>
                  <a:schemeClr val="bg1"/>
                </a:solidFill>
              </a:rPr>
              <a:t>Soon after the Restoration in 1660 he composed his comedy of </a:t>
            </a:r>
            <a:r>
              <a:rPr lang="en-US" sz="1600" i="1" dirty="0">
                <a:solidFill>
                  <a:schemeClr val="bg1"/>
                </a:solidFill>
              </a:rPr>
              <a:t>The Comical Revenge </a:t>
            </a:r>
            <a:r>
              <a:rPr lang="en-US" sz="1600" dirty="0">
                <a:solidFill>
                  <a:schemeClr val="bg1"/>
                </a:solidFill>
              </a:rPr>
              <a:t>or </a:t>
            </a:r>
            <a:r>
              <a:rPr lang="en-US" sz="1600" i="1" dirty="0">
                <a:solidFill>
                  <a:schemeClr val="bg1"/>
                </a:solidFill>
              </a:rPr>
              <a:t>Love in a Tub</a:t>
            </a:r>
            <a:r>
              <a:rPr lang="en-US" sz="1600" dirty="0">
                <a:solidFill>
                  <a:schemeClr val="bg1"/>
                </a:solidFill>
              </a:rPr>
              <a:t>, which introduced him to Lord Buckhurst. This was performed at the Duke's theatre in 1664, and a few copies were printed in the same year. It is partly in rhymed heroic verse, like the stilted tragedies of the Howards and Thomas </a:t>
            </a:r>
            <a:r>
              <a:rPr lang="en-US" sz="1600" dirty="0" err="1">
                <a:solidFill>
                  <a:schemeClr val="bg1"/>
                </a:solidFill>
              </a:rPr>
              <a:t>Killigrew</a:t>
            </a:r>
            <a:r>
              <a:rPr lang="en-US" sz="1600" dirty="0">
                <a:solidFill>
                  <a:schemeClr val="bg1"/>
                </a:solidFill>
              </a:rPr>
              <a:t>, but it contains comic scenes that are exceedingly bright and fresh.</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1600200"/>
            <a:ext cx="2057400" cy="4572000"/>
          </a:xfrm>
        </p:spPr>
      </p:pic>
    </p:spTree>
    <p:extLst>
      <p:ext uri="{BB962C8B-B14F-4D97-AF65-F5344CB8AC3E}">
        <p14:creationId xmlns:p14="http://schemas.microsoft.com/office/powerpoint/2010/main" val="288551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7030A0"/>
                </a:solidFill>
                <a:effectLst>
                  <a:glow rad="228600">
                    <a:schemeClr val="accent4">
                      <a:satMod val="175000"/>
                      <a:alpha val="40000"/>
                    </a:schemeClr>
                  </a:glow>
                </a:effectLst>
                <a:latin typeface="Franklin Gothic Demi Cond" panose="020B0706030402020204" pitchFamily="34" charset="0"/>
              </a:rPr>
              <a:t>Who was George Etheridge?</a:t>
            </a:r>
          </a:p>
        </p:txBody>
      </p:sp>
      <p:sp>
        <p:nvSpPr>
          <p:cNvPr id="3" name="Content Placeholder 2"/>
          <p:cNvSpPr>
            <a:spLocks noGrp="1"/>
          </p:cNvSpPr>
          <p:nvPr>
            <p:ph sz="half" idx="1"/>
          </p:nvPr>
        </p:nvSpPr>
        <p:spPr>
          <a:xfrm>
            <a:off x="457200" y="1600200"/>
            <a:ext cx="5943600" cy="4525963"/>
          </a:xfrm>
        </p:spPr>
        <p:txBody>
          <a:bodyPr>
            <a:noAutofit/>
          </a:bodyPr>
          <a:lstStyle/>
          <a:p>
            <a:r>
              <a:rPr lang="en-US" sz="1600" dirty="0">
                <a:solidFill>
                  <a:schemeClr val="bg1"/>
                </a:solidFill>
              </a:rPr>
              <a:t>The success of this play was very great, but Etherege waited four years before he repeated his experiment. </a:t>
            </a:r>
          </a:p>
          <a:p>
            <a:r>
              <a:rPr lang="en-US" sz="1600" dirty="0">
                <a:solidFill>
                  <a:schemeClr val="bg1"/>
                </a:solidFill>
              </a:rPr>
              <a:t>His temperament is best known by the names his contemporaries gave him, of "gentle George" and "easy Etheredge." </a:t>
            </a:r>
          </a:p>
          <a:p>
            <a:r>
              <a:rPr lang="en-US" sz="1600" dirty="0">
                <a:solidFill>
                  <a:schemeClr val="bg1"/>
                </a:solidFill>
              </a:rPr>
              <a:t>In 1668 he brought out </a:t>
            </a:r>
            <a:r>
              <a:rPr lang="en-US" sz="1600" i="1" dirty="0">
                <a:solidFill>
                  <a:schemeClr val="bg1"/>
                </a:solidFill>
              </a:rPr>
              <a:t>She Would If She Could</a:t>
            </a:r>
            <a:r>
              <a:rPr lang="en-US" sz="1600" dirty="0">
                <a:solidFill>
                  <a:schemeClr val="bg1"/>
                </a:solidFill>
              </a:rPr>
              <a:t>, a comedy full of action, wit and spirit, although by some thought to be frivolous and immoral. But in this play Etherege first shows himself a new power in literature. We move in an airy and fantastic world, where flirtation is the only serious business of life. </a:t>
            </a:r>
          </a:p>
          <a:p>
            <a:r>
              <a:rPr lang="en-US" sz="1600" dirty="0">
                <a:solidFill>
                  <a:schemeClr val="bg1"/>
                </a:solidFill>
              </a:rPr>
              <a:t>After his brilliant success Etheredge retired from literature, and a few years later had lost much of his fortune to gambling.</a:t>
            </a:r>
          </a:p>
          <a:p>
            <a:r>
              <a:rPr lang="en-US" sz="1600" dirty="0">
                <a:solidFill>
                  <a:schemeClr val="bg1"/>
                </a:solidFill>
              </a:rPr>
              <a:t>He was knighted at some time before 1679, and married a wealthy widow, Mary Sheppard Arnold. </a:t>
            </a:r>
          </a:p>
          <a:p>
            <a:r>
              <a:rPr lang="en-US" sz="1600" dirty="0">
                <a:solidFill>
                  <a:schemeClr val="bg1"/>
                </a:solidFill>
              </a:rPr>
              <a:t>Etherege holds a distinguished place in English literature as one of the "big five" of Restoration comedy, inventing the comedy of manners and leading the way for the masterpieces of Congreve.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1600200"/>
            <a:ext cx="2057400" cy="4572000"/>
          </a:xfrm>
        </p:spPr>
      </p:pic>
    </p:spTree>
    <p:extLst>
      <p:ext uri="{BB962C8B-B14F-4D97-AF65-F5344CB8AC3E}">
        <p14:creationId xmlns:p14="http://schemas.microsoft.com/office/powerpoint/2010/main" val="18311007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4480</Words>
  <Application>Microsoft Office PowerPoint</Application>
  <PresentationFormat>On-screen Show (4:3)</PresentationFormat>
  <Paragraphs>232</Paragraphs>
  <Slides>26</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26</vt:i4>
      </vt:variant>
    </vt:vector>
  </HeadingPairs>
  <TitlesOfParts>
    <vt:vector size="46" baseType="lpstr">
      <vt:lpstr>DotumChe</vt:lpstr>
      <vt:lpstr>Arial</vt:lpstr>
      <vt:lpstr>Britannic Bold</vt:lpstr>
      <vt:lpstr>Brush Script MT</vt:lpstr>
      <vt:lpstr>Calibri</vt:lpstr>
      <vt:lpstr>Century</vt:lpstr>
      <vt:lpstr>Comic Sans MS</vt:lpstr>
      <vt:lpstr>Copperplate Gothic Light</vt:lpstr>
      <vt:lpstr>David</vt:lpstr>
      <vt:lpstr>Edwardian Script ITC</vt:lpstr>
      <vt:lpstr>Elephant</vt:lpstr>
      <vt:lpstr>Eras Demi ITC</vt:lpstr>
      <vt:lpstr>Footlight MT Light</vt:lpstr>
      <vt:lpstr>Franklin Gothic Demi Cond</vt:lpstr>
      <vt:lpstr>Gill Sans MT</vt:lpstr>
      <vt:lpstr>Harrington</vt:lpstr>
      <vt:lpstr>Informal Roman</vt:lpstr>
      <vt:lpstr>Kunstler Script</vt:lpstr>
      <vt:lpstr>Magneto</vt:lpstr>
      <vt:lpstr>1_Office Theme</vt:lpstr>
      <vt:lpstr>The Rise of Realism and    Twentieth-Century Realism</vt:lpstr>
      <vt:lpstr>The Restoration in England</vt:lpstr>
      <vt:lpstr>Restoration Comedy of Manners</vt:lpstr>
      <vt:lpstr>Playwrights of the Restoration</vt:lpstr>
      <vt:lpstr>Who was William Congreve?</vt:lpstr>
      <vt:lpstr>Who was William Congreve?</vt:lpstr>
      <vt:lpstr>Who was William Wycherley?</vt:lpstr>
      <vt:lpstr>Who was George Etheridge?</vt:lpstr>
      <vt:lpstr>Who was George Etheridge?</vt:lpstr>
      <vt:lpstr>Eighteenth Century Theatre: Rationalism</vt:lpstr>
      <vt:lpstr>Who was Jeremy Collier?</vt:lpstr>
      <vt:lpstr>Who was Jeremy Collier?</vt:lpstr>
      <vt:lpstr>Eighteenth Century Theatre: Sentimentalism</vt:lpstr>
      <vt:lpstr>Who was Sir Richard Steele?</vt:lpstr>
      <vt:lpstr>Who was Sir Richard Steele?</vt:lpstr>
      <vt:lpstr>Who was Oliver Goldsmith?</vt:lpstr>
      <vt:lpstr>Who was Oliver Goldsmith?</vt:lpstr>
      <vt:lpstr>Who was Richard Sheridan? </vt:lpstr>
      <vt:lpstr>Serious Drama in the 18th Century</vt:lpstr>
      <vt:lpstr>Who was John Dryden?</vt:lpstr>
      <vt:lpstr>Other 18th Century Forms</vt:lpstr>
      <vt:lpstr>Who was Henry Fielding?</vt:lpstr>
      <vt:lpstr>Staging in the 18th Century Theatre</vt:lpstr>
      <vt:lpstr>Staging in the 18th Century Theatre</vt:lpstr>
      <vt:lpstr>Works Cited</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Realism and    Twentieth-Century Realism</dc:title>
  <dc:creator>Sawyer, Allyson (asawyer@psusd.us)</dc:creator>
  <cp:lastModifiedBy>Boylan, Allyson (aboylan@psusd.us)</cp:lastModifiedBy>
  <cp:revision>77</cp:revision>
  <dcterms:created xsi:type="dcterms:W3CDTF">2017-11-15T20:35:55Z</dcterms:created>
  <dcterms:modified xsi:type="dcterms:W3CDTF">2022-11-10T22:13:27Z</dcterms:modified>
</cp:coreProperties>
</file>