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7" r:id="rId14"/>
    <p:sldId id="272" r:id="rId15"/>
    <p:sldId id="278" r:id="rId16"/>
    <p:sldId id="273" r:id="rId17"/>
    <p:sldId id="258" r:id="rId18"/>
    <p:sldId id="259" r:id="rId19"/>
    <p:sldId id="274" r:id="rId20"/>
    <p:sldId id="275" r:id="rId21"/>
    <p:sldId id="279" r:id="rId22"/>
    <p:sldId id="276"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3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92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6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7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36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45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22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6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10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71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96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9/20/2022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786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rmAutofit/>
          </a:bodyPr>
          <a:lstStyle/>
          <a:p>
            <a:r>
              <a:rPr lang="en-US" sz="6600" b="1" dirty="0">
                <a:ln w="12700">
                  <a:solidFill>
                    <a:schemeClr val="tx2">
                      <a:lumMod val="75000"/>
                    </a:schemeClr>
                  </a:solidFill>
                  <a:prstDash val="solid"/>
                </a:ln>
                <a:solidFill>
                  <a:schemeClr val="accent5">
                    <a:lumMod val="60000"/>
                    <a:lumOff val="40000"/>
                  </a:schemeClr>
                </a:solidFill>
                <a:effectLst>
                  <a:outerShdw dist="38100" dir="2640000" algn="bl" rotWithShape="0">
                    <a:schemeClr val="tx2">
                      <a:lumMod val="75000"/>
                    </a:schemeClr>
                  </a:outerShdw>
                </a:effectLst>
                <a:latin typeface="Haettenschweiler" panose="020B0706040902060204" pitchFamily="34" charset="0"/>
              </a:rPr>
              <a:t>The Actor and the Theatre</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6</a:t>
            </a:r>
          </a:p>
          <a:p>
            <a:r>
              <a:rPr lang="en-US" dirty="0">
                <a:solidFill>
                  <a:schemeClr val="bg1"/>
                </a:solidFill>
              </a:rPr>
              <a:t>[Part 2]</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810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bg2">
                    <a:lumMod val="50000"/>
                  </a:schemeClr>
                </a:solidFill>
                <a:effectLst>
                  <a:glow rad="228600">
                    <a:schemeClr val="accent5">
                      <a:satMod val="175000"/>
                      <a:alpha val="40000"/>
                    </a:schemeClr>
                  </a:glow>
                </a:effectLst>
                <a:latin typeface="Kristen ITC" panose="03050502040202030202" pitchFamily="66" charset="0"/>
                <a:cs typeface="DilleniaUPC" panose="02020603050405020304" pitchFamily="18" charset="-34"/>
              </a:rPr>
              <a:t>Challenges of Acting Today</a:t>
            </a:r>
          </a:p>
        </p:txBody>
      </p:sp>
      <p:sp>
        <p:nvSpPr>
          <p:cNvPr id="3" name="Content Placeholder 2"/>
          <p:cNvSpPr>
            <a:spLocks noGrp="1"/>
          </p:cNvSpPr>
          <p:nvPr>
            <p:ph idx="1"/>
          </p:nvPr>
        </p:nvSpPr>
        <p:spPr/>
        <p:txBody>
          <a:bodyPr>
            <a:normAutofit fontScale="92500" lnSpcReduction="10000"/>
          </a:bodyPr>
          <a:lstStyle/>
          <a:p>
            <a:r>
              <a:rPr lang="en-US" dirty="0">
                <a:solidFill>
                  <a:schemeClr val="bg2">
                    <a:lumMod val="90000"/>
                  </a:schemeClr>
                </a:solidFill>
              </a:rPr>
              <a:t>Stanislavsky System</a:t>
            </a:r>
          </a:p>
          <a:p>
            <a:pPr lvl="1"/>
            <a:r>
              <a:rPr lang="en-US" dirty="0">
                <a:solidFill>
                  <a:schemeClr val="bg1"/>
                </a:solidFill>
              </a:rPr>
              <a:t>Action Onstage: What? Why? How?</a:t>
            </a:r>
          </a:p>
          <a:p>
            <a:pPr lvl="2"/>
            <a:r>
              <a:rPr lang="en-US" dirty="0">
                <a:solidFill>
                  <a:schemeClr val="bg1"/>
                </a:solidFill>
              </a:rPr>
              <a:t>Motivation?</a:t>
            </a:r>
          </a:p>
          <a:p>
            <a:pPr lvl="2"/>
            <a:r>
              <a:rPr lang="en-US" dirty="0">
                <a:solidFill>
                  <a:schemeClr val="bg1"/>
                </a:solidFill>
              </a:rPr>
              <a:t>Psychophysical Action </a:t>
            </a:r>
          </a:p>
          <a:p>
            <a:pPr lvl="3"/>
            <a:r>
              <a:rPr lang="en-US" dirty="0">
                <a:solidFill>
                  <a:schemeClr val="bg1"/>
                </a:solidFill>
              </a:rPr>
              <a:t>Action can bring about emotion</a:t>
            </a:r>
          </a:p>
          <a:p>
            <a:pPr lvl="1"/>
            <a:r>
              <a:rPr lang="en-US" dirty="0">
                <a:solidFill>
                  <a:schemeClr val="bg1"/>
                </a:solidFill>
              </a:rPr>
              <a:t>Through Line of a Role</a:t>
            </a:r>
          </a:p>
          <a:p>
            <a:pPr lvl="2"/>
            <a:r>
              <a:rPr lang="en-US" dirty="0">
                <a:solidFill>
                  <a:schemeClr val="bg1"/>
                </a:solidFill>
              </a:rPr>
              <a:t>Super objective</a:t>
            </a:r>
          </a:p>
          <a:p>
            <a:pPr lvl="2"/>
            <a:r>
              <a:rPr lang="en-US" dirty="0">
                <a:solidFill>
                  <a:schemeClr val="bg1"/>
                </a:solidFill>
              </a:rPr>
              <a:t>Beats or units - each has an objective</a:t>
            </a:r>
          </a:p>
          <a:p>
            <a:pPr lvl="1"/>
            <a:r>
              <a:rPr lang="en-US" dirty="0">
                <a:solidFill>
                  <a:schemeClr val="bg1"/>
                </a:solidFill>
              </a:rPr>
              <a:t>Ensemble Playing</a:t>
            </a:r>
          </a:p>
          <a:p>
            <a:pPr lvl="2"/>
            <a:r>
              <a:rPr lang="en-US" dirty="0">
                <a:solidFill>
                  <a:schemeClr val="bg1"/>
                </a:solidFill>
              </a:rPr>
              <a:t>Not just when the actor has lines but anytime he or she is onstage.</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752600"/>
            <a:ext cx="2514600" cy="3048000"/>
          </a:xfrm>
          <a:prstGeom prst="rect">
            <a:avLst/>
          </a:prstGeom>
        </p:spPr>
      </p:pic>
    </p:spTree>
    <p:extLst>
      <p:ext uri="{BB962C8B-B14F-4D97-AF65-F5344CB8AC3E}">
        <p14:creationId xmlns:p14="http://schemas.microsoft.com/office/powerpoint/2010/main" val="325959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bg2">
                    <a:lumMod val="50000"/>
                  </a:schemeClr>
                </a:solidFill>
                <a:effectLst>
                  <a:glow rad="228600">
                    <a:schemeClr val="accent5">
                      <a:satMod val="175000"/>
                      <a:alpha val="40000"/>
                    </a:schemeClr>
                  </a:glow>
                </a:effectLst>
                <a:latin typeface="Kristen ITC" panose="03050502040202030202" pitchFamily="66" charset="0"/>
                <a:cs typeface="DilleniaUPC" panose="02020603050405020304" pitchFamily="18" charset="-34"/>
              </a:rPr>
              <a:t>Challenges of Acting Today</a:t>
            </a:r>
          </a:p>
        </p:txBody>
      </p:sp>
      <p:sp>
        <p:nvSpPr>
          <p:cNvPr id="3" name="Content Placeholder 2"/>
          <p:cNvSpPr>
            <a:spLocks noGrp="1"/>
          </p:cNvSpPr>
          <p:nvPr>
            <p:ph idx="1"/>
          </p:nvPr>
        </p:nvSpPr>
        <p:spPr/>
        <p:txBody>
          <a:bodyPr>
            <a:normAutofit fontScale="47500" lnSpcReduction="20000"/>
          </a:bodyPr>
          <a:lstStyle/>
          <a:p>
            <a:r>
              <a:rPr lang="en-US" sz="4400" dirty="0">
                <a:solidFill>
                  <a:schemeClr val="bg1"/>
                </a:solidFill>
              </a:rPr>
              <a:t>Stanislavsky System</a:t>
            </a:r>
          </a:p>
          <a:p>
            <a:pPr lvl="1"/>
            <a:r>
              <a:rPr lang="en-US" sz="3300" dirty="0">
                <a:solidFill>
                  <a:schemeClr val="bg1"/>
                </a:solidFill>
              </a:rPr>
              <a:t>Later Interpretations of Stanislavsky</a:t>
            </a:r>
          </a:p>
          <a:p>
            <a:pPr lvl="1"/>
            <a:r>
              <a:rPr lang="en-US" sz="3300" dirty="0">
                <a:solidFill>
                  <a:schemeClr val="bg1"/>
                </a:solidFill>
              </a:rPr>
              <a:t>Chekhov – psychological gesture</a:t>
            </a:r>
          </a:p>
          <a:p>
            <a:pPr lvl="1"/>
            <a:r>
              <a:rPr lang="en-US" sz="3300" dirty="0">
                <a:solidFill>
                  <a:schemeClr val="bg1"/>
                </a:solidFill>
              </a:rPr>
              <a:t>The Group Theatre 1930’s </a:t>
            </a:r>
          </a:p>
          <a:p>
            <a:pPr lvl="2"/>
            <a:r>
              <a:rPr lang="en-US" sz="2900" dirty="0">
                <a:solidFill>
                  <a:schemeClr val="bg1"/>
                </a:solidFill>
              </a:rPr>
              <a:t>First used Stanislavski and Chekhov’s teaching in the United States</a:t>
            </a:r>
          </a:p>
          <a:p>
            <a:pPr lvl="1"/>
            <a:r>
              <a:rPr lang="en-US" sz="3300" dirty="0">
                <a:solidFill>
                  <a:schemeClr val="bg1"/>
                </a:solidFill>
              </a:rPr>
              <a:t>Often Criticized - Lee Strasberg </a:t>
            </a:r>
          </a:p>
          <a:p>
            <a:pPr lvl="2"/>
            <a:r>
              <a:rPr lang="en-US" sz="2900" dirty="0">
                <a:solidFill>
                  <a:schemeClr val="bg1"/>
                </a:solidFill>
              </a:rPr>
              <a:t>Actors Studio in New York</a:t>
            </a:r>
          </a:p>
          <a:p>
            <a:pPr lvl="2"/>
            <a:r>
              <a:rPr lang="en-US" sz="2900" dirty="0">
                <a:solidFill>
                  <a:schemeClr val="bg1"/>
                </a:solidFill>
              </a:rPr>
              <a:t>Emotional recall</a:t>
            </a:r>
          </a:p>
          <a:p>
            <a:pPr lvl="1"/>
            <a:r>
              <a:rPr lang="en-US" sz="3300" dirty="0">
                <a:solidFill>
                  <a:schemeClr val="bg1"/>
                </a:solidFill>
              </a:rPr>
              <a:t>Various Approaches</a:t>
            </a:r>
          </a:p>
          <a:p>
            <a:pPr lvl="2"/>
            <a:r>
              <a:rPr lang="en-US" sz="2900" dirty="0" err="1">
                <a:solidFill>
                  <a:schemeClr val="bg1"/>
                </a:solidFill>
              </a:rPr>
              <a:t>Uta</a:t>
            </a:r>
            <a:r>
              <a:rPr lang="en-US" sz="2900" dirty="0">
                <a:solidFill>
                  <a:schemeClr val="bg1"/>
                </a:solidFill>
              </a:rPr>
              <a:t> Hagen – </a:t>
            </a:r>
            <a:r>
              <a:rPr lang="en-US" sz="2900" i="1" dirty="0">
                <a:solidFill>
                  <a:schemeClr val="bg1"/>
                </a:solidFill>
              </a:rPr>
              <a:t>Respect for Acting</a:t>
            </a:r>
          </a:p>
          <a:p>
            <a:pPr lvl="3"/>
            <a:r>
              <a:rPr lang="en-US" sz="2500" dirty="0">
                <a:solidFill>
                  <a:schemeClr val="bg1"/>
                </a:solidFill>
              </a:rPr>
              <a:t>Emotional and memory recall</a:t>
            </a:r>
          </a:p>
          <a:p>
            <a:pPr lvl="1"/>
            <a:r>
              <a:rPr lang="en-US" sz="3300" dirty="0">
                <a:solidFill>
                  <a:schemeClr val="bg1"/>
                </a:solidFill>
              </a:rPr>
              <a:t>Robert Cohen  – </a:t>
            </a:r>
            <a:r>
              <a:rPr lang="en-US" sz="3300" i="1" dirty="0">
                <a:solidFill>
                  <a:schemeClr val="bg1"/>
                </a:solidFill>
              </a:rPr>
              <a:t>Acting One</a:t>
            </a:r>
          </a:p>
          <a:p>
            <a:pPr lvl="2"/>
            <a:r>
              <a:rPr lang="en-US" sz="2900" dirty="0">
                <a:solidFill>
                  <a:schemeClr val="bg1"/>
                </a:solidFill>
              </a:rPr>
              <a:t>Content – focus on the acting and voice</a:t>
            </a:r>
          </a:p>
          <a:p>
            <a:pPr lvl="1"/>
            <a:r>
              <a:rPr lang="en-US" sz="3300" dirty="0">
                <a:solidFill>
                  <a:schemeClr val="bg1"/>
                </a:solidFill>
              </a:rPr>
              <a:t>Robert Benedetti – </a:t>
            </a:r>
            <a:r>
              <a:rPr lang="en-US" sz="3300" i="1" dirty="0">
                <a:solidFill>
                  <a:schemeClr val="bg1"/>
                </a:solidFill>
              </a:rPr>
              <a:t>The Actor at Work</a:t>
            </a:r>
          </a:p>
          <a:p>
            <a:pPr lvl="2"/>
            <a:r>
              <a:rPr lang="en-US" sz="2900" dirty="0">
                <a:solidFill>
                  <a:schemeClr val="bg1"/>
                </a:solidFill>
              </a:rPr>
              <a:t>Explore elements of rhythm, time, weight, intensity and space through improvisational work</a:t>
            </a:r>
          </a:p>
          <a:p>
            <a:pPr lvl="1"/>
            <a:r>
              <a:rPr lang="en-US" sz="3300" dirty="0">
                <a:solidFill>
                  <a:srgbClr val="FFFF99"/>
                </a:solidFill>
              </a:rPr>
              <a:t>Sanford </a:t>
            </a:r>
            <a:r>
              <a:rPr lang="en-US" sz="3300" dirty="0" err="1">
                <a:solidFill>
                  <a:srgbClr val="FFFF99"/>
                </a:solidFill>
              </a:rPr>
              <a:t>Meisner</a:t>
            </a:r>
            <a:endParaRPr lang="en-US" sz="3300" dirty="0">
              <a:solidFill>
                <a:srgbClr val="FFFF99"/>
              </a:solidFill>
            </a:endParaRPr>
          </a:p>
          <a:p>
            <a:pPr lvl="2"/>
            <a:r>
              <a:rPr lang="en-US" sz="2900" dirty="0">
                <a:solidFill>
                  <a:schemeClr val="bg1"/>
                </a:solidFill>
              </a:rPr>
              <a:t>Magic if</a:t>
            </a:r>
          </a:p>
          <a:p>
            <a:pPr lvl="2"/>
            <a:r>
              <a:rPr lang="en-US" sz="2900" dirty="0">
                <a:solidFill>
                  <a:srgbClr val="FFFF99"/>
                </a:solidFill>
              </a:rPr>
              <a:t>Repetition Exercises</a:t>
            </a:r>
          </a:p>
          <a:p>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371600"/>
            <a:ext cx="22860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81600"/>
            <a:ext cx="5410200" cy="1428750"/>
          </a:xfrm>
          <a:prstGeom prst="rect">
            <a:avLst/>
          </a:prstGeom>
        </p:spPr>
      </p:pic>
    </p:spTree>
    <p:extLst>
      <p:ext uri="{BB962C8B-B14F-4D97-AF65-F5344CB8AC3E}">
        <p14:creationId xmlns:p14="http://schemas.microsoft.com/office/powerpoint/2010/main" val="380021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12700">
                  <a:solidFill>
                    <a:schemeClr val="accent5"/>
                  </a:solidFill>
                  <a:prstDash val="solid"/>
                </a:ln>
                <a:pattFill prst="ltDnDiag">
                  <a:fgClr>
                    <a:schemeClr val="accent5">
                      <a:lumMod val="60000"/>
                      <a:lumOff val="40000"/>
                    </a:schemeClr>
                  </a:fgClr>
                  <a:bgClr>
                    <a:schemeClr val="bg1"/>
                  </a:bgClr>
                </a:pattFill>
                <a:latin typeface="Eras Light ITC" panose="020B0402030504020804" pitchFamily="34" charset="0"/>
              </a:rPr>
              <a:t>Who is Robert Benedetti?</a:t>
            </a:r>
          </a:p>
        </p:txBody>
      </p:sp>
      <p:sp>
        <p:nvSpPr>
          <p:cNvPr id="3" name="Content Placeholder 2"/>
          <p:cNvSpPr>
            <a:spLocks noGrp="1"/>
          </p:cNvSpPr>
          <p:nvPr>
            <p:ph sz="half" idx="1"/>
          </p:nvPr>
        </p:nvSpPr>
        <p:spPr>
          <a:xfrm>
            <a:off x="457200" y="1600200"/>
            <a:ext cx="4876800" cy="4525963"/>
          </a:xfrm>
        </p:spPr>
        <p:txBody>
          <a:bodyPr>
            <a:noAutofit/>
          </a:bodyPr>
          <a:lstStyle/>
          <a:p>
            <a:r>
              <a:rPr lang="en-US" sz="1400" dirty="0">
                <a:solidFill>
                  <a:schemeClr val="bg1"/>
                </a:solidFill>
              </a:rPr>
              <a:t>A distinguished teacher of theatre, and three-time Emmy and Peabody Award-winning film producer, Robert Benedetti received his PhD from Northwestern University. </a:t>
            </a:r>
          </a:p>
          <a:p>
            <a:r>
              <a:rPr lang="en-US" sz="1400" dirty="0">
                <a:solidFill>
                  <a:schemeClr val="bg1"/>
                </a:solidFill>
              </a:rPr>
              <a:t>After serving as Artistic Director of the Court Theatre in Chicago, he was an early member of Chicago’s Second City Theatre, and then taught for fifty years at the University of Wisconsin, Carnegie-Mellon University, The National Theatre School of Canada, and the University of California, Riverside.</a:t>
            </a:r>
          </a:p>
          <a:p>
            <a:r>
              <a:rPr lang="en-US" sz="1400" dirty="0">
                <a:solidFill>
                  <a:schemeClr val="bg1"/>
                </a:solidFill>
              </a:rPr>
              <a:t>He was Chairman of Theatre at York University in Toronto, Chairman of the Acting Program at the Yale Drama School, and for eight years Dean of Theatre at The California Institute of the Arts. </a:t>
            </a:r>
          </a:p>
          <a:p>
            <a:r>
              <a:rPr lang="en-US" sz="1400" dirty="0">
                <a:solidFill>
                  <a:schemeClr val="bg1"/>
                </a:solidFill>
              </a:rPr>
              <a:t>He was until 2011 a tenured Full Professor at the University of Nevada, Las Vegas, and Artistic Director of the Nevada Conservatory Theatre.</a:t>
            </a:r>
          </a:p>
          <a:p>
            <a:r>
              <a:rPr lang="en-US" sz="1400" dirty="0">
                <a:solidFill>
                  <a:schemeClr val="bg1"/>
                </a:solidFill>
              </a:rPr>
              <a:t>His films are in the permanent collection of MoMA and many other museums and university art departments.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600200"/>
            <a:ext cx="3352800" cy="3733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1533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12700">
                  <a:solidFill>
                    <a:schemeClr val="accent5"/>
                  </a:solidFill>
                  <a:prstDash val="solid"/>
                </a:ln>
                <a:pattFill prst="ltDnDiag">
                  <a:fgClr>
                    <a:schemeClr val="accent5">
                      <a:lumMod val="60000"/>
                      <a:lumOff val="40000"/>
                    </a:schemeClr>
                  </a:fgClr>
                  <a:bgClr>
                    <a:schemeClr val="bg1"/>
                  </a:bgClr>
                </a:pattFill>
                <a:latin typeface="Eras Light ITC" panose="020B0402030504020804" pitchFamily="34" charset="0"/>
              </a:rPr>
              <a:t>Who is Robert Benedetti?</a:t>
            </a:r>
          </a:p>
        </p:txBody>
      </p:sp>
      <p:sp>
        <p:nvSpPr>
          <p:cNvPr id="3" name="Content Placeholder 2"/>
          <p:cNvSpPr>
            <a:spLocks noGrp="1"/>
          </p:cNvSpPr>
          <p:nvPr>
            <p:ph sz="half" idx="1"/>
          </p:nvPr>
        </p:nvSpPr>
        <p:spPr>
          <a:xfrm>
            <a:off x="457200" y="1600200"/>
            <a:ext cx="4876800" cy="4525963"/>
          </a:xfrm>
        </p:spPr>
        <p:txBody>
          <a:bodyPr>
            <a:noAutofit/>
          </a:bodyPr>
          <a:lstStyle/>
          <a:p>
            <a:r>
              <a:rPr lang="en-US" sz="1400" dirty="0">
                <a:solidFill>
                  <a:schemeClr val="bg1"/>
                </a:solidFill>
              </a:rPr>
              <a:t>As President of Ted Danson’s Anasazi Productions at Paramount Studios, and later as an independent screenwriter/producer, he won three Best Picture Emmys, two </a:t>
            </a:r>
            <a:r>
              <a:rPr lang="en-US" sz="1400" dirty="0" err="1">
                <a:solidFill>
                  <a:schemeClr val="bg1"/>
                </a:solidFill>
              </a:rPr>
              <a:t>Humanitas</a:t>
            </a:r>
            <a:r>
              <a:rPr lang="en-US" sz="1400" dirty="0">
                <a:solidFill>
                  <a:schemeClr val="bg1"/>
                </a:solidFill>
              </a:rPr>
              <a:t> Prizes, and a Peabody Award for producing </a:t>
            </a:r>
            <a:r>
              <a:rPr lang="en-US" sz="1400" i="1" dirty="0">
                <a:solidFill>
                  <a:schemeClr val="bg1"/>
                </a:solidFill>
              </a:rPr>
              <a:t>Miss Evers’ Boys </a:t>
            </a:r>
            <a:r>
              <a:rPr lang="en-US" sz="1400" dirty="0">
                <a:solidFill>
                  <a:schemeClr val="bg1"/>
                </a:solidFill>
              </a:rPr>
              <a:t>and </a:t>
            </a:r>
            <a:r>
              <a:rPr lang="en-US" sz="1400" i="1" dirty="0">
                <a:solidFill>
                  <a:schemeClr val="bg1"/>
                </a:solidFill>
              </a:rPr>
              <a:t>A Lesson Before Dying</a:t>
            </a:r>
            <a:r>
              <a:rPr lang="en-US" sz="1400" dirty="0">
                <a:solidFill>
                  <a:schemeClr val="bg1"/>
                </a:solidFill>
              </a:rPr>
              <a:t> for HBO, and six other films. </a:t>
            </a:r>
          </a:p>
          <a:p>
            <a:r>
              <a:rPr lang="en-US" sz="1400" dirty="0">
                <a:solidFill>
                  <a:schemeClr val="bg1"/>
                </a:solidFill>
              </a:rPr>
              <a:t>He most recently completed a screenplay for HBO on the 1885 Chicago Haymarket bombing.</a:t>
            </a:r>
          </a:p>
          <a:p>
            <a:r>
              <a:rPr lang="en-US" sz="1400" dirty="0">
                <a:solidFill>
                  <a:schemeClr val="bg1"/>
                </a:solidFill>
              </a:rPr>
              <a:t>Benedetti has also written six books on acting and film production, including </a:t>
            </a:r>
            <a:r>
              <a:rPr lang="en-US" sz="1400" i="1" dirty="0">
                <a:solidFill>
                  <a:schemeClr val="bg1"/>
                </a:solidFill>
              </a:rPr>
              <a:t>The Actor At Work</a:t>
            </a:r>
            <a:r>
              <a:rPr lang="en-US" sz="1400" dirty="0">
                <a:solidFill>
                  <a:schemeClr val="bg1"/>
                </a:solidFill>
              </a:rPr>
              <a:t> 10th edition, </a:t>
            </a:r>
            <a:r>
              <a:rPr lang="en-US" sz="1400" i="1" dirty="0">
                <a:solidFill>
                  <a:schemeClr val="bg1"/>
                </a:solidFill>
              </a:rPr>
              <a:t>The Actor in You</a:t>
            </a:r>
            <a:r>
              <a:rPr lang="en-US" sz="1400" dirty="0">
                <a:solidFill>
                  <a:schemeClr val="bg1"/>
                </a:solidFill>
              </a:rPr>
              <a:t>, 5th edition (recently translated into Danish), </a:t>
            </a:r>
            <a:r>
              <a:rPr lang="en-US" sz="1400" i="1" dirty="0">
                <a:solidFill>
                  <a:schemeClr val="bg1"/>
                </a:solidFill>
              </a:rPr>
              <a:t>ACTION! Acting for Film and Television, and From Concept to Screen</a:t>
            </a:r>
            <a:r>
              <a:rPr lang="en-US" sz="1400" dirty="0">
                <a:solidFill>
                  <a:schemeClr val="bg1"/>
                </a:solidFill>
              </a:rPr>
              <a:t>, an Overview of Film and TV production (recently published in Chinese.)</a:t>
            </a:r>
          </a:p>
          <a:p>
            <a:r>
              <a:rPr lang="en-US" sz="1400" dirty="0">
                <a:solidFill>
                  <a:schemeClr val="bg1"/>
                </a:solidFill>
              </a:rPr>
              <a:t>In 2005 he received the Lifetime Career Achievement Award from the Association for Theatre in Higher Education. </a:t>
            </a:r>
          </a:p>
          <a:p>
            <a:r>
              <a:rPr lang="en-US" sz="1400" dirty="0">
                <a:solidFill>
                  <a:schemeClr val="bg1"/>
                </a:solidFill>
              </a:rPr>
              <a:t>In 2012 he was inducted into the College of Fellows of the American Theatre at the Kennedy Center.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600200"/>
            <a:ext cx="3352800" cy="3733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8341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60000"/>
                    <a:lumOff val="40000"/>
                  </a:schemeClr>
                </a:solidFill>
                <a:latin typeface="Edwardian Script ITC" panose="030303020407070D0804" pitchFamily="66" charset="0"/>
              </a:rPr>
              <a:t>Sanford </a:t>
            </a:r>
            <a:r>
              <a:rPr lang="en-US" dirty="0" err="1">
                <a:solidFill>
                  <a:schemeClr val="accent2">
                    <a:lumMod val="60000"/>
                    <a:lumOff val="40000"/>
                  </a:schemeClr>
                </a:solidFill>
                <a:latin typeface="Edwardian Script ITC" panose="030303020407070D0804" pitchFamily="66" charset="0"/>
              </a:rPr>
              <a:t>Meisner</a:t>
            </a:r>
            <a:r>
              <a:rPr lang="en-US" dirty="0">
                <a:solidFill>
                  <a:schemeClr val="accent2">
                    <a:lumMod val="60000"/>
                    <a:lumOff val="40000"/>
                  </a:schemeClr>
                </a:solidFill>
                <a:latin typeface="Edwardian Script ITC" panose="030303020407070D0804" pitchFamily="66" charset="0"/>
              </a:rPr>
              <a:t>: The Theatre’s Best Kept Secret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47800"/>
            <a:ext cx="2438400" cy="4724400"/>
          </a:xfrm>
          <a:prstGeom prst="rect">
            <a:avLst/>
          </a:prstGeom>
          <a:ln>
            <a:noFill/>
          </a:ln>
          <a:effectLst>
            <a:softEdge rad="112500"/>
          </a:effectLst>
        </p:spPr>
      </p:pic>
      <p:sp>
        <p:nvSpPr>
          <p:cNvPr id="4" name="Content Placeholder 3"/>
          <p:cNvSpPr>
            <a:spLocks noGrp="1"/>
          </p:cNvSpPr>
          <p:nvPr>
            <p:ph sz="half" idx="2"/>
          </p:nvPr>
        </p:nvSpPr>
        <p:spPr>
          <a:xfrm>
            <a:off x="3124200" y="1371600"/>
            <a:ext cx="5562600" cy="4754563"/>
          </a:xfrm>
        </p:spPr>
        <p:txBody>
          <a:bodyPr>
            <a:noAutofit/>
          </a:bodyPr>
          <a:lstStyle/>
          <a:p>
            <a:r>
              <a:rPr lang="en-US" sz="1300" dirty="0">
                <a:solidFill>
                  <a:schemeClr val="bg1"/>
                </a:solidFill>
              </a:rPr>
              <a:t>Acting Teacher, Member of The Group Theater, head of the acting department of New York’s Neighborhood Playhouse School of Theater</a:t>
            </a:r>
          </a:p>
          <a:p>
            <a:r>
              <a:rPr lang="en-US" sz="1300" dirty="0">
                <a:solidFill>
                  <a:schemeClr val="bg1"/>
                </a:solidFill>
              </a:rPr>
              <a:t>Born Aug 31, 1905 and died on Feb 2, 1997</a:t>
            </a:r>
          </a:p>
          <a:p>
            <a:r>
              <a:rPr lang="en-US" sz="1300" dirty="0">
                <a:solidFill>
                  <a:schemeClr val="bg1"/>
                </a:solidFill>
              </a:rPr>
              <a:t>One of his most famous quotes, “An ounce of behavior is worth a pound of words.“</a:t>
            </a:r>
          </a:p>
          <a:p>
            <a:r>
              <a:rPr lang="en-US" sz="1300" dirty="0">
                <a:solidFill>
                  <a:schemeClr val="bg1"/>
                </a:solidFill>
              </a:rPr>
              <a:t>Elia Kazan once said “Take it from a director: if you get an actor that Sandy </a:t>
            </a:r>
            <a:r>
              <a:rPr lang="en-US" sz="1300" dirty="0" err="1">
                <a:solidFill>
                  <a:schemeClr val="bg1"/>
                </a:solidFill>
              </a:rPr>
              <a:t>Meisner</a:t>
            </a:r>
            <a:r>
              <a:rPr lang="en-US" sz="1300" dirty="0">
                <a:solidFill>
                  <a:schemeClr val="bg1"/>
                </a:solidFill>
              </a:rPr>
              <a:t> has trained, you’ve been blessed.”</a:t>
            </a:r>
          </a:p>
          <a:p>
            <a:r>
              <a:rPr lang="en-US" sz="1300" dirty="0">
                <a:solidFill>
                  <a:schemeClr val="bg1"/>
                </a:solidFill>
              </a:rPr>
              <a:t>A leading acting teacher who trained some of the most famous performers of the stage and screen, Sanford </a:t>
            </a:r>
            <a:r>
              <a:rPr lang="en-US" sz="1300" dirty="0" err="1">
                <a:solidFill>
                  <a:schemeClr val="bg1"/>
                </a:solidFill>
              </a:rPr>
              <a:t>Meisner</a:t>
            </a:r>
            <a:r>
              <a:rPr lang="en-US" sz="1300" dirty="0">
                <a:solidFill>
                  <a:schemeClr val="bg1"/>
                </a:solidFill>
              </a:rPr>
              <a:t> was a founding member of the Group Theatre. </a:t>
            </a:r>
          </a:p>
          <a:p>
            <a:r>
              <a:rPr lang="en-US" sz="1300" dirty="0">
                <a:solidFill>
                  <a:schemeClr val="bg1"/>
                </a:solidFill>
              </a:rPr>
              <a:t>The Group Theatre, a cooperative theater ensemble, became a leading force in the theater world of the 30s. </a:t>
            </a:r>
          </a:p>
          <a:p>
            <a:r>
              <a:rPr lang="en-US" sz="1300" dirty="0" err="1">
                <a:solidFill>
                  <a:schemeClr val="bg1"/>
                </a:solidFill>
              </a:rPr>
              <a:t>Meisner</a:t>
            </a:r>
            <a:r>
              <a:rPr lang="en-US" sz="1300" dirty="0">
                <a:solidFill>
                  <a:schemeClr val="bg1"/>
                </a:solidFill>
              </a:rPr>
              <a:t> performed in many of the group’s most memorable productions, including </a:t>
            </a:r>
            <a:r>
              <a:rPr lang="en-US" sz="1300" i="1" dirty="0">
                <a:solidFill>
                  <a:schemeClr val="bg1"/>
                </a:solidFill>
              </a:rPr>
              <a:t>The House of Connelly</a:t>
            </a:r>
            <a:r>
              <a:rPr lang="en-US" sz="1300" dirty="0">
                <a:solidFill>
                  <a:schemeClr val="bg1"/>
                </a:solidFill>
              </a:rPr>
              <a:t>, </a:t>
            </a:r>
            <a:r>
              <a:rPr lang="en-US" sz="1300" i="1" dirty="0">
                <a:solidFill>
                  <a:schemeClr val="bg1"/>
                </a:solidFill>
              </a:rPr>
              <a:t>Men in White</a:t>
            </a:r>
            <a:r>
              <a:rPr lang="en-US" sz="1300" dirty="0">
                <a:solidFill>
                  <a:schemeClr val="bg1"/>
                </a:solidFill>
              </a:rPr>
              <a:t>, </a:t>
            </a:r>
            <a:r>
              <a:rPr lang="en-US" sz="1300" i="1" dirty="0">
                <a:solidFill>
                  <a:schemeClr val="bg1"/>
                </a:solidFill>
              </a:rPr>
              <a:t>Awake and Sing</a:t>
            </a:r>
            <a:r>
              <a:rPr lang="en-US" sz="1300" dirty="0">
                <a:solidFill>
                  <a:schemeClr val="bg1"/>
                </a:solidFill>
              </a:rPr>
              <a:t>, </a:t>
            </a:r>
            <a:r>
              <a:rPr lang="en-US" sz="1300" i="1" dirty="0">
                <a:solidFill>
                  <a:schemeClr val="bg1"/>
                </a:solidFill>
              </a:rPr>
              <a:t>Paradise Lost </a:t>
            </a:r>
            <a:r>
              <a:rPr lang="en-US" sz="1300" dirty="0">
                <a:solidFill>
                  <a:schemeClr val="bg1"/>
                </a:solidFill>
              </a:rPr>
              <a:t>and </a:t>
            </a:r>
            <a:r>
              <a:rPr lang="en-US" sz="1300" i="1" dirty="0">
                <a:solidFill>
                  <a:schemeClr val="bg1"/>
                </a:solidFill>
              </a:rPr>
              <a:t>Golden Boy</a:t>
            </a:r>
            <a:r>
              <a:rPr lang="en-US" sz="1300" dirty="0">
                <a:solidFill>
                  <a:schemeClr val="bg1"/>
                </a:solidFill>
              </a:rPr>
              <a:t>. </a:t>
            </a:r>
          </a:p>
          <a:p>
            <a:r>
              <a:rPr lang="en-US" sz="1300" dirty="0">
                <a:solidFill>
                  <a:schemeClr val="bg1"/>
                </a:solidFill>
              </a:rPr>
              <a:t>While still a member of the group, </a:t>
            </a:r>
            <a:r>
              <a:rPr lang="en-US" sz="1300" dirty="0" err="1">
                <a:solidFill>
                  <a:schemeClr val="bg1"/>
                </a:solidFill>
              </a:rPr>
              <a:t>Meisner</a:t>
            </a:r>
            <a:r>
              <a:rPr lang="en-US" sz="1300" dirty="0">
                <a:solidFill>
                  <a:schemeClr val="bg1"/>
                </a:solidFill>
              </a:rPr>
              <a:t> became the head of the acting department of New York’s Neighborhood Playhouse School of Theater. </a:t>
            </a:r>
          </a:p>
          <a:p>
            <a:r>
              <a:rPr lang="en-US" sz="1300" dirty="0">
                <a:solidFill>
                  <a:schemeClr val="bg1"/>
                </a:solidFill>
              </a:rPr>
              <a:t>After the Group Theatre dissolved in 1941 </a:t>
            </a:r>
            <a:r>
              <a:rPr lang="en-US" sz="1300" dirty="0" err="1">
                <a:solidFill>
                  <a:schemeClr val="bg1"/>
                </a:solidFill>
              </a:rPr>
              <a:t>Meisner</a:t>
            </a:r>
            <a:r>
              <a:rPr lang="en-US" sz="1300" dirty="0">
                <a:solidFill>
                  <a:schemeClr val="bg1"/>
                </a:solidFill>
              </a:rPr>
              <a:t> devoted himself to teaching, appearing only occasionally on Broadway and in films.</a:t>
            </a:r>
          </a:p>
          <a:p>
            <a:r>
              <a:rPr lang="en-US" sz="1300" dirty="0">
                <a:solidFill>
                  <a:schemeClr val="bg1"/>
                </a:solidFill>
              </a:rPr>
              <a:t>Over the course of forty-eight years at the Neighborhood Playhouse, </a:t>
            </a:r>
            <a:r>
              <a:rPr lang="en-US" sz="1300" dirty="0" err="1">
                <a:solidFill>
                  <a:schemeClr val="bg1"/>
                </a:solidFill>
              </a:rPr>
              <a:t>Meisner</a:t>
            </a:r>
            <a:r>
              <a:rPr lang="en-US" sz="1300" dirty="0">
                <a:solidFill>
                  <a:schemeClr val="bg1"/>
                </a:solidFill>
              </a:rPr>
              <a:t> honed his skills as an acting instructor.</a:t>
            </a:r>
          </a:p>
          <a:p>
            <a:r>
              <a:rPr lang="en-US" sz="1300" dirty="0">
                <a:solidFill>
                  <a:schemeClr val="bg1"/>
                </a:solidFill>
              </a:rPr>
              <a:t>Growing out of the days with the Group Theatre and the Russian theater theorist Constantin Stanislavsky, </a:t>
            </a:r>
            <a:r>
              <a:rPr lang="en-US" sz="1300" dirty="0" err="1">
                <a:solidFill>
                  <a:schemeClr val="bg1"/>
                </a:solidFill>
              </a:rPr>
              <a:t>Meisner</a:t>
            </a:r>
            <a:r>
              <a:rPr lang="en-US" sz="1300" dirty="0">
                <a:solidFill>
                  <a:schemeClr val="bg1"/>
                </a:solidFill>
              </a:rPr>
              <a:t> created a series of exercises for actors. </a:t>
            </a:r>
          </a:p>
        </p:txBody>
      </p:sp>
    </p:spTree>
    <p:extLst>
      <p:ext uri="{BB962C8B-B14F-4D97-AF65-F5344CB8AC3E}">
        <p14:creationId xmlns:p14="http://schemas.microsoft.com/office/powerpoint/2010/main" val="2409223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60000"/>
                    <a:lumOff val="40000"/>
                  </a:schemeClr>
                </a:solidFill>
                <a:latin typeface="Edwardian Script ITC" panose="030303020407070D0804" pitchFamily="66" charset="0"/>
              </a:rPr>
              <a:t>Sanford </a:t>
            </a:r>
            <a:r>
              <a:rPr lang="en-US" dirty="0" err="1">
                <a:solidFill>
                  <a:schemeClr val="accent2">
                    <a:lumMod val="60000"/>
                    <a:lumOff val="40000"/>
                  </a:schemeClr>
                </a:solidFill>
                <a:latin typeface="Edwardian Script ITC" panose="030303020407070D0804" pitchFamily="66" charset="0"/>
              </a:rPr>
              <a:t>Meisner</a:t>
            </a:r>
            <a:r>
              <a:rPr lang="en-US" dirty="0">
                <a:solidFill>
                  <a:schemeClr val="accent2">
                    <a:lumMod val="60000"/>
                    <a:lumOff val="40000"/>
                  </a:schemeClr>
                </a:solidFill>
                <a:latin typeface="Edwardian Script ITC" panose="030303020407070D0804" pitchFamily="66" charset="0"/>
              </a:rPr>
              <a:t>: The Theatre’s Best Kept Secret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47800"/>
            <a:ext cx="2438400" cy="4724400"/>
          </a:xfrm>
          <a:prstGeom prst="rect">
            <a:avLst/>
          </a:prstGeom>
          <a:ln>
            <a:noFill/>
          </a:ln>
          <a:effectLst>
            <a:softEdge rad="112500"/>
          </a:effectLst>
        </p:spPr>
      </p:pic>
      <p:sp>
        <p:nvSpPr>
          <p:cNvPr id="4" name="Content Placeholder 3"/>
          <p:cNvSpPr>
            <a:spLocks noGrp="1"/>
          </p:cNvSpPr>
          <p:nvPr>
            <p:ph sz="half" idx="2"/>
          </p:nvPr>
        </p:nvSpPr>
        <p:spPr>
          <a:xfrm>
            <a:off x="3124200" y="1371600"/>
            <a:ext cx="5562600" cy="4754563"/>
          </a:xfrm>
        </p:spPr>
        <p:txBody>
          <a:bodyPr>
            <a:normAutofit fontScale="25000" lnSpcReduction="20000"/>
          </a:bodyPr>
          <a:lstStyle/>
          <a:p>
            <a:r>
              <a:rPr lang="en-US" sz="5200" dirty="0">
                <a:solidFill>
                  <a:schemeClr val="bg1"/>
                </a:solidFill>
              </a:rPr>
              <a:t>For </a:t>
            </a:r>
            <a:r>
              <a:rPr lang="en-US" sz="5200" dirty="0" err="1">
                <a:solidFill>
                  <a:schemeClr val="bg1"/>
                </a:solidFill>
              </a:rPr>
              <a:t>Meisner</a:t>
            </a:r>
            <a:r>
              <a:rPr lang="en-US" sz="5200" dirty="0">
                <a:solidFill>
                  <a:schemeClr val="bg1"/>
                </a:solidFill>
              </a:rPr>
              <a:t>, acting was about reproducing honest emotional human reactions. He felt the actor’s job was simply to prepare for an experiment that would take place on stage. The best acting, he believed, was made up of spontaneous responses to the actor’s immediate surroundings. </a:t>
            </a:r>
          </a:p>
          <a:p>
            <a:r>
              <a:rPr lang="en-US" sz="5200" dirty="0" err="1">
                <a:solidFill>
                  <a:schemeClr val="bg1"/>
                </a:solidFill>
              </a:rPr>
              <a:t>Meisner</a:t>
            </a:r>
            <a:r>
              <a:rPr lang="en-US" sz="5200" dirty="0">
                <a:solidFill>
                  <a:schemeClr val="bg1"/>
                </a:solidFill>
              </a:rPr>
              <a:t> explained that his approach was designed “to eliminate all intellectuality from the actor’s instrument and to make him a spontaneous responder to where he is, what is happening to him, what is being done to him.”</a:t>
            </a:r>
          </a:p>
          <a:p>
            <a:r>
              <a:rPr lang="en-US" sz="5200" dirty="0">
                <a:solidFill>
                  <a:srgbClr val="FFFF99"/>
                </a:solidFill>
              </a:rPr>
              <a:t>The primary tool </a:t>
            </a:r>
            <a:r>
              <a:rPr lang="en-US" sz="5200" dirty="0" err="1">
                <a:solidFill>
                  <a:srgbClr val="FFFF99"/>
                </a:solidFill>
              </a:rPr>
              <a:t>Meisner</a:t>
            </a:r>
            <a:r>
              <a:rPr lang="en-US" sz="5200" dirty="0">
                <a:solidFill>
                  <a:srgbClr val="FFFF99"/>
                </a:solidFill>
              </a:rPr>
              <a:t> employed in preparing his students was spontaneous repetition. </a:t>
            </a:r>
          </a:p>
          <a:p>
            <a:r>
              <a:rPr lang="en-US" sz="5200" dirty="0">
                <a:solidFill>
                  <a:schemeClr val="bg1"/>
                </a:solidFill>
              </a:rPr>
              <a:t>Among his many exercises was one in which two actors looked directly at each other and one would described a feature of the other. After this, the two actors would simply say the phrase back and forth. Because the phrases (such as, “You have soft eyes”) came from a physical reality apparent to the actors, the statement retained meaning no matter how often they were repeated. </a:t>
            </a:r>
          </a:p>
          <a:p>
            <a:r>
              <a:rPr lang="en-US" sz="5200" dirty="0">
                <a:solidFill>
                  <a:schemeClr val="bg1"/>
                </a:solidFill>
              </a:rPr>
              <a:t>Another example of </a:t>
            </a:r>
            <a:r>
              <a:rPr lang="en-US" sz="5200" dirty="0" err="1">
                <a:solidFill>
                  <a:schemeClr val="bg1"/>
                </a:solidFill>
              </a:rPr>
              <a:t>Meisner’s</a:t>
            </a:r>
            <a:r>
              <a:rPr lang="en-US" sz="5200" dirty="0">
                <a:solidFill>
                  <a:schemeClr val="bg1"/>
                </a:solidFill>
              </a:rPr>
              <a:t> method has two actors enter a room playing specific roles without specific lines. They begin to speak and the plot is formed out of nothing but the surroundings. The actor’s concern is to remain in character. Techniques such as these allow actors to move beyond the printed script and address the underlying emotional or philosophical themes of a play.</a:t>
            </a:r>
          </a:p>
          <a:p>
            <a:r>
              <a:rPr lang="en-US" sz="5200" dirty="0" err="1">
                <a:solidFill>
                  <a:schemeClr val="bg1"/>
                </a:solidFill>
              </a:rPr>
              <a:t>Meisner’s</a:t>
            </a:r>
            <a:r>
              <a:rPr lang="en-US" sz="5200" dirty="0">
                <a:solidFill>
                  <a:schemeClr val="bg1"/>
                </a:solidFill>
              </a:rPr>
              <a:t> role within the theater community remained important throughout his long career. </a:t>
            </a:r>
          </a:p>
          <a:p>
            <a:r>
              <a:rPr lang="en-US" sz="5200" dirty="0">
                <a:solidFill>
                  <a:schemeClr val="bg1"/>
                </a:solidFill>
              </a:rPr>
              <a:t>Among his more famous students were actors Robert Duvall, Grace Kelly, Diane Keaton, Joanne Woodward, Lee Grant, and Peter Falk. </a:t>
            </a:r>
          </a:p>
          <a:p>
            <a:r>
              <a:rPr lang="en-US" sz="5200" dirty="0">
                <a:solidFill>
                  <a:schemeClr val="bg1"/>
                </a:solidFill>
              </a:rPr>
              <a:t>Gregory Peck said of </a:t>
            </a:r>
            <a:r>
              <a:rPr lang="en-US" sz="5200" dirty="0" err="1">
                <a:solidFill>
                  <a:schemeClr val="bg1"/>
                </a:solidFill>
              </a:rPr>
              <a:t>Meisner</a:t>
            </a:r>
            <a:r>
              <a:rPr lang="en-US" sz="5200" dirty="0">
                <a:solidFill>
                  <a:schemeClr val="bg1"/>
                </a:solidFill>
              </a:rPr>
              <a:t>, “What he wanted from you was truthful acting…He was able to communicate, and the proof of that is the number of people that have come out of [the Neighborhood Playhouse] over a forty-year period who’ve gone on to become people who set standards of acting.”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8263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bg2">
                    <a:lumMod val="50000"/>
                  </a:schemeClr>
                </a:solidFill>
                <a:effectLst>
                  <a:glow rad="228600">
                    <a:schemeClr val="accent5">
                      <a:satMod val="175000"/>
                      <a:alpha val="40000"/>
                    </a:schemeClr>
                  </a:glow>
                </a:effectLst>
                <a:latin typeface="Kristen ITC" panose="03050502040202030202" pitchFamily="66" charset="0"/>
                <a:cs typeface="DilleniaUPC" panose="02020603050405020304" pitchFamily="18" charset="-34"/>
              </a:rPr>
              <a:t>Challenges of Acting Today</a:t>
            </a:r>
          </a:p>
        </p:txBody>
      </p:sp>
      <p:sp>
        <p:nvSpPr>
          <p:cNvPr id="3" name="Content Placeholder 2"/>
          <p:cNvSpPr>
            <a:spLocks noGrp="1"/>
          </p:cNvSpPr>
          <p:nvPr>
            <p:ph idx="1"/>
          </p:nvPr>
        </p:nvSpPr>
        <p:spPr/>
        <p:txBody>
          <a:bodyPr>
            <a:normAutofit fontScale="92500" lnSpcReduction="10000"/>
          </a:bodyPr>
          <a:lstStyle/>
          <a:p>
            <a:r>
              <a:rPr lang="en-US" dirty="0">
                <a:solidFill>
                  <a:schemeClr val="bg2">
                    <a:lumMod val="75000"/>
                  </a:schemeClr>
                </a:solidFill>
              </a:rPr>
              <a:t>Body and Voice Training</a:t>
            </a:r>
          </a:p>
          <a:p>
            <a:pPr lvl="1"/>
            <a:r>
              <a:rPr lang="en-US" dirty="0">
                <a:solidFill>
                  <a:schemeClr val="bg1"/>
                </a:solidFill>
              </a:rPr>
              <a:t>Projection  – must be heard</a:t>
            </a:r>
          </a:p>
          <a:p>
            <a:pPr lvl="2"/>
            <a:r>
              <a:rPr lang="en-US" dirty="0">
                <a:solidFill>
                  <a:schemeClr val="bg1"/>
                </a:solidFill>
              </a:rPr>
              <a:t>Diaphragm  and breathing exercises</a:t>
            </a:r>
          </a:p>
          <a:p>
            <a:pPr lvl="2"/>
            <a:r>
              <a:rPr lang="en-US" dirty="0">
                <a:solidFill>
                  <a:schemeClr val="bg1"/>
                </a:solidFill>
              </a:rPr>
              <a:t>Not throat exercises</a:t>
            </a:r>
          </a:p>
          <a:p>
            <a:pPr lvl="1"/>
            <a:r>
              <a:rPr lang="en-US" dirty="0">
                <a:solidFill>
                  <a:schemeClr val="bg1"/>
                </a:solidFill>
              </a:rPr>
              <a:t>Dancing, fencing, combat</a:t>
            </a:r>
          </a:p>
          <a:p>
            <a:pPr lvl="1"/>
            <a:r>
              <a:rPr lang="en-US" dirty="0">
                <a:solidFill>
                  <a:schemeClr val="bg1"/>
                </a:solidFill>
              </a:rPr>
              <a:t>Curtsy and bows – period movement</a:t>
            </a:r>
          </a:p>
          <a:p>
            <a:r>
              <a:rPr lang="en-US" dirty="0">
                <a:solidFill>
                  <a:schemeClr val="bg2">
                    <a:lumMod val="75000"/>
                  </a:schemeClr>
                </a:solidFill>
              </a:rPr>
              <a:t>Centering</a:t>
            </a:r>
          </a:p>
          <a:p>
            <a:pPr lvl="1"/>
            <a:r>
              <a:rPr lang="en-US" dirty="0">
                <a:solidFill>
                  <a:schemeClr val="bg1"/>
                </a:solidFill>
              </a:rPr>
              <a:t>Similar to Yoga</a:t>
            </a:r>
          </a:p>
          <a:p>
            <a:pPr lvl="2"/>
            <a:r>
              <a:rPr lang="en-US" dirty="0">
                <a:solidFill>
                  <a:schemeClr val="bg1"/>
                </a:solidFill>
              </a:rPr>
              <a:t>Tai Chi</a:t>
            </a:r>
          </a:p>
          <a:p>
            <a:pPr lvl="1"/>
            <a:r>
              <a:rPr lang="en-US" dirty="0">
                <a:solidFill>
                  <a:schemeClr val="bg1"/>
                </a:solidFill>
              </a:rPr>
              <a:t>Achieve balance, freedom, flexibility</a:t>
            </a:r>
          </a:p>
          <a:p>
            <a:endParaRPr lang="en-US" dirty="0">
              <a:solidFill>
                <a:schemeClr val="bg1"/>
              </a:solidFill>
            </a:endParaRPr>
          </a:p>
          <a:p>
            <a:endParaRPr lang="en-US" dirty="0">
              <a:solidFill>
                <a:schemeClr val="bg1"/>
              </a:solidFill>
            </a:endParaRPr>
          </a:p>
        </p:txBody>
      </p:sp>
      <p:pic>
        <p:nvPicPr>
          <p:cNvPr id="1026" name="Picture 2" descr="Image result for vo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048000" cy="28955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Image result for tai c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419600"/>
            <a:ext cx="265945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70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6600" b="1" dirty="0">
                <a:ln/>
                <a:solidFill>
                  <a:schemeClr val="accent4"/>
                </a:solidFill>
                <a:latin typeface="Blackadder ITC" panose="04020505051007020D02" pitchFamily="82" charset="0"/>
              </a:rPr>
              <a:t>Acting Training and Means</a:t>
            </a:r>
          </a:p>
        </p:txBody>
      </p:sp>
      <p:sp>
        <p:nvSpPr>
          <p:cNvPr id="3" name="Content Placeholder 2"/>
          <p:cNvSpPr>
            <a:spLocks noGrp="1"/>
          </p:cNvSpPr>
          <p:nvPr>
            <p:ph idx="1"/>
          </p:nvPr>
        </p:nvSpPr>
        <p:spPr/>
        <p:txBody>
          <a:bodyPr>
            <a:normAutofit fontScale="55000" lnSpcReduction="20000"/>
          </a:bodyPr>
          <a:lstStyle/>
          <a:p>
            <a:pPr marL="0" indent="0" algn="ctr">
              <a:buNone/>
            </a:pPr>
            <a:r>
              <a:rPr lang="en-US" sz="4500" b="1" dirty="0">
                <a:solidFill>
                  <a:schemeClr val="accent4">
                    <a:lumMod val="40000"/>
                    <a:lumOff val="60000"/>
                  </a:schemeClr>
                </a:solidFill>
              </a:rPr>
              <a:t>Relaxation, Concentration, Imagination, Observation </a:t>
            </a:r>
          </a:p>
          <a:p>
            <a:pPr marL="0" indent="0" algn="ctr">
              <a:buNone/>
            </a:pPr>
            <a:endParaRPr lang="en-US" sz="4500" b="1" dirty="0">
              <a:solidFill>
                <a:schemeClr val="bg1"/>
              </a:solidFill>
            </a:endParaRPr>
          </a:p>
          <a:p>
            <a:r>
              <a:rPr lang="en-US" sz="3800" dirty="0">
                <a:solidFill>
                  <a:schemeClr val="bg1"/>
                </a:solidFill>
              </a:rPr>
              <a:t>Voice and body – must learn to control the voice and body to express to audience </a:t>
            </a:r>
          </a:p>
          <a:p>
            <a:pPr lvl="1"/>
            <a:r>
              <a:rPr lang="en-US" sz="3200" dirty="0">
                <a:solidFill>
                  <a:schemeClr val="bg1"/>
                </a:solidFill>
              </a:rPr>
              <a:t>Understand </a:t>
            </a:r>
          </a:p>
          <a:p>
            <a:pPr lvl="1"/>
            <a:r>
              <a:rPr lang="en-US" sz="3200" dirty="0">
                <a:solidFill>
                  <a:schemeClr val="bg1"/>
                </a:solidFill>
              </a:rPr>
              <a:t>Practice </a:t>
            </a:r>
          </a:p>
          <a:p>
            <a:pPr lvl="1"/>
            <a:r>
              <a:rPr lang="en-US" sz="3200" dirty="0">
                <a:solidFill>
                  <a:schemeClr val="bg1"/>
                </a:solidFill>
              </a:rPr>
              <a:t>Discipline</a:t>
            </a:r>
          </a:p>
          <a:p>
            <a:r>
              <a:rPr lang="en-US" sz="3800" dirty="0">
                <a:solidFill>
                  <a:schemeClr val="bg1"/>
                </a:solidFill>
              </a:rPr>
              <a:t>Tensions and blocks must be overcome usually through exercises, improvisations (enacting characters in a situation without planned script or blocking), theatre games (animals, stereotypes, machines, etc.). </a:t>
            </a:r>
          </a:p>
          <a:p>
            <a:r>
              <a:rPr lang="en-US" sz="3800" dirty="0">
                <a:solidFill>
                  <a:schemeClr val="bg1"/>
                </a:solidFill>
              </a:rPr>
              <a:t>Also used to arrive at a "neutral state" ("tabula rasa"– blank slate). </a:t>
            </a:r>
          </a:p>
          <a:p>
            <a:r>
              <a:rPr lang="en-US" sz="3800" dirty="0">
                <a:solidFill>
                  <a:schemeClr val="bg1"/>
                </a:solidFill>
              </a:rPr>
              <a:t>Many artists believe that to create they must first have a blank slate – an empty canvas – on which to place their art. </a:t>
            </a:r>
          </a:p>
          <a:p>
            <a:r>
              <a:rPr lang="en-US" sz="3800" dirty="0">
                <a:solidFill>
                  <a:schemeClr val="bg1"/>
                </a:solidFill>
              </a:rPr>
              <a:t>Actors must find various ways to achieve this ("centering oneself“). </a:t>
            </a:r>
          </a:p>
        </p:txBody>
      </p:sp>
    </p:spTree>
    <p:extLst>
      <p:ext uri="{BB962C8B-B14F-4D97-AF65-F5344CB8AC3E}">
        <p14:creationId xmlns:p14="http://schemas.microsoft.com/office/powerpoint/2010/main" val="203709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6600" b="1" dirty="0">
                <a:ln/>
                <a:solidFill>
                  <a:schemeClr val="accent4"/>
                </a:solidFill>
                <a:latin typeface="Blackadder ITC" panose="04020505051007020D02" pitchFamily="82" charset="0"/>
              </a:rPr>
              <a:t>Acting Training and Means</a:t>
            </a:r>
          </a:p>
        </p:txBody>
      </p:sp>
      <p:sp>
        <p:nvSpPr>
          <p:cNvPr id="3" name="Content Placeholder 2"/>
          <p:cNvSpPr>
            <a:spLocks noGrp="1"/>
          </p:cNvSpPr>
          <p:nvPr>
            <p:ph idx="1"/>
          </p:nvPr>
        </p:nvSpPr>
        <p:spPr/>
        <p:txBody>
          <a:bodyPr>
            <a:normAutofit fontScale="47500" lnSpcReduction="20000"/>
          </a:bodyPr>
          <a:lstStyle/>
          <a:p>
            <a:pPr marL="0" indent="0" algn="ctr">
              <a:buNone/>
            </a:pPr>
            <a:r>
              <a:rPr lang="en-US" sz="5900" b="1" dirty="0">
                <a:solidFill>
                  <a:schemeClr val="accent4">
                    <a:lumMod val="40000"/>
                    <a:lumOff val="60000"/>
                  </a:schemeClr>
                </a:solidFill>
              </a:rPr>
              <a:t>Relaxation, Concentration, Imagination, Observation </a:t>
            </a:r>
          </a:p>
          <a:p>
            <a:pPr marL="0" indent="0" algn="ctr">
              <a:buNone/>
            </a:pPr>
            <a:endParaRPr lang="en-US" sz="4500" b="1" dirty="0">
              <a:solidFill>
                <a:schemeClr val="bg1"/>
              </a:solidFill>
            </a:endParaRPr>
          </a:p>
          <a:p>
            <a:r>
              <a:rPr lang="en-US" sz="4200" dirty="0">
                <a:solidFill>
                  <a:schemeClr val="bg1"/>
                </a:solidFill>
              </a:rPr>
              <a:t>Imagination and Observation </a:t>
            </a:r>
          </a:p>
          <a:p>
            <a:pPr lvl="1"/>
            <a:r>
              <a:rPr lang="en-US" sz="3800" dirty="0">
                <a:solidFill>
                  <a:schemeClr val="bg1"/>
                </a:solidFill>
              </a:rPr>
              <a:t>Observe and imagine people in various relationships</a:t>
            </a:r>
            <a:endParaRPr lang="en-US" sz="4200" dirty="0">
              <a:solidFill>
                <a:schemeClr val="bg1"/>
              </a:solidFill>
            </a:endParaRPr>
          </a:p>
          <a:p>
            <a:pPr lvl="1"/>
            <a:r>
              <a:rPr lang="en-US" sz="3800" dirty="0">
                <a:solidFill>
                  <a:schemeClr val="bg1"/>
                </a:solidFill>
              </a:rPr>
              <a:t>The term "affective memory" has often been used to refer to use of the actor's memory to find things in his/her life that are similar to, or could evoke, the emotions required by the character on stage. This would involve:</a:t>
            </a:r>
          </a:p>
          <a:p>
            <a:pPr lvl="2"/>
            <a:r>
              <a:rPr lang="en-US" sz="3400" dirty="0">
                <a:solidFill>
                  <a:schemeClr val="bg1"/>
                </a:solidFill>
              </a:rPr>
              <a:t>Emotional memory (remembering feeling from the past)</a:t>
            </a:r>
          </a:p>
          <a:p>
            <a:pPr lvl="2"/>
            <a:r>
              <a:rPr lang="en-US" sz="3400" dirty="0">
                <a:solidFill>
                  <a:schemeClr val="bg1"/>
                </a:solidFill>
              </a:rPr>
              <a:t>Sense memory (remembering sensations)</a:t>
            </a:r>
          </a:p>
          <a:p>
            <a:pPr lvl="2"/>
            <a:r>
              <a:rPr lang="en-US" sz="3400" dirty="0">
                <a:solidFill>
                  <a:schemeClr val="bg1"/>
                </a:solidFill>
              </a:rPr>
              <a:t>Substitution (mentally replacing the thing / person in the play with something / someone in real life)</a:t>
            </a:r>
          </a:p>
          <a:p>
            <a:pPr marL="914400" lvl="2" indent="0">
              <a:buNone/>
            </a:pPr>
            <a:endParaRPr lang="en-US" sz="3400" dirty="0">
              <a:solidFill>
                <a:schemeClr val="bg1"/>
              </a:solidFill>
            </a:endParaRPr>
          </a:p>
          <a:p>
            <a:r>
              <a:rPr lang="en-US" sz="4200" dirty="0">
                <a:solidFill>
                  <a:schemeClr val="bg1"/>
                </a:solidFill>
              </a:rPr>
              <a:t>Control and discipline </a:t>
            </a:r>
          </a:p>
          <a:p>
            <a:pPr lvl="1"/>
            <a:r>
              <a:rPr lang="en-US" sz="3800" dirty="0">
                <a:solidFill>
                  <a:schemeClr val="bg1"/>
                </a:solidFill>
              </a:rPr>
              <a:t>Actors must learn how to develop their powers of concentration. Must be aware at all times of their current situation (being an actor on stage, with an audience out front) and the context of the play (what is the character doing/feeling/etc.) What am I doing? – NOT how am I doing?</a:t>
            </a:r>
          </a:p>
        </p:txBody>
      </p:sp>
    </p:spTree>
    <p:extLst>
      <p:ext uri="{BB962C8B-B14F-4D97-AF65-F5344CB8AC3E}">
        <p14:creationId xmlns:p14="http://schemas.microsoft.com/office/powerpoint/2010/main" val="973716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lumMod val="75000"/>
                  </a:schemeClr>
                </a:solidFill>
                <a:latin typeface="Forte" panose="03060902040502070203" pitchFamily="66" charset="0"/>
              </a:rPr>
              <a:t>Training techniques from other Disciplines</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Asian Theatre</a:t>
            </a:r>
          </a:p>
          <a:p>
            <a:pPr lvl="1"/>
            <a:r>
              <a:rPr lang="en-US" dirty="0">
                <a:solidFill>
                  <a:schemeClr val="bg1"/>
                </a:solidFill>
              </a:rPr>
              <a:t>Stylization and Symbolism</a:t>
            </a:r>
          </a:p>
          <a:p>
            <a:pPr lvl="1"/>
            <a:r>
              <a:rPr lang="en-US" dirty="0">
                <a:solidFill>
                  <a:schemeClr val="bg1"/>
                </a:solidFill>
              </a:rPr>
              <a:t>Control and mastery of the body and nerves</a:t>
            </a:r>
          </a:p>
          <a:p>
            <a:pPr lvl="1"/>
            <a:r>
              <a:rPr lang="en-US" dirty="0">
                <a:solidFill>
                  <a:schemeClr val="bg1"/>
                </a:solidFill>
              </a:rPr>
              <a:t>Each gesture tells a story</a:t>
            </a:r>
          </a:p>
          <a:p>
            <a:pPr lvl="1"/>
            <a:r>
              <a:rPr lang="en-US" dirty="0">
                <a:solidFill>
                  <a:schemeClr val="bg1"/>
                </a:solidFill>
              </a:rPr>
              <a:t>Study for years under a master</a:t>
            </a:r>
          </a:p>
          <a:p>
            <a:pPr lvl="1"/>
            <a:r>
              <a:rPr lang="en-US" dirty="0">
                <a:solidFill>
                  <a:schemeClr val="bg1"/>
                </a:solidFill>
              </a:rPr>
              <a:t>Tai chi</a:t>
            </a:r>
          </a:p>
          <a:p>
            <a:r>
              <a:rPr lang="en-US" dirty="0">
                <a:solidFill>
                  <a:schemeClr val="bg1"/>
                </a:solidFill>
              </a:rPr>
              <a:t>Musical Theatre</a:t>
            </a:r>
          </a:p>
          <a:p>
            <a:pPr lvl="1"/>
            <a:r>
              <a:rPr lang="en-US" dirty="0">
                <a:solidFill>
                  <a:schemeClr val="bg1"/>
                </a:solidFill>
              </a:rPr>
              <a:t>Dance</a:t>
            </a:r>
          </a:p>
          <a:p>
            <a:pPr lvl="1"/>
            <a:r>
              <a:rPr lang="en-US" dirty="0">
                <a:solidFill>
                  <a:schemeClr val="bg1"/>
                </a:solidFill>
              </a:rPr>
              <a:t>Singing</a:t>
            </a:r>
          </a:p>
          <a:p>
            <a:pPr lvl="1"/>
            <a:r>
              <a:rPr lang="en-US" dirty="0">
                <a:solidFill>
                  <a:schemeClr val="bg1"/>
                </a:solidFill>
              </a:rPr>
              <a:t>Pantomime</a:t>
            </a:r>
          </a:p>
          <a:p>
            <a:pPr lvl="1"/>
            <a:r>
              <a:rPr lang="en-US" dirty="0">
                <a:solidFill>
                  <a:schemeClr val="bg1"/>
                </a:solidFill>
              </a:rPr>
              <a:t>Physical communication without props or words</a:t>
            </a:r>
          </a:p>
          <a:p>
            <a:r>
              <a:rPr lang="en-US" dirty="0">
                <a:solidFill>
                  <a:schemeClr val="bg1"/>
                </a:solidFill>
              </a:rPr>
              <a:t>Avant-Garde or Experimental Theatre</a:t>
            </a:r>
          </a:p>
          <a:p>
            <a:pPr lvl="1"/>
            <a:r>
              <a:rPr lang="en-US" dirty="0">
                <a:solidFill>
                  <a:schemeClr val="bg1"/>
                </a:solidFill>
              </a:rPr>
              <a:t>Physical is as important as words.</a:t>
            </a:r>
          </a:p>
          <a:p>
            <a:pPr lvl="1"/>
            <a:r>
              <a:rPr lang="en-US" dirty="0">
                <a:solidFill>
                  <a:schemeClr val="bg1"/>
                </a:solidFill>
              </a:rPr>
              <a:t>Stress may be in the visual or realistic aspects of the work</a:t>
            </a:r>
          </a:p>
          <a:p>
            <a:pPr lvl="1"/>
            <a:r>
              <a:rPr lang="en-US" dirty="0">
                <a:solidFill>
                  <a:schemeClr val="bg1"/>
                </a:solidFill>
              </a:rPr>
              <a:t>Visual pictures</a:t>
            </a:r>
          </a:p>
          <a:p>
            <a:pPr lvl="1"/>
            <a:r>
              <a:rPr lang="en-US" dirty="0">
                <a:solidFill>
                  <a:schemeClr val="bg1"/>
                </a:solidFill>
              </a:rPr>
              <a:t>Ann Bogart</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963" y="990600"/>
            <a:ext cx="3124200" cy="3200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191000"/>
            <a:ext cx="2133600" cy="2419350"/>
          </a:xfrm>
          <a:prstGeom prst="rect">
            <a:avLst/>
          </a:prstGeom>
          <a:ln>
            <a:noFill/>
          </a:ln>
          <a:effectLst>
            <a:softEdge rad="112500"/>
          </a:effectLst>
        </p:spPr>
      </p:pic>
    </p:spTree>
    <p:extLst>
      <p:ext uri="{BB962C8B-B14F-4D97-AF65-F5344CB8AC3E}">
        <p14:creationId xmlns:p14="http://schemas.microsoft.com/office/powerpoint/2010/main" val="321454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FangSong" panose="02010609060101010101" pitchFamily="49" charset="-122"/>
                <a:ea typeface="FangSong" panose="02010609060101010101" pitchFamily="49" charset="-122"/>
              </a:rPr>
              <a:t>Acting: Offstage and in the Past</a:t>
            </a: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Everyone is an actor</a:t>
            </a:r>
          </a:p>
          <a:p>
            <a:pPr lvl="1"/>
            <a:r>
              <a:rPr lang="en-US" dirty="0">
                <a:solidFill>
                  <a:schemeClr val="bg1"/>
                </a:solidFill>
              </a:rPr>
              <a:t>Imitation</a:t>
            </a:r>
          </a:p>
          <a:p>
            <a:pPr lvl="1"/>
            <a:r>
              <a:rPr lang="en-US" dirty="0">
                <a:solidFill>
                  <a:schemeClr val="bg1"/>
                </a:solidFill>
              </a:rPr>
              <a:t>Role Playing</a:t>
            </a:r>
          </a:p>
          <a:p>
            <a:r>
              <a:rPr lang="en-US" dirty="0">
                <a:solidFill>
                  <a:schemeClr val="bg1"/>
                </a:solidFill>
              </a:rPr>
              <a:t>However, there are differences between the roles we play in everyday life and performing on stage</a:t>
            </a:r>
          </a:p>
          <a:p>
            <a:pPr lvl="1"/>
            <a:r>
              <a:rPr lang="en-US" dirty="0">
                <a:solidFill>
                  <a:schemeClr val="bg1"/>
                </a:solidFill>
              </a:rPr>
              <a:t>Social Roles</a:t>
            </a:r>
          </a:p>
          <a:p>
            <a:pPr lvl="2"/>
            <a:r>
              <a:rPr lang="en-US" dirty="0">
                <a:solidFill>
                  <a:schemeClr val="bg1"/>
                </a:solidFill>
              </a:rPr>
              <a:t>Mother, father, police officer</a:t>
            </a:r>
          </a:p>
          <a:p>
            <a:pPr lvl="2"/>
            <a:r>
              <a:rPr lang="en-US" dirty="0">
                <a:solidFill>
                  <a:schemeClr val="bg1"/>
                </a:solidFill>
              </a:rPr>
              <a:t>Women as teachers and secretaries</a:t>
            </a:r>
          </a:p>
          <a:p>
            <a:pPr lvl="1"/>
            <a:r>
              <a:rPr lang="en-US" dirty="0">
                <a:solidFill>
                  <a:schemeClr val="bg1"/>
                </a:solidFill>
              </a:rPr>
              <a:t>Personal Roles</a:t>
            </a:r>
          </a:p>
          <a:p>
            <a:pPr lvl="2"/>
            <a:r>
              <a:rPr lang="en-US" dirty="0">
                <a:solidFill>
                  <a:schemeClr val="bg1"/>
                </a:solidFill>
              </a:rPr>
              <a:t>Role with family and friends</a:t>
            </a:r>
          </a:p>
          <a:p>
            <a:pPr lvl="2"/>
            <a:r>
              <a:rPr lang="en-US" dirty="0">
                <a:solidFill>
                  <a:schemeClr val="bg1"/>
                </a:solidFill>
              </a:rPr>
              <a:t>Outgoing? Loner? Bragging? Gossip?</a:t>
            </a:r>
          </a:p>
          <a:p>
            <a:r>
              <a:rPr lang="en-US" dirty="0">
                <a:solidFill>
                  <a:schemeClr val="bg1"/>
                </a:solidFill>
              </a:rPr>
              <a:t>Acting can be physically and vocally demanding</a:t>
            </a:r>
          </a:p>
          <a:p>
            <a:r>
              <a:rPr lang="en-US" dirty="0">
                <a:solidFill>
                  <a:schemeClr val="bg1"/>
                </a:solidFill>
              </a:rPr>
              <a:t>Can take years of training to perform realistically</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026" name="Picture 2" descr="http://cliparts101.com/files/180/3AEAA5362AA63D4E7632177925353BF2/Actor_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443976"/>
            <a:ext cx="3048000" cy="1585224"/>
          </a:xfrm>
          <a:prstGeom prst="round2DiagRect">
            <a:avLst>
              <a:gd name="adj1" fmla="val 16667"/>
              <a:gd name="adj2" fmla="val 505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tse2.mm.bing.net/th?id=OIP.TCSx2ww0O9grmwCZk0sj0AEsEG&amp;pid=A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295400"/>
            <a:ext cx="1408024" cy="1228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142998"/>
            <a:ext cx="1114872" cy="1381125"/>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221152" y="1193637"/>
            <a:ext cx="932248" cy="1330485"/>
          </a:xfrm>
          <a:prstGeom prst="rect">
            <a:avLst/>
          </a:prstGeom>
          <a:ln>
            <a:noFill/>
          </a:ln>
          <a:effectLst>
            <a:softEdge rad="112500"/>
          </a:effectLst>
        </p:spPr>
      </p:pic>
    </p:spTree>
    <p:extLst>
      <p:ext uri="{BB962C8B-B14F-4D97-AF65-F5344CB8AC3E}">
        <p14:creationId xmlns:p14="http://schemas.microsoft.com/office/powerpoint/2010/main" val="235217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chemeClr val="accent6">
                    <a:lumMod val="75000"/>
                  </a:schemeClr>
                </a:solidFill>
                <a:effectLst>
                  <a:glow rad="228600">
                    <a:schemeClr val="accent6">
                      <a:satMod val="175000"/>
                      <a:alpha val="40000"/>
                    </a:schemeClr>
                  </a:glow>
                </a:effectLst>
                <a:latin typeface="DilleniaUPC" panose="02020603050405020304" pitchFamily="18" charset="-34"/>
                <a:cs typeface="DilleniaUPC" panose="02020603050405020304" pitchFamily="18" charset="-34"/>
              </a:rPr>
              <a:t>Who is Anne Bogart?</a:t>
            </a:r>
          </a:p>
        </p:txBody>
      </p:sp>
      <p:sp>
        <p:nvSpPr>
          <p:cNvPr id="3" name="Content Placeholder 2"/>
          <p:cNvSpPr>
            <a:spLocks noGrp="1"/>
          </p:cNvSpPr>
          <p:nvPr>
            <p:ph sz="half" idx="1"/>
          </p:nvPr>
        </p:nvSpPr>
        <p:spPr>
          <a:xfrm>
            <a:off x="457200" y="1295400"/>
            <a:ext cx="5562600" cy="4830763"/>
          </a:xfrm>
        </p:spPr>
        <p:txBody>
          <a:bodyPr>
            <a:noAutofit/>
          </a:bodyPr>
          <a:lstStyle/>
          <a:p>
            <a:r>
              <a:rPr lang="en-US" sz="1600" dirty="0">
                <a:solidFill>
                  <a:srgbClr val="FFFF99"/>
                </a:solidFill>
              </a:rPr>
              <a:t>Anne Bogart is one of the most innovative and influential American theater directors working today, especially in Avant-Garde. </a:t>
            </a:r>
          </a:p>
          <a:p>
            <a:r>
              <a:rPr lang="en-US" sz="1600" dirty="0">
                <a:solidFill>
                  <a:schemeClr val="bg1"/>
                </a:solidFill>
              </a:rPr>
              <a:t>The former Artistic Director of the Actors Theatre of Louisville, Jon Jory, has called her “the most important acting and directing theorist since Stanislavski and Brecht.”</a:t>
            </a:r>
          </a:p>
          <a:p>
            <a:r>
              <a:rPr lang="en-US" sz="1600" dirty="0">
                <a:solidFill>
                  <a:schemeClr val="bg1"/>
                </a:solidFill>
              </a:rPr>
              <a:t>In 1992, she co-founded the Saratoga Theatre Institute (SITI), where she currently serves as Artistic Director. </a:t>
            </a:r>
          </a:p>
          <a:p>
            <a:r>
              <a:rPr lang="en-US" sz="1600" dirty="0">
                <a:solidFill>
                  <a:schemeClr val="bg1"/>
                </a:solidFill>
              </a:rPr>
              <a:t>She has taught classes at NYU in the Experimental Theater Wing for the undergraduate theatre students.</a:t>
            </a:r>
          </a:p>
          <a:p>
            <a:r>
              <a:rPr lang="en-US" sz="1600" dirty="0">
                <a:solidFill>
                  <a:schemeClr val="bg1"/>
                </a:solidFill>
              </a:rPr>
              <a:t>She also heads the Graduate Directing Program at Columbia University.</a:t>
            </a:r>
          </a:p>
          <a:p>
            <a:r>
              <a:rPr lang="en-US" sz="1600" dirty="0">
                <a:solidFill>
                  <a:schemeClr val="bg1"/>
                </a:solidFill>
              </a:rPr>
              <a:t>She has written several works on the theater, including, “Anne Bogart: Viewpoints,” “A Director Prepares,” and “And Then, You Act.” Today, she and Tina Landau’s “Viewpoints” method is one of the most consistently studied in the country.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981200"/>
            <a:ext cx="24384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6703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chemeClr val="accent6">
                    <a:lumMod val="75000"/>
                  </a:schemeClr>
                </a:solidFill>
                <a:effectLst>
                  <a:glow rad="228600">
                    <a:schemeClr val="accent6">
                      <a:satMod val="175000"/>
                      <a:alpha val="40000"/>
                    </a:schemeClr>
                  </a:glow>
                </a:effectLst>
                <a:latin typeface="DilleniaUPC" panose="02020603050405020304" pitchFamily="18" charset="-34"/>
                <a:cs typeface="DilleniaUPC" panose="02020603050405020304" pitchFamily="18" charset="-34"/>
              </a:rPr>
              <a:t>Who is Anne Bogart?</a:t>
            </a:r>
          </a:p>
        </p:txBody>
      </p:sp>
      <p:sp>
        <p:nvSpPr>
          <p:cNvPr id="3" name="Content Placeholder 2"/>
          <p:cNvSpPr>
            <a:spLocks noGrp="1"/>
          </p:cNvSpPr>
          <p:nvPr>
            <p:ph sz="half" idx="1"/>
          </p:nvPr>
        </p:nvSpPr>
        <p:spPr>
          <a:xfrm>
            <a:off x="457200" y="1295400"/>
            <a:ext cx="5562600" cy="4830763"/>
          </a:xfrm>
        </p:spPr>
        <p:txBody>
          <a:bodyPr>
            <a:noAutofit/>
          </a:bodyPr>
          <a:lstStyle/>
          <a:p>
            <a:r>
              <a:rPr lang="en-US" sz="1400" dirty="0">
                <a:solidFill>
                  <a:schemeClr val="bg1"/>
                </a:solidFill>
              </a:rPr>
              <a:t>Anne said “being a theater director was something that I chose long before college. My path was decided after my first directing experience at Middletown High School in Middletown, Rhode Island with the play “The Bald Soprano.” I had just turned 16 years old and that experience did it for me. I was hooked. I never wanted to act or design. I always knew that directing was for me.”</a:t>
            </a:r>
          </a:p>
          <a:p>
            <a:r>
              <a:rPr lang="en-US" sz="1400" dirty="0">
                <a:solidFill>
                  <a:schemeClr val="bg1"/>
                </a:solidFill>
              </a:rPr>
              <a:t>Bogart says that with her directing style she does “not feel avant-garde. Yes, it’s true that I am often described as experimental or avant-garde but really I do not think about making anything new, rather I am totally invested in the past. I mostly study the past. I study history and I believe that the job of the theater is to give voice to dead people who have things left to say. If the word theater were a verb, I think it would be “to remember.”</a:t>
            </a:r>
          </a:p>
          <a:p>
            <a:r>
              <a:rPr lang="en-US" sz="1400" dirty="0">
                <a:solidFill>
                  <a:schemeClr val="bg1"/>
                </a:solidFill>
              </a:rPr>
              <a:t>Anne has also mentioned in interviews that “male directors certainly have an easier career path than women directors. Women directors have to work twice as hard and have to be far wilier than the guys to get on with it. Often we have to go around and enter through the back door in order to get to the front. We have to go away and then return with a body of work.”</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981200"/>
            <a:ext cx="24384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4410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0066"/>
                </a:solidFill>
                <a:latin typeface="Euphemia" panose="020B0503040102020104" pitchFamily="34" charset="0"/>
              </a:rPr>
              <a:t>Stage Acting Today</a:t>
            </a:r>
          </a:p>
        </p:txBody>
      </p:sp>
      <p:sp>
        <p:nvSpPr>
          <p:cNvPr id="3" name="Content Placeholder 2"/>
          <p:cNvSpPr>
            <a:spLocks noGrp="1"/>
          </p:cNvSpPr>
          <p:nvPr>
            <p:ph idx="1"/>
          </p:nvPr>
        </p:nvSpPr>
        <p:spPr/>
        <p:txBody>
          <a:bodyPr>
            <a:normAutofit fontScale="55000" lnSpcReduction="20000"/>
          </a:bodyPr>
          <a:lstStyle/>
          <a:p>
            <a:r>
              <a:rPr lang="en-US" sz="3600" dirty="0">
                <a:solidFill>
                  <a:schemeClr val="bg1"/>
                </a:solidFill>
              </a:rPr>
              <a:t>Moving from Preparation to Performance</a:t>
            </a:r>
          </a:p>
          <a:p>
            <a:pPr lvl="1"/>
            <a:r>
              <a:rPr lang="en-US" sz="2900" dirty="0">
                <a:solidFill>
                  <a:schemeClr val="bg1"/>
                </a:solidFill>
              </a:rPr>
              <a:t>Technical training helps the actor prepare for performance</a:t>
            </a:r>
          </a:p>
          <a:p>
            <a:pPr lvl="1"/>
            <a:r>
              <a:rPr lang="en-US" sz="2900" dirty="0">
                <a:solidFill>
                  <a:schemeClr val="bg1"/>
                </a:solidFill>
              </a:rPr>
              <a:t>Steps to prepare for performance</a:t>
            </a:r>
          </a:p>
          <a:p>
            <a:pPr lvl="2"/>
            <a:r>
              <a:rPr lang="en-US" sz="2500" dirty="0">
                <a:solidFill>
                  <a:schemeClr val="bg1"/>
                </a:solidFill>
              </a:rPr>
              <a:t>Read and Analyze the script</a:t>
            </a:r>
          </a:p>
          <a:p>
            <a:pPr lvl="2"/>
            <a:r>
              <a:rPr lang="en-US" sz="2500" dirty="0">
                <a:solidFill>
                  <a:schemeClr val="bg1"/>
                </a:solidFill>
              </a:rPr>
              <a:t>Find the objectives</a:t>
            </a:r>
          </a:p>
          <a:p>
            <a:pPr lvl="2"/>
            <a:r>
              <a:rPr lang="en-US" sz="2500" dirty="0">
                <a:solidFill>
                  <a:schemeClr val="bg1"/>
                </a:solidFill>
              </a:rPr>
              <a:t>Work on the physical requirements</a:t>
            </a:r>
          </a:p>
          <a:p>
            <a:pPr lvl="3"/>
            <a:r>
              <a:rPr lang="en-US" sz="2200" dirty="0">
                <a:solidFill>
                  <a:schemeClr val="bg1"/>
                </a:solidFill>
              </a:rPr>
              <a:t>How does the character walk, talk, posture?</a:t>
            </a:r>
          </a:p>
          <a:p>
            <a:pPr lvl="3"/>
            <a:r>
              <a:rPr lang="en-US" sz="2200" dirty="0">
                <a:solidFill>
                  <a:schemeClr val="bg1"/>
                </a:solidFill>
              </a:rPr>
              <a:t>How do they look , dress, do their hair?</a:t>
            </a:r>
          </a:p>
          <a:p>
            <a:pPr lvl="3"/>
            <a:r>
              <a:rPr lang="en-US" sz="2200" dirty="0">
                <a:solidFill>
                  <a:schemeClr val="bg1"/>
                </a:solidFill>
              </a:rPr>
              <a:t>What are the internal aspects of the character?</a:t>
            </a:r>
          </a:p>
          <a:p>
            <a:pPr lvl="1"/>
            <a:r>
              <a:rPr lang="en-US" sz="2900" dirty="0">
                <a:solidFill>
                  <a:schemeClr val="bg1"/>
                </a:solidFill>
              </a:rPr>
              <a:t>Integrate both the physical and the internal aspects of the character</a:t>
            </a:r>
          </a:p>
          <a:p>
            <a:pPr lvl="2"/>
            <a:r>
              <a:rPr lang="en-US" sz="2500" dirty="0">
                <a:solidFill>
                  <a:schemeClr val="bg1"/>
                </a:solidFill>
              </a:rPr>
              <a:t>Intangibles: Presence, charisma, personality, star quality</a:t>
            </a:r>
          </a:p>
          <a:p>
            <a:r>
              <a:rPr lang="en-US" sz="3600" dirty="0">
                <a:solidFill>
                  <a:schemeClr val="bg1"/>
                </a:solidFill>
              </a:rPr>
              <a:t>Emphasis on reality brought about the creation of techniques to train actors</a:t>
            </a:r>
          </a:p>
          <a:p>
            <a:pPr lvl="1"/>
            <a:r>
              <a:rPr lang="en-US" sz="2900" dirty="0" err="1">
                <a:solidFill>
                  <a:schemeClr val="bg1"/>
                </a:solidFill>
              </a:rPr>
              <a:t>Konstantine</a:t>
            </a:r>
            <a:r>
              <a:rPr lang="en-US" sz="2900" dirty="0">
                <a:solidFill>
                  <a:schemeClr val="bg1"/>
                </a:solidFill>
              </a:rPr>
              <a:t> Stanislavsky system </a:t>
            </a:r>
          </a:p>
          <a:p>
            <a:pPr lvl="2"/>
            <a:r>
              <a:rPr lang="en-US" sz="2500" dirty="0">
                <a:solidFill>
                  <a:schemeClr val="bg1"/>
                </a:solidFill>
              </a:rPr>
              <a:t>Most modern training has a foundation in Stanislavski</a:t>
            </a:r>
          </a:p>
          <a:p>
            <a:pPr lvl="2"/>
            <a:r>
              <a:rPr lang="en-US" sz="2500" dirty="0">
                <a:solidFill>
                  <a:schemeClr val="bg1"/>
                </a:solidFill>
              </a:rPr>
              <a:t>Physical training in addition to technique training is important</a:t>
            </a:r>
          </a:p>
          <a:p>
            <a:pPr lvl="2"/>
            <a:r>
              <a:rPr lang="en-US" sz="2500" dirty="0">
                <a:solidFill>
                  <a:schemeClr val="bg1"/>
                </a:solidFill>
              </a:rPr>
              <a:t>Intangible qualities cannot be learned.</a:t>
            </a:r>
          </a:p>
          <a:p>
            <a:r>
              <a:rPr lang="en-US" sz="3600" dirty="0">
                <a:solidFill>
                  <a:schemeClr val="bg1"/>
                </a:solidFill>
              </a:rPr>
              <a:t>The Audience is the judge as to whether or not the actor has been successful in using his training to create a believable</a:t>
            </a:r>
          </a:p>
          <a:p>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701800"/>
            <a:ext cx="2362200" cy="157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04351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err="1">
                <a:solidFill>
                  <a:schemeClr val="bg1"/>
                </a:solidFill>
              </a:rPr>
              <a:t>Astri</a:t>
            </a:r>
            <a:r>
              <a:rPr lang="en-US" dirty="0">
                <a:solidFill>
                  <a:schemeClr val="bg1"/>
                </a:solidFill>
              </a:rPr>
              <a:t> von </a:t>
            </a:r>
            <a:r>
              <a:rPr lang="en-US" dirty="0" err="1">
                <a:solidFill>
                  <a:schemeClr val="bg1"/>
                </a:solidFill>
              </a:rPr>
              <a:t>Arbin</a:t>
            </a:r>
            <a:r>
              <a:rPr lang="en-US" dirty="0">
                <a:solidFill>
                  <a:schemeClr val="bg1"/>
                </a:solidFill>
              </a:rPr>
              <a:t> </a:t>
            </a:r>
            <a:r>
              <a:rPr lang="en-US" dirty="0" err="1">
                <a:solidFill>
                  <a:schemeClr val="bg1"/>
                </a:solidFill>
              </a:rPr>
              <a:t>Ahlander</a:t>
            </a:r>
            <a:r>
              <a:rPr lang="en-US" dirty="0">
                <a:solidFill>
                  <a:schemeClr val="bg1"/>
                </a:solidFill>
              </a:rPr>
              <a:t>. “Anne Bogart.” The Days of Yore, 27 June 2010, thedaysofyore.com/2010/</a:t>
            </a:r>
            <a:r>
              <a:rPr lang="en-US" dirty="0" err="1">
                <a:solidFill>
                  <a:schemeClr val="bg1"/>
                </a:solidFill>
              </a:rPr>
              <a:t>anne_bogart</a:t>
            </a:r>
            <a:r>
              <a:rPr lang="en-US" dirty="0">
                <a:solidFill>
                  <a:schemeClr val="bg1"/>
                </a:solidFill>
              </a:rPr>
              <a:t>/. Accessed 20 Sept. 2017. </a:t>
            </a:r>
          </a:p>
          <a:p>
            <a:pPr marL="0" indent="0">
              <a:buNone/>
            </a:pPr>
            <a:endParaRPr lang="en-US" dirty="0">
              <a:solidFill>
                <a:schemeClr val="bg1"/>
              </a:solidFill>
            </a:endParaRPr>
          </a:p>
          <a:p>
            <a:pPr marL="0" indent="0">
              <a:buNone/>
            </a:pPr>
            <a:r>
              <a:rPr lang="en-US" dirty="0" err="1">
                <a:solidFill>
                  <a:schemeClr val="bg1"/>
                </a:solidFill>
              </a:rPr>
              <a:t>Boisseau</a:t>
            </a:r>
            <a:r>
              <a:rPr lang="en-US" dirty="0">
                <a:solidFill>
                  <a:schemeClr val="bg1"/>
                </a:solidFill>
              </a:rPr>
              <a:t>, R. (2015, June 19). Costumes of complexity: From </a:t>
            </a:r>
            <a:r>
              <a:rPr lang="en-US" dirty="0" err="1">
                <a:solidFill>
                  <a:schemeClr val="bg1"/>
                </a:solidFill>
              </a:rPr>
              <a:t>Nô</a:t>
            </a:r>
            <a:r>
              <a:rPr lang="en-US" dirty="0">
                <a:solidFill>
                  <a:schemeClr val="bg1"/>
                </a:solidFill>
              </a:rPr>
              <a:t> to Mata Hari, 2,000 Years of Asian Theatre. Retrieved September 17, 2018, from https://www.theguardian.com/fashion/costume-and-culture/2015/jun/19/paris-exhibit-asian-theatre-costumes </a:t>
            </a:r>
          </a:p>
          <a:p>
            <a:pPr marL="0" indent="0">
              <a:buNone/>
            </a:pPr>
            <a:endParaRPr lang="en-US" dirty="0">
              <a:solidFill>
                <a:schemeClr val="bg1"/>
              </a:solidFill>
            </a:endParaRPr>
          </a:p>
          <a:p>
            <a:pPr marL="0" indent="0">
              <a:buNone/>
            </a:pPr>
            <a:r>
              <a:rPr lang="en-US" dirty="0">
                <a:solidFill>
                  <a:schemeClr val="bg1"/>
                </a:solidFill>
              </a:rPr>
              <a:t>Branham, M. (2018, March 20). Maniacal Method Acting That Will Make You Appreciate These Roles Even More. Retrieved September 17, 2018, from http://www.mandatory.com/culture/1304661-maniacal-method-acting-will-make-appreciate-roles-even </a:t>
            </a:r>
          </a:p>
          <a:p>
            <a:pPr marL="0" indent="0">
              <a:buNone/>
            </a:pPr>
            <a:endParaRPr lang="en-US" dirty="0">
              <a:solidFill>
                <a:schemeClr val="bg1"/>
              </a:solidFill>
            </a:endParaRPr>
          </a:p>
          <a:p>
            <a:pPr marL="0" indent="0">
              <a:buNone/>
            </a:pPr>
            <a:r>
              <a:rPr lang="en-US" dirty="0">
                <a:solidFill>
                  <a:schemeClr val="bg1"/>
                </a:solidFill>
              </a:rPr>
              <a:t>LAMDA Limited. (2018). Semester </a:t>
            </a:r>
            <a:r>
              <a:rPr lang="en-US" dirty="0" err="1">
                <a:solidFill>
                  <a:schemeClr val="bg1"/>
                </a:solidFill>
              </a:rPr>
              <a:t>Programme</a:t>
            </a:r>
            <a:r>
              <a:rPr lang="en-US" dirty="0">
                <a:solidFill>
                  <a:schemeClr val="bg1"/>
                </a:solidFill>
              </a:rPr>
              <a:t> Classical Acting. Retrieved September 17, 2018, from https://www.lamda.ac.uk/our-courses/all-courses/lamda-semester-programme-classical-acting</a:t>
            </a:r>
          </a:p>
          <a:p>
            <a:pPr marL="0" indent="0">
              <a:buNone/>
            </a:pPr>
            <a:endParaRPr lang="en-US" dirty="0">
              <a:solidFill>
                <a:schemeClr val="bg1"/>
              </a:solidFill>
            </a:endParaRPr>
          </a:p>
          <a:p>
            <a:pPr marL="0" indent="0">
              <a:buNone/>
            </a:pPr>
            <a:r>
              <a:rPr lang="en-US" dirty="0">
                <a:solidFill>
                  <a:schemeClr val="bg1"/>
                </a:solidFill>
              </a:rPr>
              <a:t>PBS. (2015, August 04). Sanford </a:t>
            </a:r>
            <a:r>
              <a:rPr lang="en-US" dirty="0" err="1">
                <a:solidFill>
                  <a:schemeClr val="bg1"/>
                </a:solidFill>
              </a:rPr>
              <a:t>Meisner</a:t>
            </a:r>
            <a:r>
              <a:rPr lang="en-US" dirty="0">
                <a:solidFill>
                  <a:schemeClr val="bg1"/>
                </a:solidFill>
              </a:rPr>
              <a:t>. Retrieved September 19, 2017, from http://www.pbs.org/wnet/americanmasters/sanford-meisner-about-sanford-meisner/660/ </a:t>
            </a:r>
          </a:p>
          <a:p>
            <a:pPr marL="0" indent="0">
              <a:buNone/>
            </a:pPr>
            <a:endParaRPr lang="en-US" dirty="0">
              <a:solidFill>
                <a:schemeClr val="bg1"/>
              </a:solidFill>
            </a:endParaRPr>
          </a:p>
          <a:p>
            <a:pPr marL="0" indent="0">
              <a:buNone/>
            </a:pPr>
            <a:r>
              <a:rPr lang="en-US" dirty="0">
                <a:solidFill>
                  <a:schemeClr val="bg1"/>
                </a:solidFill>
              </a:rPr>
              <a:t>Robert Benedetti Productions. “Biography about Robert Benedetti.” Robert Benedetti, www.robertbenedetti.com/Biography.htm. Accessed 19 Sept. 2017. </a:t>
            </a:r>
          </a:p>
          <a:p>
            <a:pPr marL="0" indent="0">
              <a:buNone/>
            </a:pPr>
            <a:endParaRPr lang="en-US" dirty="0">
              <a:solidFill>
                <a:schemeClr val="bg1"/>
              </a:solidFill>
            </a:endParaRPr>
          </a:p>
          <a:p>
            <a:pPr marL="0" indent="0">
              <a:buNone/>
            </a:pPr>
            <a:r>
              <a:rPr lang="en-US" dirty="0">
                <a:solidFill>
                  <a:schemeClr val="bg1"/>
                </a:solidFill>
              </a:rPr>
              <a:t>Wikimedia Foundation, Inc. (2018, August 08). History of theatre. Retrieved September 17, 2018, from https://en.wikipedia.org/wiki/History_of_theatre </a:t>
            </a:r>
          </a:p>
        </p:txBody>
      </p:sp>
    </p:spTree>
    <p:extLst>
      <p:ext uri="{BB962C8B-B14F-4D97-AF65-F5344CB8AC3E}">
        <p14:creationId xmlns:p14="http://schemas.microsoft.com/office/powerpoint/2010/main" val="91051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angSong" panose="02010609060101010101" pitchFamily="49" charset="-122"/>
                <a:ea typeface="FangSong" panose="02010609060101010101" pitchFamily="49" charset="-122"/>
              </a:rPr>
              <a:t>Acting: Offstage and in the Past</a:t>
            </a:r>
          </a:p>
        </p:txBody>
      </p:sp>
      <p:sp>
        <p:nvSpPr>
          <p:cNvPr id="5" name="Text Placeholder 4"/>
          <p:cNvSpPr>
            <a:spLocks noGrp="1"/>
          </p:cNvSpPr>
          <p:nvPr>
            <p:ph type="body" idx="1"/>
          </p:nvPr>
        </p:nvSpPr>
        <p:spPr/>
        <p:txBody>
          <a:bodyPr>
            <a:noAutofit/>
          </a:bodyPr>
          <a:lstStyle/>
          <a:p>
            <a:pPr algn="ctr"/>
            <a:r>
              <a:rPr lang="en-US" sz="3600" dirty="0">
                <a:solidFill>
                  <a:srgbClr val="00B0F0"/>
                </a:solidFill>
              </a:rPr>
              <a:t>Acting on stage</a:t>
            </a:r>
          </a:p>
        </p:txBody>
      </p:sp>
      <p:sp>
        <p:nvSpPr>
          <p:cNvPr id="3" name="Content Placeholder 2"/>
          <p:cNvSpPr>
            <a:spLocks noGrp="1"/>
          </p:cNvSpPr>
          <p:nvPr>
            <p:ph sz="half" idx="2"/>
          </p:nvPr>
        </p:nvSpPr>
        <p:spPr>
          <a:ln>
            <a:solidFill>
              <a:schemeClr val="bg1"/>
            </a:solidFill>
          </a:ln>
        </p:spPr>
        <p:txBody>
          <a:bodyPr>
            <a:normAutofit fontScale="92500"/>
          </a:bodyPr>
          <a:lstStyle/>
          <a:p>
            <a:r>
              <a:rPr lang="en-US" dirty="0">
                <a:solidFill>
                  <a:schemeClr val="bg1"/>
                </a:solidFill>
              </a:rPr>
              <a:t>Actors are always being observed</a:t>
            </a:r>
          </a:p>
          <a:p>
            <a:r>
              <a:rPr lang="en-US" dirty="0">
                <a:solidFill>
                  <a:schemeClr val="bg1"/>
                </a:solidFill>
              </a:rPr>
              <a:t>Actors may play roles he or she may not play in real life</a:t>
            </a:r>
          </a:p>
          <a:p>
            <a:r>
              <a:rPr lang="en-US" dirty="0">
                <a:solidFill>
                  <a:schemeClr val="bg1"/>
                </a:solidFill>
              </a:rPr>
              <a:t>Can play widely divergent roles</a:t>
            </a:r>
          </a:p>
          <a:p>
            <a:r>
              <a:rPr lang="en-US" dirty="0">
                <a:solidFill>
                  <a:schemeClr val="bg1"/>
                </a:solidFill>
              </a:rPr>
              <a:t>Can play several roles during the play</a:t>
            </a:r>
          </a:p>
          <a:p>
            <a:r>
              <a:rPr lang="en-US" dirty="0">
                <a:solidFill>
                  <a:schemeClr val="bg1"/>
                </a:solidFill>
              </a:rPr>
              <a:t>Performers are always conscious they are playing a part</a:t>
            </a:r>
          </a:p>
          <a:p>
            <a:endParaRPr lang="en-US" dirty="0">
              <a:solidFill>
                <a:schemeClr val="bg1"/>
              </a:solidFill>
            </a:endParaRPr>
          </a:p>
          <a:p>
            <a:endParaRPr lang="en-US" dirty="0">
              <a:solidFill>
                <a:schemeClr val="bg1"/>
              </a:solidFill>
            </a:endParaRPr>
          </a:p>
        </p:txBody>
      </p:sp>
      <p:sp>
        <p:nvSpPr>
          <p:cNvPr id="6" name="Text Placeholder 5"/>
          <p:cNvSpPr>
            <a:spLocks noGrp="1"/>
          </p:cNvSpPr>
          <p:nvPr>
            <p:ph type="body" sz="quarter" idx="3"/>
          </p:nvPr>
        </p:nvSpPr>
        <p:spPr/>
        <p:txBody>
          <a:bodyPr>
            <a:noAutofit/>
          </a:bodyPr>
          <a:lstStyle/>
          <a:p>
            <a:pPr algn="ctr"/>
            <a:r>
              <a:rPr lang="en-US" sz="3600" dirty="0">
                <a:solidFill>
                  <a:srgbClr val="00B0F0"/>
                </a:solidFill>
              </a:rPr>
              <a:t>Acting in Life</a:t>
            </a:r>
          </a:p>
        </p:txBody>
      </p:sp>
      <p:sp>
        <p:nvSpPr>
          <p:cNvPr id="7" name="Content Placeholder 6"/>
          <p:cNvSpPr>
            <a:spLocks noGrp="1"/>
          </p:cNvSpPr>
          <p:nvPr>
            <p:ph sz="quarter" idx="4"/>
          </p:nvPr>
        </p:nvSpPr>
        <p:spPr>
          <a:ln>
            <a:solidFill>
              <a:schemeClr val="bg1"/>
            </a:solidFill>
          </a:ln>
        </p:spPr>
        <p:txBody>
          <a:bodyPr>
            <a:normAutofit/>
          </a:bodyPr>
          <a:lstStyle/>
          <a:p>
            <a:r>
              <a:rPr lang="en-US" dirty="0">
                <a:solidFill>
                  <a:schemeClr val="bg1"/>
                </a:solidFill>
              </a:rPr>
              <a:t>May be observed but not essential to the event</a:t>
            </a:r>
          </a:p>
          <a:p>
            <a:r>
              <a:rPr lang="en-US" dirty="0">
                <a:solidFill>
                  <a:schemeClr val="bg1"/>
                </a:solidFill>
              </a:rPr>
              <a:t>Not playing a role but are genuine</a:t>
            </a:r>
          </a:p>
          <a:p>
            <a:r>
              <a:rPr lang="en-US" dirty="0">
                <a:solidFill>
                  <a:schemeClr val="bg1"/>
                </a:solidFill>
              </a:rPr>
              <a:t>Only occupy roles that fit your education and experience</a:t>
            </a:r>
          </a:p>
          <a:p>
            <a:endParaRPr lang="en-US" dirty="0">
              <a:solidFill>
                <a:schemeClr val="bg1"/>
              </a:solidFill>
            </a:endParaRPr>
          </a:p>
        </p:txBody>
      </p:sp>
    </p:spTree>
    <p:extLst>
      <p:ext uri="{BB962C8B-B14F-4D97-AF65-F5344CB8AC3E}">
        <p14:creationId xmlns:p14="http://schemas.microsoft.com/office/powerpoint/2010/main" val="209940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a:sp3d>
          </a:bodyPr>
          <a:lstStyle/>
          <a:p>
            <a:r>
              <a:rPr lang="en-US" sz="3600" b="1" dirty="0">
                <a:solidFill>
                  <a:srgbClr val="00B050"/>
                </a:solidFill>
                <a:latin typeface="Eras Bold ITC" panose="020B0907030504020204" pitchFamily="34" charset="0"/>
                <a:ea typeface="FangSong" panose="02010609060101010101" pitchFamily="49" charset="-122"/>
              </a:rPr>
              <a:t>Stage Acting: A Historical Perspective</a:t>
            </a:r>
          </a:p>
        </p:txBody>
      </p:sp>
      <p:sp>
        <p:nvSpPr>
          <p:cNvPr id="3" name="Content Placeholder 2"/>
          <p:cNvSpPr>
            <a:spLocks noGrp="1"/>
          </p:cNvSpPr>
          <p:nvPr>
            <p:ph idx="1"/>
          </p:nvPr>
        </p:nvSpPr>
        <p:spPr/>
        <p:txBody>
          <a:bodyPr>
            <a:normAutofit/>
          </a:bodyPr>
          <a:lstStyle/>
          <a:p>
            <a:r>
              <a:rPr lang="en-US" dirty="0">
                <a:solidFill>
                  <a:schemeClr val="bg1"/>
                </a:solidFill>
              </a:rPr>
              <a:t>Physical demands of Acting:</a:t>
            </a:r>
          </a:p>
          <a:p>
            <a:pPr lvl="1"/>
            <a:r>
              <a:rPr lang="en-US" dirty="0">
                <a:solidFill>
                  <a:schemeClr val="bg1"/>
                </a:solidFill>
              </a:rPr>
              <a:t>Greek and Asian Theatre </a:t>
            </a:r>
          </a:p>
          <a:p>
            <a:pPr lvl="2"/>
            <a:r>
              <a:rPr lang="en-US" dirty="0">
                <a:solidFill>
                  <a:schemeClr val="bg1"/>
                </a:solidFill>
              </a:rPr>
              <a:t>Formal stylized movement</a:t>
            </a:r>
          </a:p>
          <a:p>
            <a:pPr lvl="2"/>
            <a:r>
              <a:rPr lang="en-US" dirty="0">
                <a:solidFill>
                  <a:schemeClr val="bg1"/>
                </a:solidFill>
              </a:rPr>
              <a:t>Dancing, Singing, Wearing masks</a:t>
            </a:r>
          </a:p>
          <a:p>
            <a:pPr lvl="1"/>
            <a:r>
              <a:rPr lang="en-US" dirty="0">
                <a:solidFill>
                  <a:schemeClr val="bg1"/>
                </a:solidFill>
              </a:rPr>
              <a:t>Elizabethan Theatre</a:t>
            </a:r>
          </a:p>
          <a:p>
            <a:pPr lvl="2"/>
            <a:r>
              <a:rPr lang="en-US" dirty="0">
                <a:solidFill>
                  <a:schemeClr val="bg1"/>
                </a:solidFill>
              </a:rPr>
              <a:t>Stage fights</a:t>
            </a:r>
          </a:p>
          <a:p>
            <a:pPr lvl="2"/>
            <a:r>
              <a:rPr lang="en-US" dirty="0">
                <a:solidFill>
                  <a:schemeClr val="bg1"/>
                </a:solidFill>
              </a:rPr>
              <a:t>Stylized speech to Audience</a:t>
            </a:r>
          </a:p>
          <a:p>
            <a:pPr lvl="1"/>
            <a:r>
              <a:rPr lang="en-US" dirty="0">
                <a:solidFill>
                  <a:schemeClr val="bg1"/>
                </a:solidFill>
              </a:rPr>
              <a:t>Contemporary Theatre: </a:t>
            </a:r>
          </a:p>
          <a:p>
            <a:pPr lvl="2"/>
            <a:r>
              <a:rPr lang="en-US" dirty="0">
                <a:solidFill>
                  <a:schemeClr val="bg1"/>
                </a:solidFill>
              </a:rPr>
              <a:t>Emphasis on real genuine performances</a:t>
            </a:r>
          </a:p>
          <a:p>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838200"/>
            <a:ext cx="2819400" cy="4800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88233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a:sp3d>
          </a:bodyPr>
          <a:lstStyle/>
          <a:p>
            <a:r>
              <a:rPr lang="en-US" sz="3600" b="1" dirty="0">
                <a:solidFill>
                  <a:srgbClr val="00B050"/>
                </a:solidFill>
                <a:latin typeface="Eras Bold ITC" panose="020B0907030504020204" pitchFamily="34" charset="0"/>
                <a:ea typeface="FangSong" panose="02010609060101010101" pitchFamily="49" charset="-122"/>
              </a:rPr>
              <a:t>Stage Acting: A Historical Perspective</a:t>
            </a:r>
          </a:p>
        </p:txBody>
      </p:sp>
      <p:sp>
        <p:nvSpPr>
          <p:cNvPr id="3" name="Content Placeholder 2"/>
          <p:cNvSpPr>
            <a:spLocks noGrp="1"/>
          </p:cNvSpPr>
          <p:nvPr>
            <p:ph idx="1"/>
          </p:nvPr>
        </p:nvSpPr>
        <p:spPr/>
        <p:txBody>
          <a:bodyPr>
            <a:normAutofit fontScale="55000" lnSpcReduction="20000"/>
          </a:bodyPr>
          <a:lstStyle/>
          <a:p>
            <a:pPr marL="0" indent="0" algn="ctr">
              <a:buNone/>
            </a:pPr>
            <a:r>
              <a:rPr lang="en-US" b="1" dirty="0">
                <a:solidFill>
                  <a:schemeClr val="bg1"/>
                </a:solidFill>
              </a:rPr>
              <a:t>Hamlet’s speech to the Players ~ The speech that Hamlet gives to the players means to don't over act. The speech is given in Act 3 Scene 2 of the play.</a:t>
            </a:r>
          </a:p>
          <a:p>
            <a:pPr marL="0" indent="0" algn="ctr">
              <a:buNone/>
            </a:pPr>
            <a:endParaRPr lang="en-US" b="1" dirty="0">
              <a:solidFill>
                <a:schemeClr val="bg1"/>
              </a:solidFill>
            </a:endParaRPr>
          </a:p>
          <a:p>
            <a:pPr marL="0" indent="0" algn="ctr">
              <a:buNone/>
            </a:pPr>
            <a:r>
              <a:rPr lang="en-US" i="1" dirty="0">
                <a:solidFill>
                  <a:schemeClr val="bg1"/>
                </a:solidFill>
              </a:rPr>
              <a:t>Speak the speech I pray you as I pronounced it to you, trippingly on the tongue;  </a:t>
            </a:r>
          </a:p>
          <a:p>
            <a:pPr marL="0" indent="0" algn="ctr">
              <a:buNone/>
            </a:pPr>
            <a:r>
              <a:rPr lang="en-US" i="1" dirty="0">
                <a:solidFill>
                  <a:schemeClr val="bg1"/>
                </a:solidFill>
              </a:rPr>
              <a:t>but if you mouth it as many of your players do, I had as </a:t>
            </a:r>
            <a:r>
              <a:rPr lang="en-US" i="1" dirty="0" err="1">
                <a:solidFill>
                  <a:schemeClr val="bg1"/>
                </a:solidFill>
              </a:rPr>
              <a:t>lief</a:t>
            </a:r>
            <a:r>
              <a:rPr lang="en-US" i="1" dirty="0">
                <a:solidFill>
                  <a:schemeClr val="bg1"/>
                </a:solidFill>
              </a:rPr>
              <a:t> the town - crier spoke my lines. </a:t>
            </a:r>
          </a:p>
          <a:p>
            <a:pPr marL="0" indent="0" algn="ctr">
              <a:buNone/>
            </a:pPr>
            <a:r>
              <a:rPr lang="en-US" i="1" dirty="0">
                <a:solidFill>
                  <a:schemeClr val="bg1"/>
                </a:solidFill>
              </a:rPr>
              <a:t>Nor do not saw the air too much with your hand thus, but use all gently; for in the very torrent, tempest, and, as I may say, whirlwind of your passion, you must acquire and beget a temperance that may give it smoothness. </a:t>
            </a:r>
          </a:p>
          <a:p>
            <a:pPr marL="0" indent="0" algn="ctr">
              <a:buNone/>
            </a:pPr>
            <a:r>
              <a:rPr lang="en-US" i="1" dirty="0">
                <a:solidFill>
                  <a:schemeClr val="bg1"/>
                </a:solidFill>
              </a:rPr>
              <a:t>Oh, it offends me to the soul to hear a </a:t>
            </a:r>
            <a:r>
              <a:rPr lang="en-US" i="1" dirty="0" err="1">
                <a:solidFill>
                  <a:schemeClr val="bg1"/>
                </a:solidFill>
              </a:rPr>
              <a:t>robustious</a:t>
            </a:r>
            <a:r>
              <a:rPr lang="en-US" i="1" dirty="0">
                <a:solidFill>
                  <a:schemeClr val="bg1"/>
                </a:solidFill>
              </a:rPr>
              <a:t> periwig - pated fellow tear a passion to tatters, to very rags, to split the ears of the groundlings, who for the most part are capable of nothing but inexplicable dumb - shows and noise.</a:t>
            </a:r>
          </a:p>
          <a:p>
            <a:pPr marL="0" indent="0" algn="ctr">
              <a:buNone/>
            </a:pPr>
            <a:r>
              <a:rPr lang="en-US" i="1" dirty="0">
                <a:solidFill>
                  <a:schemeClr val="bg1"/>
                </a:solidFill>
              </a:rPr>
              <a:t>Be not too tame neither, but let your own discretion be your tutor. </a:t>
            </a:r>
          </a:p>
          <a:p>
            <a:pPr marL="0" indent="0" algn="ctr">
              <a:buNone/>
            </a:pPr>
            <a:r>
              <a:rPr lang="en-US" i="1" dirty="0">
                <a:solidFill>
                  <a:schemeClr val="bg1"/>
                </a:solidFill>
              </a:rPr>
              <a:t>Suit the action to the word, the word to the action, with this special observance, that you </a:t>
            </a:r>
            <a:r>
              <a:rPr lang="en-US" i="1" dirty="0" err="1">
                <a:solidFill>
                  <a:schemeClr val="bg1"/>
                </a:solidFill>
              </a:rPr>
              <a:t>o'erstep</a:t>
            </a:r>
            <a:r>
              <a:rPr lang="en-US" i="1" dirty="0">
                <a:solidFill>
                  <a:schemeClr val="bg1"/>
                </a:solidFill>
              </a:rPr>
              <a:t> not the modesty of nature. </a:t>
            </a:r>
          </a:p>
          <a:p>
            <a:pPr marL="0" indent="0" algn="ctr">
              <a:buNone/>
            </a:pPr>
            <a:r>
              <a:rPr lang="en-US" i="1" dirty="0">
                <a:solidFill>
                  <a:schemeClr val="bg1"/>
                </a:solidFill>
              </a:rPr>
              <a:t>For anything so </a:t>
            </a:r>
            <a:r>
              <a:rPr lang="en-US" i="1" dirty="0" err="1">
                <a:solidFill>
                  <a:schemeClr val="bg1"/>
                </a:solidFill>
              </a:rPr>
              <a:t>o'erdone</a:t>
            </a:r>
            <a:r>
              <a:rPr lang="en-US" i="1" dirty="0">
                <a:solidFill>
                  <a:schemeClr val="bg1"/>
                </a:solidFill>
              </a:rPr>
              <a:t> is from the purpose of playing, whose end both at the first and now, was and is, to hold as 'twere, the mirror up to nature.</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46151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spc="50" dirty="0">
                <a:ln w="9525" cmpd="sng">
                  <a:solidFill>
                    <a:schemeClr val="accent1"/>
                  </a:solidFill>
                  <a:prstDash val="solid"/>
                </a:ln>
                <a:solidFill>
                  <a:srgbClr val="FFC000"/>
                </a:solidFill>
                <a:effectLst>
                  <a:glow rad="38100">
                    <a:schemeClr val="accent1">
                      <a:alpha val="40000"/>
                    </a:schemeClr>
                  </a:glow>
                </a:effectLst>
                <a:latin typeface="Magneto" panose="04030805050802020D02" pitchFamily="82" charset="0"/>
              </a:rPr>
              <a:t>Vocal demands of Classical Acting</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Understanding of how to read poetry and prose and the language</a:t>
            </a:r>
          </a:p>
          <a:p>
            <a:r>
              <a:rPr lang="en-US" dirty="0">
                <a:solidFill>
                  <a:schemeClr val="bg1"/>
                </a:solidFill>
              </a:rPr>
              <a:t>Projection</a:t>
            </a:r>
          </a:p>
          <a:p>
            <a:r>
              <a:rPr lang="en-US" dirty="0">
                <a:solidFill>
                  <a:schemeClr val="bg1"/>
                </a:solidFill>
              </a:rPr>
              <a:t>Stamina</a:t>
            </a:r>
          </a:p>
          <a:p>
            <a:r>
              <a:rPr lang="en-US" dirty="0">
                <a:solidFill>
                  <a:schemeClr val="bg1"/>
                </a:solidFill>
              </a:rPr>
              <a:t>What are the physical demands of a roll?</a:t>
            </a:r>
          </a:p>
          <a:p>
            <a:r>
              <a:rPr lang="en-US" dirty="0">
                <a:solidFill>
                  <a:schemeClr val="bg1"/>
                </a:solidFill>
              </a:rPr>
              <a:t>How would the character speak?</a:t>
            </a:r>
          </a:p>
          <a:p>
            <a:r>
              <a:rPr lang="en-US" dirty="0">
                <a:solidFill>
                  <a:schemeClr val="bg1"/>
                </a:solidFill>
              </a:rPr>
              <a:t>Soliloquies</a:t>
            </a:r>
          </a:p>
          <a:p>
            <a:r>
              <a:rPr lang="en-US" dirty="0">
                <a:solidFill>
                  <a:schemeClr val="bg1"/>
                </a:solidFill>
              </a:rPr>
              <a:t>Be able to show a wide range of emotions within a short space of time.</a:t>
            </a:r>
          </a:p>
          <a:p>
            <a:r>
              <a:rPr lang="en-US" dirty="0">
                <a:solidFill>
                  <a:schemeClr val="bg1"/>
                </a:solidFill>
              </a:rPr>
              <a:t>An example of classical acting, Marlowe’s </a:t>
            </a:r>
            <a:r>
              <a:rPr lang="en-US" i="1" dirty="0">
                <a:solidFill>
                  <a:schemeClr val="bg1"/>
                </a:solidFill>
              </a:rPr>
              <a:t>Doctor Faustus</a:t>
            </a:r>
            <a:r>
              <a:rPr lang="en-US" dirty="0">
                <a:solidFill>
                  <a:schemeClr val="bg1"/>
                </a:solidFill>
              </a:rPr>
              <a:t>:</a:t>
            </a:r>
          </a:p>
          <a:p>
            <a:endParaRPr lang="en-US" dirty="0">
              <a:solidFill>
                <a:schemeClr val="bg1"/>
              </a:solidFill>
            </a:endParaRPr>
          </a:p>
          <a:p>
            <a:pPr marL="0" indent="0" algn="ctr">
              <a:buNone/>
            </a:pPr>
            <a:r>
              <a:rPr lang="en-US" i="1" dirty="0">
                <a:solidFill>
                  <a:schemeClr val="bg1"/>
                </a:solidFill>
              </a:rPr>
              <a:t>O, thou art fairer than the evening’s air</a:t>
            </a:r>
          </a:p>
          <a:p>
            <a:pPr marL="0" indent="0" algn="ctr">
              <a:buNone/>
            </a:pPr>
            <a:r>
              <a:rPr lang="en-US" i="1" dirty="0">
                <a:solidFill>
                  <a:schemeClr val="bg1"/>
                </a:solidFill>
              </a:rPr>
              <a:t>Clad in the beauty of a thousand stars;</a:t>
            </a:r>
          </a:p>
          <a:p>
            <a:pPr marL="0" indent="0" algn="ctr">
              <a:buNone/>
            </a:pPr>
            <a:r>
              <a:rPr lang="en-US" i="1" dirty="0">
                <a:solidFill>
                  <a:schemeClr val="bg1"/>
                </a:solidFill>
              </a:rPr>
              <a:t>Brighter art thou than flaming Jupiter</a:t>
            </a:r>
          </a:p>
          <a:p>
            <a:pPr marL="0" indent="0" algn="ctr">
              <a:buNone/>
            </a:pPr>
            <a:r>
              <a:rPr lang="en-US" i="1" dirty="0">
                <a:solidFill>
                  <a:schemeClr val="bg1"/>
                </a:solidFill>
              </a:rPr>
              <a:t>When he </a:t>
            </a:r>
            <a:r>
              <a:rPr lang="en-US" i="1" dirty="0" err="1">
                <a:solidFill>
                  <a:schemeClr val="bg1"/>
                </a:solidFill>
              </a:rPr>
              <a:t>appear’d</a:t>
            </a:r>
            <a:r>
              <a:rPr lang="en-US" i="1" dirty="0">
                <a:solidFill>
                  <a:schemeClr val="bg1"/>
                </a:solidFill>
              </a:rPr>
              <a:t>  to hapless Semele</a:t>
            </a:r>
          </a:p>
          <a:p>
            <a:pPr marL="0" indent="0" algn="ctr">
              <a:buNone/>
            </a:pPr>
            <a:r>
              <a:rPr lang="en-US" i="1" dirty="0">
                <a:solidFill>
                  <a:schemeClr val="bg1"/>
                </a:solidFill>
              </a:rPr>
              <a:t>More lovely than the monarch of the sky</a:t>
            </a:r>
          </a:p>
          <a:p>
            <a:pPr marL="0" indent="0" algn="ctr">
              <a:buNone/>
            </a:pPr>
            <a:r>
              <a:rPr lang="en-US" i="1" dirty="0">
                <a:solidFill>
                  <a:schemeClr val="bg1"/>
                </a:solidFill>
              </a:rPr>
              <a:t>In wanton Arethusa’s </a:t>
            </a:r>
            <a:r>
              <a:rPr lang="en-US" i="1" dirty="0" err="1">
                <a:solidFill>
                  <a:schemeClr val="bg1"/>
                </a:solidFill>
              </a:rPr>
              <a:t>azured</a:t>
            </a:r>
            <a:r>
              <a:rPr lang="en-US" i="1" dirty="0">
                <a:solidFill>
                  <a:schemeClr val="bg1"/>
                </a:solidFill>
              </a:rPr>
              <a:t> arms,</a:t>
            </a:r>
          </a:p>
          <a:p>
            <a:pPr marL="0" indent="0" algn="ctr">
              <a:buNone/>
            </a:pPr>
            <a:r>
              <a:rPr lang="en-US" i="1" dirty="0">
                <a:solidFill>
                  <a:schemeClr val="bg1"/>
                </a:solidFill>
              </a:rPr>
              <a:t>And none but thou shalt be my paramour!</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4038600"/>
            <a:ext cx="1981199" cy="22860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133600"/>
            <a:ext cx="3810000" cy="9079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4038600"/>
            <a:ext cx="1956235" cy="2286000"/>
          </a:xfrm>
          <a:prstGeom prst="rect">
            <a:avLst/>
          </a:prstGeom>
        </p:spPr>
      </p:pic>
    </p:spTree>
    <p:extLst>
      <p:ext uri="{BB962C8B-B14F-4D97-AF65-F5344CB8AC3E}">
        <p14:creationId xmlns:p14="http://schemas.microsoft.com/office/powerpoint/2010/main" val="293922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rgbClr val="FF0000"/>
                </a:solidFill>
                <a:latin typeface="DilleniaUPC" panose="02020603050405020304" pitchFamily="18" charset="-34"/>
                <a:cs typeface="DilleniaUPC" panose="02020603050405020304" pitchFamily="18" charset="-34"/>
              </a:rPr>
              <a:t>Realistic Acting</a:t>
            </a:r>
          </a:p>
        </p:txBody>
      </p:sp>
      <p:sp>
        <p:nvSpPr>
          <p:cNvPr id="3" name="Content Placeholder 2"/>
          <p:cNvSpPr>
            <a:spLocks noGrp="1"/>
          </p:cNvSpPr>
          <p:nvPr>
            <p:ph idx="1"/>
          </p:nvPr>
        </p:nvSpPr>
        <p:spPr/>
        <p:txBody>
          <a:bodyPr>
            <a:normAutofit/>
          </a:bodyPr>
          <a:lstStyle/>
          <a:p>
            <a:r>
              <a:rPr lang="en-US" dirty="0">
                <a:solidFill>
                  <a:schemeClr val="bg1"/>
                </a:solidFill>
              </a:rPr>
              <a:t>Closely resembles everyday life</a:t>
            </a:r>
          </a:p>
          <a:p>
            <a:r>
              <a:rPr lang="en-US" dirty="0">
                <a:solidFill>
                  <a:schemeClr val="bg1"/>
                </a:solidFill>
              </a:rPr>
              <a:t>Avoid any hint of fakery or superficiality</a:t>
            </a:r>
          </a:p>
          <a:p>
            <a:r>
              <a:rPr lang="en-US" dirty="0">
                <a:solidFill>
                  <a:schemeClr val="bg1"/>
                </a:solidFill>
              </a:rPr>
              <a:t>From mid 17</a:t>
            </a:r>
            <a:r>
              <a:rPr lang="en-US" baseline="30000" dirty="0">
                <a:solidFill>
                  <a:schemeClr val="bg1"/>
                </a:solidFill>
              </a:rPr>
              <a:t>th</a:t>
            </a:r>
            <a:r>
              <a:rPr lang="en-US" dirty="0">
                <a:solidFill>
                  <a:schemeClr val="bg1"/>
                </a:solidFill>
              </a:rPr>
              <a:t> century attempt to define the  craft of natural acting:</a:t>
            </a:r>
          </a:p>
          <a:p>
            <a:pPr lvl="1"/>
            <a:r>
              <a:rPr lang="en-US" dirty="0">
                <a:solidFill>
                  <a:srgbClr val="FFFF99"/>
                </a:solidFill>
              </a:rPr>
              <a:t>Francois Delsarte </a:t>
            </a:r>
          </a:p>
          <a:p>
            <a:pPr lvl="2"/>
            <a:r>
              <a:rPr lang="en-US" dirty="0">
                <a:solidFill>
                  <a:srgbClr val="FFFF99"/>
                </a:solidFill>
              </a:rPr>
              <a:t>A system of expressions to express specific emotions.</a:t>
            </a:r>
          </a:p>
          <a:p>
            <a:pPr lvl="3"/>
            <a:r>
              <a:rPr lang="en-US" dirty="0">
                <a:solidFill>
                  <a:schemeClr val="bg1"/>
                </a:solidFill>
              </a:rPr>
              <a:t>Hand to heart – sadness or heartbreak</a:t>
            </a:r>
          </a:p>
          <a:p>
            <a:pPr lvl="3"/>
            <a:r>
              <a:rPr lang="en-US" dirty="0">
                <a:solidFill>
                  <a:schemeClr val="bg1"/>
                </a:solidFill>
              </a:rPr>
              <a:t>Hand to brow –anguish</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4953901"/>
            <a:ext cx="1409552" cy="1524000"/>
          </a:xfrm>
          <a:prstGeom prst="ellipse">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032482"/>
            <a:ext cx="1193151" cy="1366838"/>
          </a:xfrm>
          <a:prstGeom prst="rect">
            <a:avLst/>
          </a:prstGeom>
          <a:ln>
            <a:noFill/>
          </a:ln>
          <a:effectLst>
            <a:softEdge rad="112500"/>
          </a:effectLst>
        </p:spPr>
      </p:pic>
    </p:spTree>
    <p:extLst>
      <p:ext uri="{BB962C8B-B14F-4D97-AF65-F5344CB8AC3E}">
        <p14:creationId xmlns:p14="http://schemas.microsoft.com/office/powerpoint/2010/main" val="153391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bg2">
                    <a:lumMod val="50000"/>
                  </a:schemeClr>
                </a:solidFill>
                <a:effectLst>
                  <a:glow rad="228600">
                    <a:schemeClr val="accent5">
                      <a:satMod val="175000"/>
                      <a:alpha val="40000"/>
                    </a:schemeClr>
                  </a:glow>
                </a:effectLst>
                <a:latin typeface="Kristen ITC" panose="03050502040202030202" pitchFamily="66" charset="0"/>
                <a:cs typeface="DilleniaUPC" panose="02020603050405020304" pitchFamily="18" charset="-34"/>
              </a:rPr>
              <a:t>Challenges of Acting Today</a:t>
            </a:r>
          </a:p>
        </p:txBody>
      </p:sp>
      <p:sp>
        <p:nvSpPr>
          <p:cNvPr id="3" name="Content Placeholder 2"/>
          <p:cNvSpPr>
            <a:spLocks noGrp="1"/>
          </p:cNvSpPr>
          <p:nvPr>
            <p:ph idx="1"/>
          </p:nvPr>
        </p:nvSpPr>
        <p:spPr/>
        <p:txBody>
          <a:bodyPr>
            <a:normAutofit lnSpcReduction="10000"/>
          </a:bodyPr>
          <a:lstStyle/>
          <a:p>
            <a:r>
              <a:rPr lang="en-US" sz="3400" dirty="0">
                <a:solidFill>
                  <a:schemeClr val="bg1"/>
                </a:solidFill>
              </a:rPr>
              <a:t>Wide range of theatres and wide range of roles</a:t>
            </a:r>
          </a:p>
          <a:p>
            <a:r>
              <a:rPr lang="en-US" sz="3400" dirty="0">
                <a:solidFill>
                  <a:schemeClr val="bg1"/>
                </a:solidFill>
              </a:rPr>
              <a:t>Physical health</a:t>
            </a:r>
          </a:p>
          <a:p>
            <a:r>
              <a:rPr lang="en-US" sz="3400" dirty="0">
                <a:solidFill>
                  <a:schemeClr val="bg1"/>
                </a:solidFill>
              </a:rPr>
              <a:t>Must learn the “craft” of acting </a:t>
            </a:r>
          </a:p>
          <a:p>
            <a:r>
              <a:rPr lang="en-US" sz="3400" dirty="0">
                <a:solidFill>
                  <a:schemeClr val="bg1"/>
                </a:solidFill>
              </a:rPr>
              <a:t>Develop internal and external skills of performance</a:t>
            </a:r>
          </a:p>
          <a:p>
            <a:pPr lvl="1"/>
            <a:r>
              <a:rPr lang="en-US" sz="2900" dirty="0">
                <a:solidFill>
                  <a:schemeClr val="bg1"/>
                </a:solidFill>
              </a:rPr>
              <a:t>Inner: internal (feelings or emotions)</a:t>
            </a:r>
          </a:p>
          <a:p>
            <a:pPr lvl="1"/>
            <a:r>
              <a:rPr lang="en-US" sz="2900" dirty="0">
                <a:solidFill>
                  <a:schemeClr val="bg1"/>
                </a:solidFill>
              </a:rPr>
              <a:t>Outer: external  (vocal or physical demands)</a:t>
            </a:r>
          </a:p>
          <a:p>
            <a:pPr lvl="1"/>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90004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bg2">
                    <a:lumMod val="50000"/>
                  </a:schemeClr>
                </a:solidFill>
                <a:effectLst>
                  <a:glow rad="228600">
                    <a:schemeClr val="accent5">
                      <a:satMod val="175000"/>
                      <a:alpha val="40000"/>
                    </a:schemeClr>
                  </a:glow>
                </a:effectLst>
                <a:latin typeface="Kristen ITC" panose="03050502040202030202" pitchFamily="66" charset="0"/>
                <a:cs typeface="DilleniaUPC" panose="02020603050405020304" pitchFamily="18" charset="-34"/>
              </a:rPr>
              <a:t>Challenges of Acting Today</a:t>
            </a:r>
          </a:p>
        </p:txBody>
      </p:sp>
      <p:sp>
        <p:nvSpPr>
          <p:cNvPr id="3" name="Content Placeholder 2"/>
          <p:cNvSpPr>
            <a:spLocks noGrp="1"/>
          </p:cNvSpPr>
          <p:nvPr>
            <p:ph idx="1"/>
          </p:nvPr>
        </p:nvSpPr>
        <p:spPr/>
        <p:txBody>
          <a:bodyPr>
            <a:normAutofit fontScale="55000" lnSpcReduction="20000"/>
          </a:bodyPr>
          <a:lstStyle/>
          <a:p>
            <a:r>
              <a:rPr lang="en-US" dirty="0">
                <a:solidFill>
                  <a:srgbClr val="FFFF00"/>
                </a:solidFill>
              </a:rPr>
              <a:t>Stanislavsky System</a:t>
            </a:r>
          </a:p>
          <a:p>
            <a:pPr lvl="1"/>
            <a:r>
              <a:rPr lang="en-US" dirty="0">
                <a:solidFill>
                  <a:schemeClr val="bg1"/>
                </a:solidFill>
              </a:rPr>
              <a:t>Create a system for realistic performances that  can be used and passed on</a:t>
            </a:r>
          </a:p>
          <a:p>
            <a:pPr lvl="1"/>
            <a:r>
              <a:rPr lang="en-US" dirty="0">
                <a:solidFill>
                  <a:schemeClr val="bg1"/>
                </a:solidFill>
              </a:rPr>
              <a:t>Actor must believe in what he/she is doing</a:t>
            </a:r>
          </a:p>
          <a:p>
            <a:pPr lvl="1"/>
            <a:r>
              <a:rPr lang="en-US" dirty="0">
                <a:solidFill>
                  <a:schemeClr val="bg1"/>
                </a:solidFill>
              </a:rPr>
              <a:t>Goals/Aims:</a:t>
            </a:r>
          </a:p>
          <a:p>
            <a:pPr lvl="2"/>
            <a:r>
              <a:rPr lang="en-US" dirty="0">
                <a:solidFill>
                  <a:schemeClr val="bg1"/>
                </a:solidFill>
              </a:rPr>
              <a:t>To make outward behavior natural or convincing</a:t>
            </a:r>
          </a:p>
          <a:p>
            <a:pPr lvl="2"/>
            <a:r>
              <a:rPr lang="en-US" dirty="0">
                <a:solidFill>
                  <a:schemeClr val="bg1"/>
                </a:solidFill>
              </a:rPr>
              <a:t>To have the actor/actress convey the “inner needs” of  a character</a:t>
            </a:r>
          </a:p>
          <a:p>
            <a:pPr lvl="2"/>
            <a:r>
              <a:rPr lang="en-US" dirty="0">
                <a:solidFill>
                  <a:schemeClr val="bg1"/>
                </a:solidFill>
              </a:rPr>
              <a:t>To make the make the life of the character onstage  not only dynamic but continuous</a:t>
            </a:r>
          </a:p>
          <a:p>
            <a:pPr lvl="2"/>
            <a:r>
              <a:rPr lang="en-US" dirty="0">
                <a:solidFill>
                  <a:schemeClr val="bg1"/>
                </a:solidFill>
              </a:rPr>
              <a:t>To develop a strong sense of ensemble playing with other performers</a:t>
            </a:r>
          </a:p>
          <a:p>
            <a:r>
              <a:rPr lang="en-US" dirty="0">
                <a:solidFill>
                  <a:schemeClr val="bg1"/>
                </a:solidFill>
              </a:rPr>
              <a:t>Relaxation</a:t>
            </a:r>
          </a:p>
          <a:p>
            <a:r>
              <a:rPr lang="en-US" dirty="0">
                <a:solidFill>
                  <a:schemeClr val="bg1"/>
                </a:solidFill>
              </a:rPr>
              <a:t>Concentration and Observation</a:t>
            </a:r>
          </a:p>
          <a:p>
            <a:r>
              <a:rPr lang="en-US" dirty="0">
                <a:solidFill>
                  <a:schemeClr val="bg1"/>
                </a:solidFill>
              </a:rPr>
              <a:t>Circle of Attention</a:t>
            </a:r>
          </a:p>
          <a:p>
            <a:r>
              <a:rPr lang="en-US" dirty="0">
                <a:solidFill>
                  <a:schemeClr val="bg1"/>
                </a:solidFill>
              </a:rPr>
              <a:t>Importance of Specifics</a:t>
            </a:r>
          </a:p>
          <a:p>
            <a:r>
              <a:rPr lang="en-US" dirty="0">
                <a:solidFill>
                  <a:schemeClr val="bg1"/>
                </a:solidFill>
              </a:rPr>
              <a:t>Concrete Activities – Outer acts that convey emotion</a:t>
            </a:r>
          </a:p>
          <a:p>
            <a:r>
              <a:rPr lang="en-US" dirty="0">
                <a:solidFill>
                  <a:schemeClr val="bg1"/>
                </a:solidFill>
              </a:rPr>
              <a:t>Given Circumstances – where is this? What has happened?</a:t>
            </a:r>
          </a:p>
          <a:p>
            <a:r>
              <a:rPr lang="en-US" dirty="0">
                <a:solidFill>
                  <a:schemeClr val="bg1"/>
                </a:solidFill>
              </a:rPr>
              <a:t>Inner Truth</a:t>
            </a:r>
          </a:p>
          <a:p>
            <a:pPr lvl="1"/>
            <a:r>
              <a:rPr lang="en-US" dirty="0">
                <a:solidFill>
                  <a:schemeClr val="bg1"/>
                </a:solidFill>
              </a:rPr>
              <a:t>What is the character thinking or feeling?</a:t>
            </a:r>
          </a:p>
          <a:p>
            <a:pPr lvl="1"/>
            <a:r>
              <a:rPr lang="en-US" dirty="0">
                <a:solidFill>
                  <a:schemeClr val="bg1"/>
                </a:solidFill>
              </a:rPr>
              <a:t>What is not being said is as important as what is being said.</a:t>
            </a:r>
          </a:p>
          <a:p>
            <a:r>
              <a:rPr lang="en-US" dirty="0">
                <a:solidFill>
                  <a:srgbClr val="FFFF99"/>
                </a:solidFill>
              </a:rPr>
              <a:t>Magic if</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706" y="3581400"/>
            <a:ext cx="2381494" cy="25972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797640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3126</Words>
  <Application>Microsoft Office PowerPoint</Application>
  <PresentationFormat>On-screen Show (4:3)</PresentationFormat>
  <Paragraphs>261</Paragraphs>
  <Slides>23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FangSong</vt:lpstr>
      <vt:lpstr>Arial</vt:lpstr>
      <vt:lpstr>Blackadder ITC</vt:lpstr>
      <vt:lpstr>Calibri</vt:lpstr>
      <vt:lpstr>DilleniaUPC</vt:lpstr>
      <vt:lpstr>Edwardian Script ITC</vt:lpstr>
      <vt:lpstr>Eras Bold ITC</vt:lpstr>
      <vt:lpstr>Eras Light ITC</vt:lpstr>
      <vt:lpstr>Euphemia</vt:lpstr>
      <vt:lpstr>Forte</vt:lpstr>
      <vt:lpstr>Haettenschweiler</vt:lpstr>
      <vt:lpstr>Kristen ITC</vt:lpstr>
      <vt:lpstr>Magneto</vt:lpstr>
      <vt:lpstr>1_Office Theme</vt:lpstr>
      <vt:lpstr>The Actor and the Theatre</vt:lpstr>
      <vt:lpstr>Acting: Offstage and in the Past</vt:lpstr>
      <vt:lpstr>Acting: Offstage and in the Past</vt:lpstr>
      <vt:lpstr>Stage Acting: A Historical Perspective</vt:lpstr>
      <vt:lpstr>Stage Acting: A Historical Perspective</vt:lpstr>
      <vt:lpstr>Vocal demands of Classical Acting</vt:lpstr>
      <vt:lpstr>Realistic Acting</vt:lpstr>
      <vt:lpstr>Challenges of Acting Today</vt:lpstr>
      <vt:lpstr>Challenges of Acting Today</vt:lpstr>
      <vt:lpstr>Challenges of Acting Today</vt:lpstr>
      <vt:lpstr>Challenges of Acting Today</vt:lpstr>
      <vt:lpstr>Who is Robert Benedetti?</vt:lpstr>
      <vt:lpstr>Who is Robert Benedetti?</vt:lpstr>
      <vt:lpstr>Sanford Meisner: The Theatre’s Best Kept Secret </vt:lpstr>
      <vt:lpstr>Sanford Meisner: The Theatre’s Best Kept Secret </vt:lpstr>
      <vt:lpstr>Challenges of Acting Today</vt:lpstr>
      <vt:lpstr>Acting Training and Means</vt:lpstr>
      <vt:lpstr>Acting Training and Means</vt:lpstr>
      <vt:lpstr>Training techniques from other Disciplines</vt:lpstr>
      <vt:lpstr>Who is Anne Bogart?</vt:lpstr>
      <vt:lpstr>Who is Anne Bogart?</vt:lpstr>
      <vt:lpstr>Stage Acting Today</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Actor and the Theatre</dc:title>
  <dc:creator>Sawyer, Allyson (asawyer@psusd.us)</dc:creator>
  <cp:lastModifiedBy>Boylan, Allyson (aboylan@psusd.us)</cp:lastModifiedBy>
  <cp:revision>43</cp:revision>
  <dcterms:created xsi:type="dcterms:W3CDTF">2017-09-19T18:32:19Z</dcterms:created>
  <dcterms:modified xsi:type="dcterms:W3CDTF">2022-09-20T21:35:37Z</dcterms:modified>
</cp:coreProperties>
</file>