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70" r:id="rId4"/>
    <p:sldId id="259" r:id="rId5"/>
    <p:sldId id="260" r:id="rId6"/>
    <p:sldId id="261" r:id="rId7"/>
    <p:sldId id="262" r:id="rId8"/>
    <p:sldId id="263" r:id="rId9"/>
    <p:sldId id="265" r:id="rId10"/>
    <p:sldId id="267" r:id="rId11"/>
    <p:sldId id="266" r:id="rId12"/>
    <p:sldId id="268" r:id="rId13"/>
    <p:sldId id="271" r:id="rId14"/>
    <p:sldId id="269" r:id="rId15"/>
    <p:sldId id="26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33CC"/>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52" autoAdjust="0"/>
    <p:restoredTop sz="94660"/>
  </p:normalViewPr>
  <p:slideViewPr>
    <p:cSldViewPr>
      <p:cViewPr varScale="1">
        <p:scale>
          <a:sx n="104" d="100"/>
          <a:sy n="104" d="100"/>
        </p:scale>
        <p:origin x="123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9/22/2022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64688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9/22/2022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2349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9/22/2022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80686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9/22/2022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14010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9/22/2022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56203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E9E4BF-D903-454A-A054-D74E0242C6C8}" type="datetimeFigureOut">
              <a:rPr lang="en-US" smtClean="0">
                <a:solidFill>
                  <a:prstClr val="black">
                    <a:tint val="75000"/>
                  </a:prstClr>
                </a:solidFill>
              </a:rPr>
              <a:pPr/>
              <a:t>9/22/2022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0438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E9E4BF-D903-454A-A054-D74E0242C6C8}" type="datetimeFigureOut">
              <a:rPr lang="en-US" smtClean="0">
                <a:solidFill>
                  <a:prstClr val="black">
                    <a:tint val="75000"/>
                  </a:prstClr>
                </a:solidFill>
              </a:rPr>
              <a:pPr/>
              <a:t>9/22/2022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55405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E9E4BF-D903-454A-A054-D74E0242C6C8}" type="datetimeFigureOut">
              <a:rPr lang="en-US" smtClean="0">
                <a:solidFill>
                  <a:prstClr val="black">
                    <a:tint val="75000"/>
                  </a:prstClr>
                </a:solidFill>
              </a:rPr>
              <a:pPr/>
              <a:t>9/22/2022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82933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E9E4BF-D903-454A-A054-D74E0242C6C8}" type="datetimeFigureOut">
              <a:rPr lang="en-US" smtClean="0">
                <a:solidFill>
                  <a:prstClr val="black">
                    <a:tint val="75000"/>
                  </a:prstClr>
                </a:solidFill>
              </a:rPr>
              <a:pPr/>
              <a:t>9/22/2022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13206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E9E4BF-D903-454A-A054-D74E0242C6C8}" type="datetimeFigureOut">
              <a:rPr lang="en-US" smtClean="0">
                <a:solidFill>
                  <a:prstClr val="black">
                    <a:tint val="75000"/>
                  </a:prstClr>
                </a:solidFill>
              </a:rPr>
              <a:pPr/>
              <a:t>9/22/2022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51010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E9E4BF-D903-454A-A054-D74E0242C6C8}" type="datetimeFigureOut">
              <a:rPr lang="en-US" smtClean="0">
                <a:solidFill>
                  <a:prstClr val="black">
                    <a:tint val="75000"/>
                  </a:prstClr>
                </a:solidFill>
              </a:rPr>
              <a:pPr/>
              <a:t>9/22/2022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9446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E9E4BF-D903-454A-A054-D74E0242C6C8}" type="datetimeFigureOut">
              <a:rPr lang="en-US" smtClean="0">
                <a:solidFill>
                  <a:prstClr val="black">
                    <a:tint val="75000"/>
                  </a:prstClr>
                </a:solidFill>
              </a:rPr>
              <a:pPr/>
              <a:t>9/22/2022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43355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youtu.be/rf-q7kN4bRY" TargetMode="External"/><Relationship Id="rId2" Type="http://schemas.openxmlformats.org/officeDocument/2006/relationships/hyperlink" Target="https://youtu.be/g9J0wjkqdfU" TargetMode="External"/><Relationship Id="rId1" Type="http://schemas.openxmlformats.org/officeDocument/2006/relationships/slideLayout" Target="../slideLayouts/slideLayout2.xml"/><Relationship Id="rId5" Type="http://schemas.openxmlformats.org/officeDocument/2006/relationships/hyperlink" Target="https://youtu.be/A9eRhmAWFF4" TargetMode="External"/><Relationship Id="rId4" Type="http://schemas.openxmlformats.org/officeDocument/2006/relationships/hyperlink" Target="https://youtu.be/PmWJJOMl7W8"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6594" y="2393380"/>
            <a:ext cx="7772400" cy="1470025"/>
          </a:xfrm>
        </p:spPr>
        <p:txBody>
          <a:bodyPr>
            <a:normAutofit/>
          </a:bodyPr>
          <a:lstStyle/>
          <a:p>
            <a:r>
              <a:rPr lang="en-US" sz="5400" dirty="0">
                <a:solidFill>
                  <a:schemeClr val="bg1"/>
                </a:solidFill>
                <a:effectLst>
                  <a:glow rad="228600">
                    <a:schemeClr val="accent4">
                      <a:satMod val="175000"/>
                      <a:alpha val="40000"/>
                    </a:schemeClr>
                  </a:glow>
                </a:effectLst>
                <a:latin typeface="Forte" panose="03060902040502070203" pitchFamily="66" charset="0"/>
              </a:rPr>
              <a:t>The Actor and the Theatre</a:t>
            </a:r>
          </a:p>
        </p:txBody>
      </p:sp>
      <p:sp>
        <p:nvSpPr>
          <p:cNvPr id="3" name="Subtitle 2"/>
          <p:cNvSpPr>
            <a:spLocks noGrp="1"/>
          </p:cNvSpPr>
          <p:nvPr>
            <p:ph type="subTitle" idx="1"/>
          </p:nvPr>
        </p:nvSpPr>
        <p:spPr>
          <a:xfrm>
            <a:off x="1372394" y="4043362"/>
            <a:ext cx="6400800" cy="2133600"/>
          </a:xfrm>
        </p:spPr>
        <p:txBody>
          <a:bodyPr>
            <a:normAutofit fontScale="92500" lnSpcReduction="10000"/>
          </a:bodyPr>
          <a:lstStyle/>
          <a:p>
            <a:r>
              <a:rPr lang="en-US" dirty="0">
                <a:solidFill>
                  <a:schemeClr val="bg1"/>
                </a:solidFill>
              </a:rPr>
              <a:t>Week 6</a:t>
            </a:r>
          </a:p>
          <a:p>
            <a:r>
              <a:rPr lang="en-US" dirty="0">
                <a:solidFill>
                  <a:schemeClr val="bg1"/>
                </a:solidFill>
              </a:rPr>
              <a:t>[Part 3]</a:t>
            </a:r>
          </a:p>
          <a:p>
            <a:r>
              <a:rPr lang="en-US" dirty="0">
                <a:solidFill>
                  <a:schemeClr val="bg1"/>
                </a:solidFill>
              </a:rPr>
              <a:t>Introduction to Theatre</a:t>
            </a:r>
          </a:p>
          <a:p>
            <a:r>
              <a:rPr lang="en-US" dirty="0">
                <a:solidFill>
                  <a:schemeClr val="bg1"/>
                </a:solidFill>
              </a:rPr>
              <a:t>College of the Desert</a:t>
            </a:r>
          </a:p>
        </p:txBody>
      </p:sp>
      <p:pic>
        <p:nvPicPr>
          <p:cNvPr id="1026" name="Picture 2" descr="C:\Users\Allyson\AppData\Local\Microsoft\Windows\INetCache\IE\1H6ZAOSB\theater[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228600"/>
            <a:ext cx="2135188" cy="21351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Allyson\AppData\Local\Microsoft\Windows\INetCache\IE\1H6ZAOSB\Masks[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81000" y="4038600"/>
            <a:ext cx="1704975" cy="140017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6858000" y="4043362"/>
            <a:ext cx="1700213" cy="139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7894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scene3d>
              <a:camera prst="orthographicFront"/>
              <a:lightRig rig="harsh" dir="t"/>
            </a:scene3d>
            <a:sp3d extrusionH="57150" prstMaterial="matte">
              <a:bevelT w="63500" h="12700" prst="angle"/>
              <a:contourClr>
                <a:schemeClr val="bg1">
                  <a:lumMod val="65000"/>
                </a:schemeClr>
              </a:contourClr>
            </a:sp3d>
          </a:bodyPr>
          <a:lstStyle/>
          <a:p>
            <a:r>
              <a:rPr lang="en-US" sz="3600" b="1" dirty="0">
                <a:ln/>
                <a:solidFill>
                  <a:srgbClr val="92D050"/>
                </a:solidFill>
                <a:latin typeface="Narkisim" panose="020E0502050101010101" pitchFamily="34" charset="-79"/>
                <a:cs typeface="Narkisim" panose="020E0502050101010101" pitchFamily="34" charset="-79"/>
              </a:rPr>
              <a:t>What Is the James-Lange Theory of Emotion?</a:t>
            </a:r>
          </a:p>
        </p:txBody>
      </p:sp>
      <p:sp>
        <p:nvSpPr>
          <p:cNvPr id="3" name="Content Placeholder 2"/>
          <p:cNvSpPr>
            <a:spLocks noGrp="1"/>
          </p:cNvSpPr>
          <p:nvPr>
            <p:ph idx="1"/>
          </p:nvPr>
        </p:nvSpPr>
        <p:spPr/>
        <p:txBody>
          <a:bodyPr>
            <a:normAutofit fontScale="47500" lnSpcReduction="20000"/>
          </a:bodyPr>
          <a:lstStyle/>
          <a:p>
            <a:r>
              <a:rPr lang="en-US" dirty="0">
                <a:solidFill>
                  <a:schemeClr val="bg1"/>
                </a:solidFill>
              </a:rPr>
              <a:t>Proposed independently by psychologist William James and physiologist Carl Lange, the James-Lange theory of emotion suggests that emotions occur as a result of physiological reactions to events.</a:t>
            </a:r>
          </a:p>
          <a:p>
            <a:r>
              <a:rPr lang="en-US" dirty="0">
                <a:solidFill>
                  <a:schemeClr val="bg1"/>
                </a:solidFill>
              </a:rPr>
              <a:t>In other words, </a:t>
            </a:r>
            <a:r>
              <a:rPr lang="en-US" dirty="0">
                <a:solidFill>
                  <a:srgbClr val="FFFF99"/>
                </a:solidFill>
              </a:rPr>
              <a:t>this theory proposes that people have a physiological response to environmental stimuli and that their interpretation of that physical response then results in an emotional experience.</a:t>
            </a:r>
          </a:p>
          <a:p>
            <a:r>
              <a:rPr lang="en-US" dirty="0">
                <a:solidFill>
                  <a:schemeClr val="bg1"/>
                </a:solidFill>
              </a:rPr>
              <a:t>According to this theory, witnessing an external stimulus leads to a physiological response. Your emotional reaction depends on upon how you interpret those physical reactions.</a:t>
            </a:r>
          </a:p>
          <a:p>
            <a:pPr lvl="1"/>
            <a:r>
              <a:rPr lang="en-US" dirty="0">
                <a:solidFill>
                  <a:schemeClr val="bg1"/>
                </a:solidFill>
              </a:rPr>
              <a:t>For example, suppose you are walking in the woods, and you see a grizzly bear. You begin to tremble, and your heart begins to race. The James-Lange theory proposes that you will interpret your physical reactions and conclude that you are frightened ("I am trembling. Therefore I am afraid.")</a:t>
            </a:r>
          </a:p>
          <a:p>
            <a:pPr lvl="1"/>
            <a:r>
              <a:rPr lang="en-US" dirty="0">
                <a:solidFill>
                  <a:schemeClr val="bg1"/>
                </a:solidFill>
              </a:rPr>
              <a:t>William James explained, "My thesis, on the contrary, is that the bodily changes follow directly the PERCEPTION of the exciting fact, and that our feeling of the same changes as they occur IS the emotion.“</a:t>
            </a:r>
          </a:p>
          <a:p>
            <a:pPr lvl="1"/>
            <a:r>
              <a:rPr lang="en-US" dirty="0">
                <a:solidFill>
                  <a:schemeClr val="bg1"/>
                </a:solidFill>
              </a:rPr>
              <a:t>For another example, imagine that you are walking through a dark parking garage toward your car. You notice a dark figure trailing behind you and your heart begins to race. According to the James-Lange theory, you then interpret your physical reactions to the stimulus as fear. Therefore, you feel frightened and rush to your car as quickly as you can.</a:t>
            </a:r>
          </a:p>
          <a:p>
            <a:r>
              <a:rPr lang="en-US" dirty="0">
                <a:solidFill>
                  <a:schemeClr val="bg1"/>
                </a:solidFill>
              </a:rPr>
              <a:t>Both James and Lange believed that while it was possible to imagine experiencing an emotion such as fear or anger, your imagined version of the emotion would be a flat facsimile of the real feeling. Why? Because they felt that without the actual physiological response that they believed precipitated the emotions, it would be impossible to experience these emotions "on demand." In other words, the physical reaction needs to be present in order to actually experience the real emotion.</a:t>
            </a:r>
          </a:p>
          <a:p>
            <a:endParaRPr lang="en-US" dirty="0">
              <a:solidFill>
                <a:schemeClr val="bg1"/>
              </a:solidFill>
            </a:endParaRPr>
          </a:p>
          <a:p>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3491714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High Tower Text" panose="02040502050506030303" pitchFamily="18" charset="0"/>
              </a:rPr>
              <a:t>Representational Vs Presentational Acting</a:t>
            </a:r>
          </a:p>
        </p:txBody>
      </p:sp>
      <p:sp>
        <p:nvSpPr>
          <p:cNvPr id="3" name="Content Placeholder 2"/>
          <p:cNvSpPr>
            <a:spLocks noGrp="1"/>
          </p:cNvSpPr>
          <p:nvPr>
            <p:ph idx="1"/>
          </p:nvPr>
        </p:nvSpPr>
        <p:spPr/>
        <p:txBody>
          <a:bodyPr>
            <a:normAutofit fontScale="55000" lnSpcReduction="20000"/>
          </a:bodyPr>
          <a:lstStyle/>
          <a:p>
            <a:r>
              <a:rPr lang="en-US" dirty="0">
                <a:solidFill>
                  <a:srgbClr val="FFFF99"/>
                </a:solidFill>
              </a:rPr>
              <a:t>Representational</a:t>
            </a:r>
          </a:p>
          <a:p>
            <a:pPr lvl="1"/>
            <a:r>
              <a:rPr lang="en-US" dirty="0">
                <a:solidFill>
                  <a:srgbClr val="FFFF99"/>
                </a:solidFill>
              </a:rPr>
              <a:t>Actors want to make us "believe" they are the character</a:t>
            </a:r>
          </a:p>
          <a:p>
            <a:pPr lvl="1"/>
            <a:r>
              <a:rPr lang="en-US" dirty="0">
                <a:solidFill>
                  <a:schemeClr val="bg1"/>
                </a:solidFill>
              </a:rPr>
              <a:t>They "pretend” </a:t>
            </a:r>
          </a:p>
          <a:p>
            <a:r>
              <a:rPr lang="en-US" dirty="0">
                <a:solidFill>
                  <a:srgbClr val="FFFF99"/>
                </a:solidFill>
              </a:rPr>
              <a:t>Presentational</a:t>
            </a:r>
          </a:p>
          <a:p>
            <a:pPr lvl="1"/>
            <a:r>
              <a:rPr lang="en-US" dirty="0">
                <a:solidFill>
                  <a:srgbClr val="FFFF99"/>
                </a:solidFill>
              </a:rPr>
              <a:t>Rather than "pretending" they are the character</a:t>
            </a:r>
          </a:p>
          <a:p>
            <a:pPr lvl="1"/>
            <a:r>
              <a:rPr lang="en-US" dirty="0">
                <a:solidFill>
                  <a:schemeClr val="bg1"/>
                </a:solidFill>
              </a:rPr>
              <a:t>Actors "present" the character to us, almost as if saying, "Hi, this is the actor speaking, and I'm going to present the ideas of this character to you; I don't really believe I'm anything other than myself, but you can believe it if you want."</a:t>
            </a:r>
          </a:p>
          <a:p>
            <a:r>
              <a:rPr lang="en-US" dirty="0">
                <a:solidFill>
                  <a:schemeClr val="bg1"/>
                </a:solidFill>
              </a:rPr>
              <a:t>“Personality" actors – even today, many successful actors never play anyone but themselves, but do it very well. They use their habitual persona while they act.</a:t>
            </a:r>
          </a:p>
          <a:p>
            <a:pPr lvl="1"/>
            <a:r>
              <a:rPr lang="en-US" dirty="0">
                <a:solidFill>
                  <a:schemeClr val="bg1"/>
                </a:solidFill>
              </a:rPr>
              <a:t> Examples: Harrison Ford, Julia Roberts, Halle Berry, Bruce Willis, Seth Rogan, Tim Allen, any celebrity appearing as themselves in a film role</a:t>
            </a:r>
          </a:p>
          <a:p>
            <a:r>
              <a:rPr lang="en-US" dirty="0">
                <a:solidFill>
                  <a:schemeClr val="bg1"/>
                </a:solidFill>
              </a:rPr>
              <a:t>On the "representational" side of the aisle, arguably:  </a:t>
            </a:r>
          </a:p>
          <a:p>
            <a:pPr lvl="1"/>
            <a:r>
              <a:rPr lang="en-US" dirty="0">
                <a:solidFill>
                  <a:schemeClr val="bg1"/>
                </a:solidFill>
              </a:rPr>
              <a:t>Dustin Hoffman, Meryl Streep, Robert </a:t>
            </a:r>
            <a:r>
              <a:rPr lang="en-US" dirty="0" err="1">
                <a:solidFill>
                  <a:schemeClr val="bg1"/>
                </a:solidFill>
              </a:rPr>
              <a:t>DeNiro</a:t>
            </a:r>
            <a:r>
              <a:rPr lang="en-US" dirty="0">
                <a:solidFill>
                  <a:schemeClr val="bg1"/>
                </a:solidFill>
              </a:rPr>
              <a:t>, Jared </a:t>
            </a:r>
            <a:r>
              <a:rPr lang="en-US" dirty="0" err="1">
                <a:solidFill>
                  <a:schemeClr val="bg1"/>
                </a:solidFill>
              </a:rPr>
              <a:t>Leto</a:t>
            </a:r>
            <a:r>
              <a:rPr lang="en-US" dirty="0">
                <a:solidFill>
                  <a:schemeClr val="bg1"/>
                </a:solidFill>
              </a:rPr>
              <a:t>, Tilda Swinton, Christoph Waltz, Paul </a:t>
            </a:r>
            <a:r>
              <a:rPr lang="en-US" dirty="0" err="1">
                <a:solidFill>
                  <a:schemeClr val="bg1"/>
                </a:solidFill>
              </a:rPr>
              <a:t>Giamatti</a:t>
            </a:r>
            <a:r>
              <a:rPr lang="en-US" dirty="0">
                <a:solidFill>
                  <a:schemeClr val="bg1"/>
                </a:solidFill>
              </a:rPr>
              <a:t>, Philip Seymour Hoffman, and J.K. Simmons</a:t>
            </a:r>
          </a:p>
          <a:p>
            <a:r>
              <a:rPr lang="en-US" dirty="0">
                <a:solidFill>
                  <a:schemeClr val="bg1"/>
                </a:solidFill>
              </a:rPr>
              <a:t>A "revolt" against Stanislavsky's "method" acting is Brecht's "Alienation-effect" </a:t>
            </a:r>
          </a:p>
          <a:p>
            <a:pPr lvl="1"/>
            <a:r>
              <a:rPr lang="en-US" dirty="0">
                <a:solidFill>
                  <a:schemeClr val="bg1"/>
                </a:solidFill>
              </a:rPr>
              <a:t>Asks actors to "present" their characters to the audience and specifically NOT to get involved. </a:t>
            </a:r>
          </a:p>
          <a:p>
            <a:endParaRPr lang="en-US" dirty="0">
              <a:solidFill>
                <a:schemeClr val="bg1"/>
              </a:solidFill>
            </a:endParaRPr>
          </a:p>
        </p:txBody>
      </p:sp>
    </p:spTree>
    <p:extLst>
      <p:ext uri="{BB962C8B-B14F-4D97-AF65-F5344CB8AC3E}">
        <p14:creationId xmlns:p14="http://schemas.microsoft.com/office/powerpoint/2010/main" val="2370524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33CC"/>
                </a:solidFill>
                <a:latin typeface="Curlz MT" panose="04040404050702020202" pitchFamily="82" charset="0"/>
              </a:rPr>
              <a:t>Brecht's "Alienation-effect"</a:t>
            </a:r>
          </a:p>
        </p:txBody>
      </p:sp>
      <p:sp>
        <p:nvSpPr>
          <p:cNvPr id="3" name="Content Placeholder 2"/>
          <p:cNvSpPr>
            <a:spLocks noGrp="1"/>
          </p:cNvSpPr>
          <p:nvPr>
            <p:ph idx="1"/>
          </p:nvPr>
        </p:nvSpPr>
        <p:spPr>
          <a:xfrm>
            <a:off x="457200" y="1371600"/>
            <a:ext cx="8229600" cy="4754563"/>
          </a:xfrm>
        </p:spPr>
        <p:txBody>
          <a:bodyPr>
            <a:noAutofit/>
          </a:bodyPr>
          <a:lstStyle/>
          <a:p>
            <a:r>
              <a:rPr lang="en-US" sz="1400" dirty="0" err="1">
                <a:solidFill>
                  <a:schemeClr val="bg1"/>
                </a:solidFill>
              </a:rPr>
              <a:t>Bertolt</a:t>
            </a:r>
            <a:r>
              <a:rPr lang="en-US" sz="1400" dirty="0">
                <a:solidFill>
                  <a:schemeClr val="bg1"/>
                </a:solidFill>
              </a:rPr>
              <a:t> Brecht, German leftist playwright and director, had nothing but disdain for the conventional, commercial theater of his time. </a:t>
            </a:r>
          </a:p>
          <a:p>
            <a:r>
              <a:rPr lang="en-US" sz="1400" dirty="0">
                <a:solidFill>
                  <a:schemeClr val="bg1"/>
                </a:solidFill>
              </a:rPr>
              <a:t>He considered it a “branch of the narcotics business.”</a:t>
            </a:r>
          </a:p>
          <a:p>
            <a:r>
              <a:rPr lang="en-US" sz="1400" dirty="0">
                <a:solidFill>
                  <a:schemeClr val="bg1"/>
                </a:solidFill>
              </a:rPr>
              <a:t>The theater of his time, like most Hollywood movies now, relied on emotional manipulation to bring about a suspension of disbelief for the audience, along with an emotional identification with the main character. </a:t>
            </a:r>
          </a:p>
          <a:p>
            <a:r>
              <a:rPr lang="en-US" sz="1400" dirty="0">
                <a:solidFill>
                  <a:schemeClr val="bg1"/>
                </a:solidFill>
              </a:rPr>
              <a:t>Audience members were taken on an uncritical emotional roller coaster ride, crying when the main character cried, laughing when s/he laughed — identifying with him/her even when the character had nothing in common with them or their interests.</a:t>
            </a:r>
          </a:p>
          <a:p>
            <a:r>
              <a:rPr lang="en-US" sz="1400" dirty="0">
                <a:solidFill>
                  <a:schemeClr val="bg1"/>
                </a:solidFill>
              </a:rPr>
              <a:t>Brecht saw that these audiences were manipulated by theater technology — beautiful, realistic sets, cleverly naturalistic lighting, the imaginary fourth wall, and most importantly, emotionally effusive acting techniques. He soon watched with horror as the Nazi movement gained popular support in his country with its racist, emotional manipulation. Emotional manipulation was, to him, Enemy Number One of human decency.</a:t>
            </a:r>
          </a:p>
          <a:p>
            <a:r>
              <a:rPr lang="en-US" sz="1400" dirty="0">
                <a:solidFill>
                  <a:schemeClr val="bg1"/>
                </a:solidFill>
              </a:rPr>
              <a:t>It was in this context that </a:t>
            </a:r>
            <a:r>
              <a:rPr lang="en-US" sz="1400" dirty="0">
                <a:solidFill>
                  <a:srgbClr val="FFFF99"/>
                </a:solidFill>
              </a:rPr>
              <a:t>Brecht developed his theory of </a:t>
            </a:r>
            <a:r>
              <a:rPr lang="en-US" sz="1400" dirty="0" err="1">
                <a:solidFill>
                  <a:srgbClr val="FFFF99"/>
                </a:solidFill>
              </a:rPr>
              <a:t>Verfremdungseffekt</a:t>
            </a:r>
            <a:r>
              <a:rPr lang="en-US" sz="1400" dirty="0">
                <a:solidFill>
                  <a:srgbClr val="FFFF99"/>
                </a:solidFill>
              </a:rPr>
              <a:t>, also known as V-</a:t>
            </a:r>
            <a:r>
              <a:rPr lang="en-US" sz="1400" dirty="0" err="1">
                <a:solidFill>
                  <a:srgbClr val="FFFF99"/>
                </a:solidFill>
              </a:rPr>
              <a:t>effekt</a:t>
            </a:r>
            <a:r>
              <a:rPr lang="en-US" sz="1400" dirty="0">
                <a:solidFill>
                  <a:srgbClr val="FFFF99"/>
                </a:solidFill>
              </a:rPr>
              <a:t>, alienation effect.</a:t>
            </a:r>
          </a:p>
          <a:p>
            <a:r>
              <a:rPr lang="en-US" sz="1400" dirty="0">
                <a:solidFill>
                  <a:srgbClr val="FFFF99"/>
                </a:solidFill>
              </a:rPr>
              <a:t>The alienation effect attempts to combat emotional manipulation in the theater, replacing it with an entertaining or surprising jolt. </a:t>
            </a:r>
          </a:p>
          <a:p>
            <a:r>
              <a:rPr lang="en-US" sz="1400" dirty="0">
                <a:solidFill>
                  <a:srgbClr val="FFFF99"/>
                </a:solidFill>
              </a:rPr>
              <a:t>For instance, rather than investing in or “becoming” their characters, they might emotionally step away and demonstrate them with cool, witty, and skillful self-critique. </a:t>
            </a:r>
          </a:p>
          <a:p>
            <a:r>
              <a:rPr lang="en-US" sz="1400" dirty="0">
                <a:solidFill>
                  <a:srgbClr val="FFFF99"/>
                </a:solidFill>
              </a:rPr>
              <a:t>The director could “break the fourth wall” and expose the technology of the theater to the audience in amusing ways. </a:t>
            </a:r>
          </a:p>
        </p:txBody>
      </p:sp>
    </p:spTree>
    <p:extLst>
      <p:ext uri="{BB962C8B-B14F-4D97-AF65-F5344CB8AC3E}">
        <p14:creationId xmlns:p14="http://schemas.microsoft.com/office/powerpoint/2010/main" val="3412210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33CC"/>
                </a:solidFill>
                <a:latin typeface="Curlz MT" panose="04040404050702020202" pitchFamily="82" charset="0"/>
              </a:rPr>
              <a:t>Brecht's "Alienation-effect"</a:t>
            </a:r>
          </a:p>
        </p:txBody>
      </p:sp>
      <p:sp>
        <p:nvSpPr>
          <p:cNvPr id="3" name="Content Placeholder 2"/>
          <p:cNvSpPr>
            <a:spLocks noGrp="1"/>
          </p:cNvSpPr>
          <p:nvPr>
            <p:ph idx="1"/>
          </p:nvPr>
        </p:nvSpPr>
        <p:spPr>
          <a:xfrm>
            <a:off x="457200" y="1371600"/>
            <a:ext cx="8229600" cy="4754563"/>
          </a:xfrm>
        </p:spPr>
        <p:txBody>
          <a:bodyPr>
            <a:normAutofit fontScale="32500" lnSpcReduction="20000"/>
          </a:bodyPr>
          <a:lstStyle/>
          <a:p>
            <a:r>
              <a:rPr lang="en-US" sz="5500" dirty="0">
                <a:solidFill>
                  <a:schemeClr val="bg1"/>
                </a:solidFill>
              </a:rPr>
              <a:t>Or a technique known as the social gest could be used to expose unjust social power relationships so the audience sees these relationships in a new way. </a:t>
            </a:r>
          </a:p>
          <a:p>
            <a:r>
              <a:rPr lang="en-US" sz="5500" dirty="0">
                <a:solidFill>
                  <a:schemeClr val="bg1"/>
                </a:solidFill>
              </a:rPr>
              <a:t>The social gest is an exaggerated gesture or action that is not to be taken literally but which critically demonstrates a social relationship or power imbalance. </a:t>
            </a:r>
          </a:p>
          <a:p>
            <a:pPr lvl="1"/>
            <a:r>
              <a:rPr lang="en-US" sz="5500" dirty="0">
                <a:solidFill>
                  <a:schemeClr val="bg1"/>
                </a:solidFill>
              </a:rPr>
              <a:t>For example, workers in a corporate office may suddenly and quickly drop to the floor and bow to the CEO, or the women in a household may suddenly start to move in fast-motion, cleaning the house, while the men slowly yawn and loaf around.</a:t>
            </a:r>
          </a:p>
          <a:p>
            <a:r>
              <a:rPr lang="en-US" sz="5500" dirty="0">
                <a:solidFill>
                  <a:schemeClr val="bg1"/>
                </a:solidFill>
              </a:rPr>
              <a:t>By showing the instruments of theater and how they can be manipulative — for example, the actor calling out “Cue the angry red spotlight!” before he shrieks with rage, or “Time for the gleeful violin” before dancing happily as the violinist joins him on stage, or visibly dabbing water on his eyes when he is supposed to cry . . . the audience can be entertained without being manipulated. </a:t>
            </a:r>
          </a:p>
          <a:p>
            <a:r>
              <a:rPr lang="en-US" sz="5500" dirty="0">
                <a:solidFill>
                  <a:schemeClr val="bg1"/>
                </a:solidFill>
              </a:rPr>
              <a:t>Many of Brecht’s techniques have been co-opted and incorporated into contemporary theater and film, though his challenge remains relevant: </a:t>
            </a:r>
          </a:p>
          <a:p>
            <a:pPr lvl="1"/>
            <a:r>
              <a:rPr lang="en-US" sz="5500" dirty="0">
                <a:solidFill>
                  <a:schemeClr val="bg1"/>
                </a:solidFill>
              </a:rPr>
              <a:t>How to confront the problem of emotional manipulation while creating a stimulating, surprising, entertaining, radically critical, popularly appealing and accessible social art practice.</a:t>
            </a:r>
          </a:p>
          <a:p>
            <a:endParaRPr lang="en-US" dirty="0">
              <a:solidFill>
                <a:schemeClr val="bg1"/>
              </a:solidFill>
            </a:endParaRPr>
          </a:p>
        </p:txBody>
      </p:sp>
    </p:spTree>
    <p:extLst>
      <p:ext uri="{BB962C8B-B14F-4D97-AF65-F5344CB8AC3E}">
        <p14:creationId xmlns:p14="http://schemas.microsoft.com/office/powerpoint/2010/main" val="251377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rgbClr val="FFFF00"/>
                </a:solidFill>
                <a:latin typeface="Gloucester MT Extra Condensed" panose="02030808020601010101" pitchFamily="18" charset="0"/>
              </a:rPr>
              <a:t>Personality vs. Character Acting</a:t>
            </a:r>
          </a:p>
        </p:txBody>
      </p:sp>
      <p:sp>
        <p:nvSpPr>
          <p:cNvPr id="3" name="Content Placeholder 2"/>
          <p:cNvSpPr>
            <a:spLocks noGrp="1"/>
          </p:cNvSpPr>
          <p:nvPr>
            <p:ph idx="1"/>
          </p:nvPr>
        </p:nvSpPr>
        <p:spPr/>
        <p:txBody>
          <a:bodyPr>
            <a:normAutofit fontScale="70000" lnSpcReduction="20000"/>
          </a:bodyPr>
          <a:lstStyle/>
          <a:p>
            <a:r>
              <a:rPr lang="en-US" dirty="0">
                <a:solidFill>
                  <a:srgbClr val="FFFF99"/>
                </a:solidFill>
              </a:rPr>
              <a:t>Personality acting, by my definition, is when an actor basically plays themselves over and over in different parts. </a:t>
            </a:r>
            <a:r>
              <a:rPr lang="en-US" dirty="0">
                <a:solidFill>
                  <a:schemeClr val="bg1"/>
                </a:solidFill>
              </a:rPr>
              <a:t>If you have a very strong and unique presence naturally, acting from that personality is a valid place to start. Personality acting can get you acting jobs. Personality actors are often very successful in soap operas or sitcoms or playing the same type of character over and over (type casting).</a:t>
            </a:r>
          </a:p>
          <a:p>
            <a:pPr lvl="1"/>
            <a:r>
              <a:rPr lang="en-US" dirty="0">
                <a:solidFill>
                  <a:schemeClr val="bg1"/>
                </a:solidFill>
              </a:rPr>
              <a:t>Examples of Type-casted Actors:</a:t>
            </a:r>
          </a:p>
          <a:p>
            <a:pPr lvl="2"/>
            <a:r>
              <a:rPr lang="en-US" dirty="0">
                <a:solidFill>
                  <a:schemeClr val="bg1"/>
                </a:solidFill>
              </a:rPr>
              <a:t>Top 10 Typecast Actors - </a:t>
            </a:r>
            <a:r>
              <a:rPr lang="en-US" dirty="0">
                <a:solidFill>
                  <a:schemeClr val="bg1"/>
                </a:solidFill>
                <a:hlinkClick r:id="rId2"/>
              </a:rPr>
              <a:t>https://youtu.be/g9J0wjkqdfU</a:t>
            </a:r>
            <a:r>
              <a:rPr lang="en-US" dirty="0">
                <a:solidFill>
                  <a:schemeClr val="bg1"/>
                </a:solidFill>
              </a:rPr>
              <a:t> </a:t>
            </a:r>
          </a:p>
          <a:p>
            <a:pPr lvl="2"/>
            <a:r>
              <a:rPr lang="en-US" dirty="0">
                <a:solidFill>
                  <a:schemeClr val="bg1"/>
                </a:solidFill>
              </a:rPr>
              <a:t>Top 10 Typecast Actresses - </a:t>
            </a:r>
            <a:r>
              <a:rPr lang="en-US" dirty="0">
                <a:solidFill>
                  <a:schemeClr val="bg1"/>
                </a:solidFill>
                <a:hlinkClick r:id="rId3"/>
              </a:rPr>
              <a:t>https://youtu.be/rf-q7kN4bRY</a:t>
            </a:r>
            <a:r>
              <a:rPr lang="en-US" dirty="0">
                <a:solidFill>
                  <a:schemeClr val="bg1"/>
                </a:solidFill>
              </a:rPr>
              <a:t> </a:t>
            </a:r>
          </a:p>
          <a:p>
            <a:r>
              <a:rPr lang="en-US" dirty="0">
                <a:solidFill>
                  <a:schemeClr val="bg1"/>
                </a:solidFill>
              </a:rPr>
              <a:t>On the other hand, you have </a:t>
            </a:r>
            <a:r>
              <a:rPr lang="en-US" dirty="0">
                <a:solidFill>
                  <a:srgbClr val="FFFF99"/>
                </a:solidFill>
              </a:rPr>
              <a:t>actors who change everything about themselves when the character inhabits the body and voice. Movement, reactions, even the sound of the voice changes.</a:t>
            </a:r>
          </a:p>
          <a:p>
            <a:pPr lvl="1"/>
            <a:r>
              <a:rPr lang="en-US" dirty="0">
                <a:solidFill>
                  <a:schemeClr val="bg1"/>
                </a:solidFill>
              </a:rPr>
              <a:t>Examples of Character Actors:</a:t>
            </a:r>
          </a:p>
          <a:p>
            <a:pPr lvl="2"/>
            <a:r>
              <a:rPr lang="en-US" dirty="0">
                <a:solidFill>
                  <a:schemeClr val="bg1"/>
                </a:solidFill>
              </a:rPr>
              <a:t>Top 10 Best Actress Oscar Winners - </a:t>
            </a:r>
            <a:r>
              <a:rPr lang="en-US" dirty="0">
                <a:solidFill>
                  <a:schemeClr val="bg1"/>
                </a:solidFill>
                <a:hlinkClick r:id="rId4"/>
              </a:rPr>
              <a:t>https://youtu.be/PmWJJOMl7W8</a:t>
            </a:r>
            <a:endParaRPr lang="en-US" dirty="0">
              <a:solidFill>
                <a:schemeClr val="bg1"/>
              </a:solidFill>
            </a:endParaRPr>
          </a:p>
          <a:p>
            <a:pPr lvl="2"/>
            <a:r>
              <a:rPr lang="en-US" dirty="0">
                <a:solidFill>
                  <a:schemeClr val="bg1"/>
                </a:solidFill>
              </a:rPr>
              <a:t>Top 10 Unrecognizable Actors in Movies - </a:t>
            </a:r>
            <a:r>
              <a:rPr lang="en-US" dirty="0">
                <a:solidFill>
                  <a:schemeClr val="bg1"/>
                </a:solidFill>
                <a:hlinkClick r:id="rId5"/>
              </a:rPr>
              <a:t>https://youtu.be/A9eRhmAWFF4</a:t>
            </a:r>
            <a:r>
              <a:rPr lang="en-US" dirty="0">
                <a:solidFill>
                  <a:schemeClr val="bg1"/>
                </a:solidFill>
              </a:rPr>
              <a:t> </a:t>
            </a:r>
          </a:p>
        </p:txBody>
      </p:sp>
    </p:spTree>
    <p:extLst>
      <p:ext uri="{BB962C8B-B14F-4D97-AF65-F5344CB8AC3E}">
        <p14:creationId xmlns:p14="http://schemas.microsoft.com/office/powerpoint/2010/main" val="37378502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Works Cited</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solidFill>
                  <a:schemeClr val="bg1"/>
                </a:solidFill>
              </a:rPr>
              <a:t>Kendra Cherry | Reviewed by a board-certified physician. “What Is the James-Lange Theory of Emotion?” </a:t>
            </a:r>
            <a:r>
              <a:rPr lang="en-US" dirty="0" err="1">
                <a:solidFill>
                  <a:schemeClr val="bg1"/>
                </a:solidFill>
              </a:rPr>
              <a:t>Verywell</a:t>
            </a:r>
            <a:r>
              <a:rPr lang="en-US" dirty="0">
                <a:solidFill>
                  <a:schemeClr val="bg1"/>
                </a:solidFill>
              </a:rPr>
              <a:t>, 19 June 2017, www.verywell.com/what-is-the-james-lange-theory-of-emotion-2795305. Accessed 20 Sept. 2017. </a:t>
            </a:r>
          </a:p>
          <a:p>
            <a:pPr marL="0" indent="0">
              <a:buNone/>
            </a:pPr>
            <a:endParaRPr lang="en-US" dirty="0">
              <a:solidFill>
                <a:schemeClr val="bg1"/>
              </a:solidFill>
            </a:endParaRPr>
          </a:p>
          <a:p>
            <a:pPr marL="0" indent="0">
              <a:buNone/>
            </a:pPr>
            <a:r>
              <a:rPr lang="en-US" dirty="0">
                <a:solidFill>
                  <a:schemeClr val="bg1"/>
                </a:solidFill>
              </a:rPr>
              <a:t>L.M. </a:t>
            </a:r>
            <a:r>
              <a:rPr lang="en-US" dirty="0" err="1">
                <a:solidFill>
                  <a:schemeClr val="bg1"/>
                </a:solidFill>
              </a:rPr>
              <a:t>Bogad</a:t>
            </a:r>
            <a:r>
              <a:rPr lang="en-US" dirty="0">
                <a:solidFill>
                  <a:schemeClr val="bg1"/>
                </a:solidFill>
              </a:rPr>
              <a:t>. “Alienation effect.” Beautiful Trouble, beautifultrouble.org/theory/alienation-effect/. Accessed 20 Sept. 2017. </a:t>
            </a:r>
          </a:p>
          <a:p>
            <a:pPr marL="0" indent="0">
              <a:buNone/>
            </a:pPr>
            <a:endParaRPr lang="en-US" dirty="0">
              <a:solidFill>
                <a:schemeClr val="bg1"/>
              </a:solidFill>
            </a:endParaRPr>
          </a:p>
          <a:p>
            <a:pPr marL="0" indent="0">
              <a:buNone/>
            </a:pPr>
            <a:r>
              <a:rPr lang="en-US" dirty="0">
                <a:solidFill>
                  <a:schemeClr val="bg1"/>
                </a:solidFill>
              </a:rPr>
              <a:t>The Editors of </a:t>
            </a:r>
            <a:r>
              <a:rPr lang="en-US" dirty="0" err="1">
                <a:solidFill>
                  <a:schemeClr val="bg1"/>
                </a:solidFill>
              </a:rPr>
              <a:t>Encyclopædia</a:t>
            </a:r>
            <a:r>
              <a:rPr lang="en-US" dirty="0">
                <a:solidFill>
                  <a:schemeClr val="bg1"/>
                </a:solidFill>
              </a:rPr>
              <a:t> Britannica. “George II.” </a:t>
            </a:r>
            <a:r>
              <a:rPr lang="en-US" dirty="0" err="1">
                <a:solidFill>
                  <a:schemeClr val="bg1"/>
                </a:solidFill>
              </a:rPr>
              <a:t>Encyclopædia</a:t>
            </a:r>
            <a:r>
              <a:rPr lang="en-US" dirty="0">
                <a:solidFill>
                  <a:schemeClr val="bg1"/>
                </a:solidFill>
              </a:rPr>
              <a:t> Britannica, </a:t>
            </a:r>
            <a:r>
              <a:rPr lang="en-US" dirty="0" err="1">
                <a:solidFill>
                  <a:schemeClr val="bg1"/>
                </a:solidFill>
              </a:rPr>
              <a:t>Encyclopædia</a:t>
            </a:r>
            <a:r>
              <a:rPr lang="en-US" dirty="0">
                <a:solidFill>
                  <a:schemeClr val="bg1"/>
                </a:solidFill>
              </a:rPr>
              <a:t> Britannica, </a:t>
            </a:r>
            <a:r>
              <a:rPr lang="en-US" dirty="0" err="1">
                <a:solidFill>
                  <a:schemeClr val="bg1"/>
                </a:solidFill>
              </a:rPr>
              <a:t>inc.</a:t>
            </a:r>
            <a:r>
              <a:rPr lang="en-US" dirty="0">
                <a:solidFill>
                  <a:schemeClr val="bg1"/>
                </a:solidFill>
              </a:rPr>
              <a:t>, 4 May 1999, www.britannica.com/biography/George-II-duke-of-Saxe-Meiningen. Accessed 20 Sept. 2017. </a:t>
            </a:r>
          </a:p>
        </p:txBody>
      </p:sp>
    </p:spTree>
    <p:extLst>
      <p:ext uri="{BB962C8B-B14F-4D97-AF65-F5344CB8AC3E}">
        <p14:creationId xmlns:p14="http://schemas.microsoft.com/office/powerpoint/2010/main" val="1581575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7030A0"/>
                </a:solidFill>
                <a:latin typeface="Franklin Gothic Heavy" panose="020B0903020102020204" pitchFamily="34" charset="0"/>
              </a:rPr>
              <a:t>The Acting Process</a:t>
            </a:r>
          </a:p>
        </p:txBody>
      </p:sp>
      <p:sp>
        <p:nvSpPr>
          <p:cNvPr id="3" name="Content Placeholder 2"/>
          <p:cNvSpPr>
            <a:spLocks noGrp="1"/>
          </p:cNvSpPr>
          <p:nvPr>
            <p:ph idx="1"/>
          </p:nvPr>
        </p:nvSpPr>
        <p:spPr/>
        <p:txBody>
          <a:bodyPr>
            <a:normAutofit fontScale="32500" lnSpcReduction="20000"/>
          </a:bodyPr>
          <a:lstStyle/>
          <a:p>
            <a:pPr marL="0" indent="0" algn="ctr">
              <a:buNone/>
            </a:pPr>
            <a:r>
              <a:rPr lang="en-US" sz="7200" b="1" dirty="0">
                <a:solidFill>
                  <a:schemeClr val="accent4">
                    <a:lumMod val="40000"/>
                    <a:lumOff val="60000"/>
                  </a:schemeClr>
                </a:solidFill>
              </a:rPr>
              <a:t>1. Analyze the Role </a:t>
            </a:r>
          </a:p>
          <a:p>
            <a:r>
              <a:rPr lang="en-US" sz="4900" dirty="0">
                <a:solidFill>
                  <a:schemeClr val="bg1"/>
                </a:solidFill>
              </a:rPr>
              <a:t>Use the script to help determine all information about the character– and fabricate what the script does not tell you </a:t>
            </a:r>
          </a:p>
          <a:p>
            <a:r>
              <a:rPr lang="en-US" sz="4900" dirty="0">
                <a:solidFill>
                  <a:schemeClr val="bg1"/>
                </a:solidFill>
              </a:rPr>
              <a:t>The quotation analysis is a valuable tool for the actor: </a:t>
            </a:r>
          </a:p>
          <a:p>
            <a:pPr lvl="1"/>
            <a:r>
              <a:rPr lang="en-US" sz="4900" dirty="0">
                <a:solidFill>
                  <a:schemeClr val="bg1"/>
                </a:solidFill>
              </a:rPr>
              <a:t>Analyzing what the character says and does</a:t>
            </a:r>
          </a:p>
          <a:p>
            <a:pPr lvl="1"/>
            <a:r>
              <a:rPr lang="en-US" sz="4900" dirty="0">
                <a:solidFill>
                  <a:schemeClr val="bg1"/>
                </a:solidFill>
              </a:rPr>
              <a:t>What others say about the character and how they behave toward the character </a:t>
            </a:r>
          </a:p>
          <a:p>
            <a:r>
              <a:rPr lang="en-US" sz="4900" dirty="0">
                <a:solidFill>
                  <a:schemeClr val="bg1"/>
                </a:solidFill>
              </a:rPr>
              <a:t>Define goals of the characters</a:t>
            </a:r>
          </a:p>
          <a:p>
            <a:r>
              <a:rPr lang="en-US" sz="4900" dirty="0">
                <a:solidFill>
                  <a:schemeClr val="bg1"/>
                </a:solidFill>
              </a:rPr>
              <a:t>Determine the character's Objectives:</a:t>
            </a:r>
          </a:p>
          <a:p>
            <a:pPr lvl="1"/>
            <a:r>
              <a:rPr lang="en-US" sz="4900" dirty="0">
                <a:solidFill>
                  <a:schemeClr val="bg1"/>
                </a:solidFill>
              </a:rPr>
              <a:t>What the character wants for each scene</a:t>
            </a:r>
          </a:p>
          <a:p>
            <a:pPr lvl="2"/>
            <a:r>
              <a:rPr lang="en-US" sz="4300" dirty="0">
                <a:solidFill>
                  <a:schemeClr val="bg1"/>
                </a:solidFill>
              </a:rPr>
              <a:t>Intention, purpose</a:t>
            </a:r>
          </a:p>
          <a:p>
            <a:pPr lvl="3"/>
            <a:r>
              <a:rPr lang="en-US" sz="4300" dirty="0">
                <a:solidFill>
                  <a:schemeClr val="bg1"/>
                </a:solidFill>
              </a:rPr>
              <a:t>This is really the characters entire justification for being on stage </a:t>
            </a:r>
          </a:p>
          <a:p>
            <a:pPr lvl="1"/>
            <a:r>
              <a:rPr lang="en-US" sz="4900" dirty="0">
                <a:solidFill>
                  <a:schemeClr val="bg1"/>
                </a:solidFill>
              </a:rPr>
              <a:t> Often broken down into three "types" of objectives: </a:t>
            </a:r>
          </a:p>
          <a:p>
            <a:pPr lvl="2"/>
            <a:r>
              <a:rPr lang="en-US" sz="4300" dirty="0">
                <a:solidFill>
                  <a:schemeClr val="bg1"/>
                </a:solidFill>
              </a:rPr>
              <a:t>Objective – what the character wants for each scene </a:t>
            </a:r>
          </a:p>
          <a:p>
            <a:pPr lvl="2"/>
            <a:r>
              <a:rPr lang="en-US" sz="4300" dirty="0">
                <a:solidFill>
                  <a:schemeClr val="bg1"/>
                </a:solidFill>
              </a:rPr>
              <a:t>Super objective – the "Spine" – what character wants for the whole play.  Also called the through-line. </a:t>
            </a:r>
          </a:p>
          <a:p>
            <a:pPr lvl="2"/>
            <a:r>
              <a:rPr lang="en-US" sz="4300" dirty="0">
                <a:solidFill>
                  <a:schemeClr val="bg1"/>
                </a:solidFill>
              </a:rPr>
              <a:t>"beats," "units" – sub-objectives – changes of mood, intention, subject, etc., in a scene</a:t>
            </a:r>
          </a:p>
          <a:p>
            <a:r>
              <a:rPr lang="en-US" sz="4900" dirty="0">
                <a:solidFill>
                  <a:schemeClr val="bg1"/>
                </a:solidFill>
              </a:rPr>
              <a:t>Character relationships: </a:t>
            </a:r>
          </a:p>
          <a:p>
            <a:pPr lvl="1"/>
            <a:r>
              <a:rPr lang="en-US" sz="4900" dirty="0">
                <a:solidFill>
                  <a:schemeClr val="bg1"/>
                </a:solidFill>
              </a:rPr>
              <a:t>Robert Cohen in his book, </a:t>
            </a:r>
            <a:r>
              <a:rPr lang="en-US" sz="4900" i="1" dirty="0">
                <a:solidFill>
                  <a:schemeClr val="bg1"/>
                </a:solidFill>
              </a:rPr>
              <a:t>Acting Power, </a:t>
            </a:r>
            <a:r>
              <a:rPr lang="en-US" sz="4900" dirty="0">
                <a:solidFill>
                  <a:schemeClr val="bg1"/>
                </a:solidFill>
              </a:rPr>
              <a:t>uses the term "</a:t>
            </a:r>
            <a:r>
              <a:rPr lang="en-US" sz="4900" dirty="0" err="1">
                <a:solidFill>
                  <a:schemeClr val="bg1"/>
                </a:solidFill>
              </a:rPr>
              <a:t>relacom</a:t>
            </a:r>
            <a:r>
              <a:rPr lang="en-US" sz="4900" dirty="0">
                <a:solidFill>
                  <a:schemeClr val="bg1"/>
                </a:solidFill>
              </a:rPr>
              <a:t>," referring to "relationship communication." </a:t>
            </a:r>
          </a:p>
        </p:txBody>
      </p:sp>
    </p:spTree>
    <p:extLst>
      <p:ext uri="{BB962C8B-B14F-4D97-AF65-F5344CB8AC3E}">
        <p14:creationId xmlns:p14="http://schemas.microsoft.com/office/powerpoint/2010/main" val="1991631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7030A0"/>
                </a:solidFill>
                <a:latin typeface="Franklin Gothic Heavy" panose="020B0903020102020204" pitchFamily="34" charset="0"/>
              </a:rPr>
              <a:t>The Acting Process</a:t>
            </a:r>
          </a:p>
        </p:txBody>
      </p:sp>
      <p:sp>
        <p:nvSpPr>
          <p:cNvPr id="3" name="Content Placeholder 2"/>
          <p:cNvSpPr>
            <a:spLocks noGrp="1"/>
          </p:cNvSpPr>
          <p:nvPr>
            <p:ph idx="1"/>
          </p:nvPr>
        </p:nvSpPr>
        <p:spPr/>
        <p:txBody>
          <a:bodyPr>
            <a:normAutofit fontScale="40000" lnSpcReduction="20000"/>
          </a:bodyPr>
          <a:lstStyle/>
          <a:p>
            <a:pPr marL="0" indent="0" algn="ctr">
              <a:buNone/>
            </a:pPr>
            <a:r>
              <a:rPr lang="en-US" sz="7200" b="1" dirty="0">
                <a:solidFill>
                  <a:schemeClr val="accent4">
                    <a:lumMod val="40000"/>
                    <a:lumOff val="60000"/>
                  </a:schemeClr>
                </a:solidFill>
              </a:rPr>
              <a:t>1. Analyze the Role </a:t>
            </a:r>
          </a:p>
          <a:p>
            <a:r>
              <a:rPr lang="en-US" sz="4400" dirty="0">
                <a:solidFill>
                  <a:schemeClr val="bg1"/>
                </a:solidFill>
              </a:rPr>
              <a:t>All communication has at least two dimensions: </a:t>
            </a:r>
          </a:p>
          <a:p>
            <a:pPr lvl="1"/>
            <a:r>
              <a:rPr lang="en-US" sz="4400" dirty="0">
                <a:solidFill>
                  <a:schemeClr val="bg1"/>
                </a:solidFill>
              </a:rPr>
              <a:t>The content dimension of the message and the relationship dimension of the message. </a:t>
            </a:r>
          </a:p>
          <a:p>
            <a:pPr lvl="1"/>
            <a:r>
              <a:rPr lang="en-US" sz="4400" dirty="0">
                <a:solidFill>
                  <a:schemeClr val="bg1"/>
                </a:solidFill>
              </a:rPr>
              <a:t>We not only say things, but we say them in particular ways – and the WAY we say things often tends to develop, clarify, redefine a relationship. </a:t>
            </a:r>
          </a:p>
          <a:p>
            <a:pPr lvl="1"/>
            <a:r>
              <a:rPr lang="en-US" sz="4400" dirty="0">
                <a:solidFill>
                  <a:schemeClr val="bg1"/>
                </a:solidFill>
              </a:rPr>
              <a:t>This is very important for actors to explore – the subtext-- what is UNDER the lines. </a:t>
            </a:r>
          </a:p>
          <a:p>
            <a:r>
              <a:rPr lang="en-US" sz="4400" dirty="0">
                <a:solidFill>
                  <a:schemeClr val="bg1"/>
                </a:solidFill>
              </a:rPr>
              <a:t>Function that the role fulfills in the play. </a:t>
            </a:r>
          </a:p>
          <a:p>
            <a:r>
              <a:rPr lang="en-US" sz="4400" dirty="0">
                <a:solidFill>
                  <a:schemeClr val="bg1"/>
                </a:solidFill>
              </a:rPr>
              <a:t>Actors need to understand how their character relates to the theme and the action of the play: </a:t>
            </a:r>
          </a:p>
          <a:p>
            <a:pPr lvl="1"/>
            <a:r>
              <a:rPr lang="en-US" sz="4400" dirty="0">
                <a:solidFill>
                  <a:schemeClr val="bg1"/>
                </a:solidFill>
              </a:rPr>
              <a:t>Is the character a protagonist, antagonist, or foil, a major or minor character. </a:t>
            </a:r>
          </a:p>
          <a:p>
            <a:r>
              <a:rPr lang="en-US" sz="4400" dirty="0">
                <a:solidFill>
                  <a:schemeClr val="bg1"/>
                </a:solidFill>
              </a:rPr>
              <a:t>Sensitivity to subtext – not what you say but how you say it – the actions and unspoken thoughts going through the mind of the character – between the lines – the underlying emotional motivations for actions (including what character says to others), psychological, emotional, motivations. </a:t>
            </a:r>
          </a:p>
          <a:p>
            <a:r>
              <a:rPr lang="en-US" sz="4400" dirty="0">
                <a:solidFill>
                  <a:schemeClr val="bg1"/>
                </a:solidFill>
              </a:rPr>
              <a:t>Role in the overall production </a:t>
            </a:r>
          </a:p>
          <a:p>
            <a:pPr marL="0" indent="0">
              <a:buNone/>
            </a:pPr>
            <a:endParaRPr lang="en-US" dirty="0">
              <a:solidFill>
                <a:schemeClr val="bg1"/>
              </a:solidFill>
            </a:endParaRPr>
          </a:p>
        </p:txBody>
      </p:sp>
    </p:spTree>
    <p:extLst>
      <p:ext uri="{BB962C8B-B14F-4D97-AF65-F5344CB8AC3E}">
        <p14:creationId xmlns:p14="http://schemas.microsoft.com/office/powerpoint/2010/main" val="1612364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7030A0"/>
                </a:solidFill>
                <a:latin typeface="Franklin Gothic Heavy" panose="020B0903020102020204" pitchFamily="34" charset="0"/>
              </a:rPr>
              <a:t>The Acting Process</a:t>
            </a:r>
          </a:p>
        </p:txBody>
      </p:sp>
      <p:sp>
        <p:nvSpPr>
          <p:cNvPr id="3" name="Content Placeholder 2"/>
          <p:cNvSpPr>
            <a:spLocks noGrp="1"/>
          </p:cNvSpPr>
          <p:nvPr>
            <p:ph idx="1"/>
          </p:nvPr>
        </p:nvSpPr>
        <p:spPr/>
        <p:txBody>
          <a:bodyPr>
            <a:normAutofit fontScale="62500" lnSpcReduction="20000"/>
          </a:bodyPr>
          <a:lstStyle/>
          <a:p>
            <a:pPr marL="0" indent="0" algn="ctr">
              <a:buNone/>
            </a:pPr>
            <a:r>
              <a:rPr lang="en-US" b="1" dirty="0">
                <a:solidFill>
                  <a:schemeClr val="accent4">
                    <a:lumMod val="40000"/>
                    <a:lumOff val="60000"/>
                  </a:schemeClr>
                </a:solidFill>
              </a:rPr>
              <a:t>B. Psychological and Emotional Preparation </a:t>
            </a:r>
          </a:p>
          <a:p>
            <a:pPr marL="0" indent="0">
              <a:buNone/>
            </a:pPr>
            <a:endParaRPr lang="en-US" dirty="0">
              <a:solidFill>
                <a:schemeClr val="bg1"/>
              </a:solidFill>
            </a:endParaRPr>
          </a:p>
          <a:p>
            <a:r>
              <a:rPr lang="en-US" dirty="0">
                <a:solidFill>
                  <a:schemeClr val="bg1"/>
                </a:solidFill>
              </a:rPr>
              <a:t>Ways of inducing belief in self and character when actor finds difficulty fitting self in situation. </a:t>
            </a:r>
          </a:p>
          <a:p>
            <a:r>
              <a:rPr lang="en-US" dirty="0">
                <a:solidFill>
                  <a:srgbClr val="FFFF99"/>
                </a:solidFill>
              </a:rPr>
              <a:t>The "magic if" – what would I do if I were that character in that situation.  </a:t>
            </a:r>
          </a:p>
          <a:p>
            <a:r>
              <a:rPr lang="en-US" dirty="0">
                <a:solidFill>
                  <a:schemeClr val="bg1"/>
                </a:solidFill>
              </a:rPr>
              <a:t>Emotional and sense memory – "affective memory" and "substitution" </a:t>
            </a:r>
          </a:p>
          <a:p>
            <a:pPr lvl="1"/>
            <a:r>
              <a:rPr lang="en-US" dirty="0">
                <a:solidFill>
                  <a:schemeClr val="bg1"/>
                </a:solidFill>
              </a:rPr>
              <a:t>Sense memory – clothes, air etc. – how do they affect your senses? </a:t>
            </a:r>
          </a:p>
          <a:p>
            <a:pPr lvl="1"/>
            <a:r>
              <a:rPr lang="en-US" dirty="0">
                <a:solidFill>
                  <a:schemeClr val="bg1"/>
                </a:solidFill>
              </a:rPr>
              <a:t>Emotional memory – remembering action / feelings from own life that resemble character's in play. </a:t>
            </a:r>
          </a:p>
          <a:p>
            <a:pPr lvl="1"/>
            <a:r>
              <a:rPr lang="en-US" dirty="0">
                <a:solidFill>
                  <a:schemeClr val="bg1"/>
                </a:solidFill>
              </a:rPr>
              <a:t>Substitution – substituting a real person (mentally) for other actor. </a:t>
            </a:r>
          </a:p>
          <a:p>
            <a:r>
              <a:rPr lang="en-US" dirty="0">
                <a:solidFill>
                  <a:schemeClr val="bg1"/>
                </a:solidFill>
              </a:rPr>
              <a:t>To what extent does the actor "become" the character? </a:t>
            </a:r>
          </a:p>
          <a:p>
            <a:r>
              <a:rPr lang="en-US" dirty="0">
                <a:solidFill>
                  <a:schemeClr val="bg1"/>
                </a:solidFill>
              </a:rPr>
              <a:t>There are different degrees of identification (or detachment) from character – probably combined – actor and character, involved and detached. </a:t>
            </a:r>
          </a:p>
          <a:p>
            <a:pPr lvl="1"/>
            <a:r>
              <a:rPr lang="en-US" dirty="0">
                <a:solidFill>
                  <a:schemeClr val="bg1"/>
                </a:solidFill>
              </a:rPr>
              <a:t>Method Acting</a:t>
            </a:r>
          </a:p>
          <a:p>
            <a:pPr marL="0" indent="0">
              <a:buNone/>
            </a:pPr>
            <a:endParaRPr lang="en-US" dirty="0">
              <a:solidFill>
                <a:schemeClr val="bg1"/>
              </a:solidFill>
            </a:endParaRPr>
          </a:p>
        </p:txBody>
      </p:sp>
    </p:spTree>
    <p:extLst>
      <p:ext uri="{BB962C8B-B14F-4D97-AF65-F5344CB8AC3E}">
        <p14:creationId xmlns:p14="http://schemas.microsoft.com/office/powerpoint/2010/main" val="1549477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7030A0"/>
                </a:solidFill>
                <a:latin typeface="Franklin Gothic Heavy" panose="020B0903020102020204" pitchFamily="34" charset="0"/>
              </a:rPr>
              <a:t>The Acting Process</a:t>
            </a:r>
          </a:p>
        </p:txBody>
      </p:sp>
      <p:sp>
        <p:nvSpPr>
          <p:cNvPr id="3" name="Content Placeholder 2"/>
          <p:cNvSpPr>
            <a:spLocks noGrp="1"/>
          </p:cNvSpPr>
          <p:nvPr>
            <p:ph idx="1"/>
          </p:nvPr>
        </p:nvSpPr>
        <p:spPr/>
        <p:txBody>
          <a:bodyPr>
            <a:normAutofit fontScale="40000" lnSpcReduction="20000"/>
          </a:bodyPr>
          <a:lstStyle/>
          <a:p>
            <a:pPr marL="0" indent="0" algn="ctr">
              <a:buNone/>
            </a:pPr>
            <a:r>
              <a:rPr lang="en-US" sz="6000" b="1" dirty="0">
                <a:solidFill>
                  <a:schemeClr val="accent4">
                    <a:lumMod val="60000"/>
                    <a:lumOff val="40000"/>
                  </a:schemeClr>
                </a:solidFill>
              </a:rPr>
              <a:t>C. Movement and Gesture</a:t>
            </a:r>
          </a:p>
          <a:p>
            <a:pPr marL="0" indent="0">
              <a:buNone/>
            </a:pPr>
            <a:endParaRPr lang="en-US" sz="4000" dirty="0">
              <a:solidFill>
                <a:schemeClr val="bg1"/>
              </a:solidFill>
            </a:endParaRPr>
          </a:p>
          <a:p>
            <a:r>
              <a:rPr lang="en-US" sz="4000" dirty="0">
                <a:solidFill>
                  <a:schemeClr val="bg1"/>
                </a:solidFill>
              </a:rPr>
              <a:t>Stage Business</a:t>
            </a:r>
          </a:p>
          <a:p>
            <a:pPr lvl="1"/>
            <a:r>
              <a:rPr lang="en-US" sz="4000" dirty="0">
                <a:solidFill>
                  <a:schemeClr val="bg1"/>
                </a:solidFill>
              </a:rPr>
              <a:t>Obvious and detailed physical movement of performers to reveal character, aid action, or establish mood.</a:t>
            </a:r>
          </a:p>
          <a:p>
            <a:pPr lvl="1"/>
            <a:r>
              <a:rPr lang="en-US" sz="4000" dirty="0">
                <a:solidFill>
                  <a:schemeClr val="bg1"/>
                </a:solidFill>
              </a:rPr>
              <a:t>Often prescribed by the script, but may be invented by the actors or the director to clarify or enrich action or characterization.</a:t>
            </a:r>
          </a:p>
          <a:p>
            <a:pPr lvl="1"/>
            <a:r>
              <a:rPr lang="en-US" sz="4000" dirty="0">
                <a:solidFill>
                  <a:schemeClr val="bg1"/>
                </a:solidFill>
              </a:rPr>
              <a:t>"Business" – doing actively – to simulate real life </a:t>
            </a:r>
          </a:p>
          <a:p>
            <a:r>
              <a:rPr lang="en-US" sz="4000" dirty="0">
                <a:solidFill>
                  <a:srgbClr val="FFFF99"/>
                </a:solidFill>
              </a:rPr>
              <a:t>Delsarte – focused on physical characteristics – body language</a:t>
            </a:r>
          </a:p>
          <a:p>
            <a:r>
              <a:rPr lang="en-US" sz="4000" dirty="0">
                <a:solidFill>
                  <a:schemeClr val="bg1"/>
                </a:solidFill>
              </a:rPr>
              <a:t>Blocking</a:t>
            </a:r>
          </a:p>
          <a:p>
            <a:pPr lvl="1"/>
            <a:r>
              <a:rPr lang="en-US" sz="4000" dirty="0">
                <a:solidFill>
                  <a:schemeClr val="bg1"/>
                </a:solidFill>
              </a:rPr>
              <a:t>The arrangement and movements of performers relative to each other as well as to furniture and to the places where they enter and leave the stage. </a:t>
            </a:r>
          </a:p>
          <a:p>
            <a:r>
              <a:rPr lang="en-US" sz="4000" dirty="0">
                <a:solidFill>
                  <a:schemeClr val="bg1"/>
                </a:solidFill>
              </a:rPr>
              <a:t>Where actors move, how, and facing which directions </a:t>
            </a:r>
          </a:p>
          <a:p>
            <a:r>
              <a:rPr lang="en-US" sz="4000" dirty="0">
                <a:solidFill>
                  <a:schemeClr val="bg1"/>
                </a:solidFill>
              </a:rPr>
              <a:t>Gesture – to help express character. </a:t>
            </a:r>
          </a:p>
          <a:p>
            <a:r>
              <a:rPr lang="en-US" sz="4000" dirty="0">
                <a:solidFill>
                  <a:schemeClr val="bg1"/>
                </a:solidFill>
              </a:rPr>
              <a:t>Cheating – opening out / up – making sure as much of the front of your face and body can be seen by the audience as possible, while still retaining the illusion of normal conversation. </a:t>
            </a:r>
          </a:p>
          <a:p>
            <a:r>
              <a:rPr lang="en-US" sz="4000" dirty="0">
                <a:solidFill>
                  <a:schemeClr val="bg1"/>
                </a:solidFill>
              </a:rPr>
              <a:t>Crossing and counter-crossing – moving from one part of the stage to another, sometimes "countering" another's movements to make the stage picture more balanced. </a:t>
            </a:r>
          </a:p>
          <a:p>
            <a:pPr marL="0" indent="0">
              <a:buNone/>
            </a:pPr>
            <a:endParaRPr lang="en-US" dirty="0">
              <a:solidFill>
                <a:schemeClr val="bg1"/>
              </a:solidFill>
            </a:endParaRPr>
          </a:p>
        </p:txBody>
      </p:sp>
    </p:spTree>
    <p:extLst>
      <p:ext uri="{BB962C8B-B14F-4D97-AF65-F5344CB8AC3E}">
        <p14:creationId xmlns:p14="http://schemas.microsoft.com/office/powerpoint/2010/main" val="2784423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7030A0"/>
                </a:solidFill>
                <a:latin typeface="Franklin Gothic Heavy" panose="020B0903020102020204" pitchFamily="34" charset="0"/>
              </a:rPr>
              <a:t>The Acting Process</a:t>
            </a:r>
          </a:p>
        </p:txBody>
      </p:sp>
      <p:sp>
        <p:nvSpPr>
          <p:cNvPr id="3" name="Content Placeholder 2"/>
          <p:cNvSpPr>
            <a:spLocks noGrp="1"/>
          </p:cNvSpPr>
          <p:nvPr>
            <p:ph idx="1"/>
          </p:nvPr>
        </p:nvSpPr>
        <p:spPr/>
        <p:txBody>
          <a:bodyPr>
            <a:normAutofit fontScale="47500" lnSpcReduction="20000"/>
          </a:bodyPr>
          <a:lstStyle/>
          <a:p>
            <a:pPr marL="0" indent="0" algn="ctr">
              <a:buNone/>
            </a:pPr>
            <a:r>
              <a:rPr lang="en-US" sz="3400" b="1" dirty="0">
                <a:solidFill>
                  <a:schemeClr val="accent4">
                    <a:lumMod val="60000"/>
                    <a:lumOff val="40000"/>
                  </a:schemeClr>
                </a:solidFill>
              </a:rPr>
              <a:t>D. Vocal Characteristics </a:t>
            </a:r>
          </a:p>
          <a:p>
            <a:pPr marL="0" indent="0">
              <a:buNone/>
            </a:pPr>
            <a:endParaRPr lang="en-US" dirty="0">
              <a:solidFill>
                <a:schemeClr val="bg1"/>
              </a:solidFill>
            </a:endParaRPr>
          </a:p>
          <a:p>
            <a:r>
              <a:rPr lang="en-US" dirty="0">
                <a:solidFill>
                  <a:schemeClr val="bg1"/>
                </a:solidFill>
              </a:rPr>
              <a:t>Actors are armed with a variety of exercises to improve their vocal quality (projection [ability to be heard], tone, inflections, pitch, rate) and their articulation (pronouncing words clearly and accurately). </a:t>
            </a:r>
          </a:p>
          <a:p>
            <a:pPr marL="0" indent="0">
              <a:buNone/>
            </a:pPr>
            <a:endParaRPr lang="en-US" dirty="0">
              <a:solidFill>
                <a:schemeClr val="bg1"/>
              </a:solidFill>
            </a:endParaRPr>
          </a:p>
          <a:p>
            <a:pPr marL="0" indent="0" algn="ctr">
              <a:buNone/>
            </a:pPr>
            <a:r>
              <a:rPr lang="en-US" sz="3400" b="1" dirty="0">
                <a:solidFill>
                  <a:schemeClr val="accent4">
                    <a:lumMod val="60000"/>
                    <a:lumOff val="40000"/>
                  </a:schemeClr>
                </a:solidFill>
              </a:rPr>
              <a:t>E. "Learning Lines" </a:t>
            </a:r>
          </a:p>
          <a:p>
            <a:pPr marL="0" indent="0">
              <a:buNone/>
            </a:pPr>
            <a:endParaRPr lang="en-US" dirty="0">
              <a:solidFill>
                <a:schemeClr val="bg1"/>
              </a:solidFill>
            </a:endParaRPr>
          </a:p>
          <a:p>
            <a:r>
              <a:rPr lang="en-US" dirty="0">
                <a:solidFill>
                  <a:schemeClr val="bg1"/>
                </a:solidFill>
              </a:rPr>
              <a:t>(Memorization) and line readings – learning lines suggests more than just memorization – it suggests learning why, for what purposes, in what circumstances lines are said...semantics refers to the "meaning" of what is said. </a:t>
            </a:r>
          </a:p>
          <a:p>
            <a:pPr marL="0" indent="0">
              <a:buNone/>
            </a:pPr>
            <a:endParaRPr lang="en-US" dirty="0">
              <a:solidFill>
                <a:schemeClr val="bg1"/>
              </a:solidFill>
            </a:endParaRPr>
          </a:p>
          <a:p>
            <a:pPr marL="0" indent="0" algn="ctr">
              <a:buNone/>
            </a:pPr>
            <a:r>
              <a:rPr lang="en-US" sz="3400" b="1" dirty="0">
                <a:solidFill>
                  <a:schemeClr val="accent4">
                    <a:lumMod val="60000"/>
                    <a:lumOff val="40000"/>
                  </a:schemeClr>
                </a:solidFill>
              </a:rPr>
              <a:t>F. Conservation and Build </a:t>
            </a:r>
          </a:p>
          <a:p>
            <a:pPr marL="0" indent="0">
              <a:buNone/>
            </a:pPr>
            <a:endParaRPr lang="en-US" dirty="0">
              <a:solidFill>
                <a:schemeClr val="bg1"/>
              </a:solidFill>
            </a:endParaRPr>
          </a:p>
          <a:p>
            <a:r>
              <a:rPr lang="en-US" dirty="0">
                <a:solidFill>
                  <a:schemeClr val="bg1"/>
                </a:solidFill>
              </a:rPr>
              <a:t>Actors learn that usually "less is more" – they develop a sense of economy, using their ability to conserve energy and action to build to ever stronger actions. </a:t>
            </a:r>
          </a:p>
          <a:p>
            <a:pPr marL="0" indent="0">
              <a:buNone/>
            </a:pPr>
            <a:endParaRPr lang="en-US" dirty="0">
              <a:solidFill>
                <a:schemeClr val="bg1"/>
              </a:solidFill>
            </a:endParaRPr>
          </a:p>
          <a:p>
            <a:pPr marL="0" indent="0" algn="ctr">
              <a:buNone/>
            </a:pPr>
            <a:r>
              <a:rPr lang="en-US" sz="3400" b="1" dirty="0">
                <a:solidFill>
                  <a:schemeClr val="accent4">
                    <a:lumMod val="60000"/>
                    <a:lumOff val="40000"/>
                  </a:schemeClr>
                </a:solidFill>
              </a:rPr>
              <a:t>G. "Ensemble" </a:t>
            </a:r>
          </a:p>
          <a:p>
            <a:r>
              <a:rPr lang="en-US" dirty="0">
                <a:solidFill>
                  <a:schemeClr val="bg1"/>
                </a:solidFill>
              </a:rPr>
              <a:t>Playing – a sense of wholeness – everyone working together – working together as a unit toward a common goal, like a well-oiled machine. </a:t>
            </a:r>
          </a:p>
        </p:txBody>
      </p:sp>
    </p:spTree>
    <p:extLst>
      <p:ext uri="{BB962C8B-B14F-4D97-AF65-F5344CB8AC3E}">
        <p14:creationId xmlns:p14="http://schemas.microsoft.com/office/powerpoint/2010/main" val="1692887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Gigi" panose="04040504061007020D02" pitchFamily="82" charset="0"/>
              </a:rPr>
              <a:t>Modern "Realistic“ Acting</a:t>
            </a:r>
          </a:p>
        </p:txBody>
      </p:sp>
      <p:sp>
        <p:nvSpPr>
          <p:cNvPr id="3" name="Content Placeholder 2"/>
          <p:cNvSpPr>
            <a:spLocks noGrp="1"/>
          </p:cNvSpPr>
          <p:nvPr>
            <p:ph idx="1"/>
          </p:nvPr>
        </p:nvSpPr>
        <p:spPr/>
        <p:txBody>
          <a:bodyPr>
            <a:normAutofit fontScale="55000" lnSpcReduction="20000"/>
          </a:bodyPr>
          <a:lstStyle/>
          <a:p>
            <a:r>
              <a:rPr lang="en-US" dirty="0">
                <a:solidFill>
                  <a:schemeClr val="bg1"/>
                </a:solidFill>
              </a:rPr>
              <a:t>Begun by (attributed to) George II –The Duke of Saxe </a:t>
            </a:r>
            <a:r>
              <a:rPr lang="en-US" dirty="0" err="1">
                <a:solidFill>
                  <a:schemeClr val="bg1"/>
                </a:solidFill>
              </a:rPr>
              <a:t>Meiningen</a:t>
            </a:r>
            <a:r>
              <a:rPr lang="en-US" dirty="0">
                <a:solidFill>
                  <a:schemeClr val="bg1"/>
                </a:solidFill>
              </a:rPr>
              <a:t> – who ran a theatre troupe in the late 19th century in Germany – 1870 - 1890 – and toured Europe. </a:t>
            </a:r>
          </a:p>
          <a:p>
            <a:pPr lvl="1"/>
            <a:r>
              <a:rPr lang="en-US" dirty="0">
                <a:solidFill>
                  <a:schemeClr val="bg1"/>
                </a:solidFill>
              </a:rPr>
              <a:t>He emphasized a pictorial style of directing.</a:t>
            </a:r>
          </a:p>
          <a:p>
            <a:pPr lvl="1"/>
            <a:r>
              <a:rPr lang="en-US" dirty="0">
                <a:solidFill>
                  <a:schemeClr val="bg1"/>
                </a:solidFill>
              </a:rPr>
              <a:t>For acting he emphasized crowd scenes and ensemble. </a:t>
            </a:r>
          </a:p>
          <a:p>
            <a:r>
              <a:rPr lang="en-US" dirty="0">
                <a:solidFill>
                  <a:schemeClr val="bg1"/>
                </a:solidFill>
              </a:rPr>
              <a:t>In our modern age – the industrial age needed to examine the world – to discover the functions of things and increase our understanding of them. </a:t>
            </a:r>
          </a:p>
          <a:p>
            <a:r>
              <a:rPr lang="en-US" dirty="0">
                <a:solidFill>
                  <a:schemeClr val="bg1"/>
                </a:solidFill>
              </a:rPr>
              <a:t>Acting becomes more literal and "representative" of manners and behaviors. </a:t>
            </a:r>
          </a:p>
          <a:p>
            <a:r>
              <a:rPr lang="en-US" dirty="0">
                <a:solidFill>
                  <a:schemeClr val="bg1"/>
                </a:solidFill>
              </a:rPr>
              <a:t>Konstantin Stanislavsky: </a:t>
            </a:r>
          </a:p>
          <a:p>
            <a:pPr lvl="1"/>
            <a:r>
              <a:rPr lang="en-US" dirty="0">
                <a:solidFill>
                  <a:schemeClr val="bg1"/>
                </a:solidFill>
              </a:rPr>
              <a:t>Developed the "system" (now known more popularly as "the method") of acting that emphasizes causality, purpose, and literal interpretation of behaviors. </a:t>
            </a:r>
          </a:p>
          <a:p>
            <a:pPr lvl="1"/>
            <a:r>
              <a:rPr lang="en-US" dirty="0">
                <a:solidFill>
                  <a:schemeClr val="bg1"/>
                </a:solidFill>
              </a:rPr>
              <a:t>Used Motivational Psychology championed by Sigmund Freud, who made the inner workings of the mind something we could examine and study. </a:t>
            </a:r>
          </a:p>
          <a:p>
            <a:r>
              <a:rPr lang="en-US" dirty="0">
                <a:solidFill>
                  <a:schemeClr val="bg1"/>
                </a:solidFill>
              </a:rPr>
              <a:t>In the later 20th century, there have been reinterpretations and rejections of this "method." </a:t>
            </a:r>
          </a:p>
          <a:p>
            <a:r>
              <a:rPr lang="en-US" dirty="0">
                <a:solidFill>
                  <a:schemeClr val="bg1"/>
                </a:solidFill>
              </a:rPr>
              <a:t>Two basic schools of thought that actually merge – most actors will use a combination of both: </a:t>
            </a:r>
            <a:r>
              <a:rPr lang="fr-FR" dirty="0">
                <a:solidFill>
                  <a:schemeClr val="bg1"/>
                </a:solidFill>
              </a:rPr>
              <a:t>Method (</a:t>
            </a:r>
            <a:r>
              <a:rPr lang="fr-FR" dirty="0" err="1">
                <a:solidFill>
                  <a:schemeClr val="bg1"/>
                </a:solidFill>
              </a:rPr>
              <a:t>Internal</a:t>
            </a:r>
            <a:r>
              <a:rPr lang="fr-FR" dirty="0">
                <a:solidFill>
                  <a:schemeClr val="bg1"/>
                </a:solidFill>
              </a:rPr>
              <a:t>) vs. Techniques (</a:t>
            </a:r>
            <a:r>
              <a:rPr lang="fr-FR" dirty="0" err="1">
                <a:solidFill>
                  <a:schemeClr val="bg1"/>
                </a:solidFill>
              </a:rPr>
              <a:t>External</a:t>
            </a:r>
            <a:r>
              <a:rPr lang="fr-FR" dirty="0">
                <a:solidFill>
                  <a:schemeClr val="bg1"/>
                </a:solidFill>
              </a:rPr>
              <a:t>) </a:t>
            </a:r>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3434940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B050"/>
                </a:solidFill>
                <a:latin typeface="Haettenschweiler" panose="020B0706040902060204" pitchFamily="34" charset="0"/>
              </a:rPr>
              <a:t>Who is George II (Duke of Saxe-</a:t>
            </a:r>
            <a:r>
              <a:rPr lang="en-US" dirty="0" err="1">
                <a:solidFill>
                  <a:srgbClr val="00B050"/>
                </a:solidFill>
                <a:latin typeface="Haettenschweiler" panose="020B0706040902060204" pitchFamily="34" charset="0"/>
              </a:rPr>
              <a:t>Meiningen</a:t>
            </a:r>
            <a:r>
              <a:rPr lang="en-US" dirty="0">
                <a:solidFill>
                  <a:srgbClr val="00B050"/>
                </a:solidFill>
                <a:latin typeface="Haettenschweiler" panose="020B0706040902060204" pitchFamily="34" charset="0"/>
              </a:rPr>
              <a:t>)?</a:t>
            </a: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57200" y="1524000"/>
            <a:ext cx="2333625" cy="381000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4" name="Content Placeholder 3"/>
          <p:cNvSpPr>
            <a:spLocks noGrp="1"/>
          </p:cNvSpPr>
          <p:nvPr>
            <p:ph sz="half" idx="2"/>
          </p:nvPr>
        </p:nvSpPr>
        <p:spPr>
          <a:xfrm>
            <a:off x="3352800" y="1295400"/>
            <a:ext cx="5334000" cy="4525963"/>
          </a:xfrm>
        </p:spPr>
        <p:txBody>
          <a:bodyPr>
            <a:noAutofit/>
          </a:bodyPr>
          <a:lstStyle/>
          <a:p>
            <a:pPr marL="0" indent="0">
              <a:buNone/>
            </a:pPr>
            <a:r>
              <a:rPr lang="en-US" sz="1200" dirty="0">
                <a:solidFill>
                  <a:schemeClr val="bg1"/>
                </a:solidFill>
              </a:rPr>
              <a:t>According to Britannica.com,</a:t>
            </a:r>
          </a:p>
          <a:p>
            <a:r>
              <a:rPr lang="en-US" sz="1200" dirty="0">
                <a:solidFill>
                  <a:schemeClr val="bg1"/>
                </a:solidFill>
              </a:rPr>
              <a:t>George II,  (born in Germany on April 2, 1826—died  June 25, 1914), duke of Saxe-</a:t>
            </a:r>
            <a:r>
              <a:rPr lang="en-US" sz="1200" dirty="0" err="1">
                <a:solidFill>
                  <a:schemeClr val="bg1"/>
                </a:solidFill>
              </a:rPr>
              <a:t>Meiningen</a:t>
            </a:r>
            <a:r>
              <a:rPr lang="en-US" sz="1200" dirty="0">
                <a:solidFill>
                  <a:schemeClr val="bg1"/>
                </a:solidFill>
              </a:rPr>
              <a:t>, was a theatrical director and designer who developed many of the basic principles of modern acting and stage design.</a:t>
            </a:r>
          </a:p>
          <a:p>
            <a:r>
              <a:rPr lang="en-US" sz="1200" dirty="0">
                <a:solidFill>
                  <a:schemeClr val="bg1"/>
                </a:solidFill>
              </a:rPr>
              <a:t>A wealthy aristocrat and head of a small German principality, Saxe-</a:t>
            </a:r>
            <a:r>
              <a:rPr lang="en-US" sz="1200" dirty="0" err="1">
                <a:solidFill>
                  <a:schemeClr val="bg1"/>
                </a:solidFill>
              </a:rPr>
              <a:t>Meiningen</a:t>
            </a:r>
            <a:r>
              <a:rPr lang="en-US" sz="1200" dirty="0">
                <a:solidFill>
                  <a:schemeClr val="bg1"/>
                </a:solidFill>
              </a:rPr>
              <a:t> studied art and in 1866 established his own court theatre group, which he served as producer, director, financial backer, and costume and scenery designer. </a:t>
            </a:r>
          </a:p>
          <a:p>
            <a:r>
              <a:rPr lang="en-US" sz="1200" dirty="0">
                <a:solidFill>
                  <a:schemeClr val="bg1"/>
                </a:solidFill>
              </a:rPr>
              <a:t>Influenced by the contemporary English theatre, he insisted on realistic lighting, speech, and stage mechanics and historically accurate costumes and sets. </a:t>
            </a:r>
          </a:p>
          <a:p>
            <a:r>
              <a:rPr lang="en-US" sz="1200" dirty="0">
                <a:solidFill>
                  <a:schemeClr val="bg1"/>
                </a:solidFill>
              </a:rPr>
              <a:t>He was known for unifying the productions. </a:t>
            </a:r>
          </a:p>
          <a:p>
            <a:r>
              <a:rPr lang="en-US" sz="1200" dirty="0">
                <a:solidFill>
                  <a:srgbClr val="FFFF99"/>
                </a:solidFill>
              </a:rPr>
              <a:t>He specialized in historical dramas.</a:t>
            </a:r>
          </a:p>
          <a:p>
            <a:r>
              <a:rPr lang="en-US" sz="1200" dirty="0">
                <a:solidFill>
                  <a:srgbClr val="FFFF99"/>
                </a:solidFill>
              </a:rPr>
              <a:t>He emphasized historical accuracy and realism (particularly in costumes and settings).</a:t>
            </a:r>
          </a:p>
          <a:p>
            <a:r>
              <a:rPr lang="en-US" sz="1200" dirty="0">
                <a:solidFill>
                  <a:schemeClr val="bg1"/>
                </a:solidFill>
              </a:rPr>
              <a:t>He emphasized a pictorial style – focus and composition – and was particularly renowned for his crowd scenes and "ensemble."</a:t>
            </a:r>
          </a:p>
          <a:p>
            <a:r>
              <a:rPr lang="en-US" sz="1200" dirty="0">
                <a:solidFill>
                  <a:schemeClr val="bg1"/>
                </a:solidFill>
              </a:rPr>
              <a:t>He also replaced virtuoso solo performances on a flat stage with ensemble acting on a multilevel stage that greatly facilitated the handling of crowd scenes. </a:t>
            </a:r>
          </a:p>
          <a:p>
            <a:r>
              <a:rPr lang="en-US" sz="1200" dirty="0">
                <a:solidFill>
                  <a:schemeClr val="bg1"/>
                </a:solidFill>
              </a:rPr>
              <a:t>When the group was disbanded in 1890, it had toured 36 European cities. </a:t>
            </a:r>
          </a:p>
          <a:p>
            <a:r>
              <a:rPr lang="en-US" sz="1200" dirty="0">
                <a:solidFill>
                  <a:schemeClr val="bg1"/>
                </a:solidFill>
              </a:rPr>
              <a:t>The </a:t>
            </a:r>
            <a:r>
              <a:rPr lang="en-US" sz="1200" dirty="0" err="1">
                <a:solidFill>
                  <a:schemeClr val="bg1"/>
                </a:solidFill>
              </a:rPr>
              <a:t>Meiningen</a:t>
            </a:r>
            <a:r>
              <a:rPr lang="en-US" sz="1200" dirty="0">
                <a:solidFill>
                  <a:schemeClr val="bg1"/>
                </a:solidFill>
              </a:rPr>
              <a:t> troupe’s methods had their effect upon the younger generation of European stage directors, particularly André Antoine, who founded the first theatre of naturalism (</a:t>
            </a:r>
            <a:r>
              <a:rPr lang="en-US" sz="1200" dirty="0" err="1">
                <a:solidFill>
                  <a:schemeClr val="bg1"/>
                </a:solidFill>
              </a:rPr>
              <a:t>Théâtre-Libre</a:t>
            </a:r>
            <a:r>
              <a:rPr lang="en-US" sz="1200" dirty="0">
                <a:solidFill>
                  <a:schemeClr val="bg1"/>
                </a:solidFill>
              </a:rPr>
              <a:t>, Paris, 1887), and Konstantin Stanislavsky, an influential proponent of realism in the Russian theatre. </a:t>
            </a:r>
          </a:p>
        </p:txBody>
      </p:sp>
    </p:spTree>
    <p:extLst>
      <p:ext uri="{BB962C8B-B14F-4D97-AF65-F5344CB8AC3E}">
        <p14:creationId xmlns:p14="http://schemas.microsoft.com/office/powerpoint/2010/main" val="2041379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FR" sz="2400" b="1" dirty="0">
                <a:ln w="6600">
                  <a:solidFill>
                    <a:schemeClr val="accent2"/>
                  </a:solidFill>
                  <a:prstDash val="solid"/>
                </a:ln>
                <a:solidFill>
                  <a:srgbClr val="FFFFFF"/>
                </a:solidFill>
                <a:effectLst>
                  <a:outerShdw dist="38100" dir="2700000" algn="tl" rotWithShape="0">
                    <a:schemeClr val="accent2"/>
                  </a:outerShdw>
                </a:effectLst>
                <a:latin typeface="Lucida Handwriting" panose="03010101010101010101" pitchFamily="66" charset="0"/>
              </a:rPr>
              <a:t>Method (</a:t>
            </a:r>
            <a:r>
              <a:rPr lang="fr-FR" sz="2400" b="1" dirty="0" err="1">
                <a:ln w="6600">
                  <a:solidFill>
                    <a:schemeClr val="accent2"/>
                  </a:solidFill>
                  <a:prstDash val="solid"/>
                </a:ln>
                <a:solidFill>
                  <a:srgbClr val="FFFFFF"/>
                </a:solidFill>
                <a:effectLst>
                  <a:outerShdw dist="38100" dir="2700000" algn="tl" rotWithShape="0">
                    <a:schemeClr val="accent2"/>
                  </a:outerShdw>
                </a:effectLst>
                <a:latin typeface="Lucida Handwriting" panose="03010101010101010101" pitchFamily="66" charset="0"/>
              </a:rPr>
              <a:t>Internal</a:t>
            </a:r>
            <a:r>
              <a:rPr lang="fr-FR" sz="2400" b="1" dirty="0">
                <a:ln w="6600">
                  <a:solidFill>
                    <a:schemeClr val="accent2"/>
                  </a:solidFill>
                  <a:prstDash val="solid"/>
                </a:ln>
                <a:solidFill>
                  <a:srgbClr val="FFFFFF"/>
                </a:solidFill>
                <a:effectLst>
                  <a:outerShdw dist="38100" dir="2700000" algn="tl" rotWithShape="0">
                    <a:schemeClr val="accent2"/>
                  </a:outerShdw>
                </a:effectLst>
                <a:latin typeface="Lucida Handwriting" panose="03010101010101010101" pitchFamily="66" charset="0"/>
              </a:rPr>
              <a:t>) vs. Techniques (</a:t>
            </a:r>
            <a:r>
              <a:rPr lang="fr-FR" sz="2400" b="1" dirty="0" err="1">
                <a:ln w="6600">
                  <a:solidFill>
                    <a:schemeClr val="accent2"/>
                  </a:solidFill>
                  <a:prstDash val="solid"/>
                </a:ln>
                <a:solidFill>
                  <a:srgbClr val="FFFFFF"/>
                </a:solidFill>
                <a:effectLst>
                  <a:outerShdw dist="38100" dir="2700000" algn="tl" rotWithShape="0">
                    <a:schemeClr val="accent2"/>
                  </a:outerShdw>
                </a:effectLst>
                <a:latin typeface="Lucida Handwriting" panose="03010101010101010101" pitchFamily="66" charset="0"/>
              </a:rPr>
              <a:t>External</a:t>
            </a:r>
            <a:r>
              <a:rPr lang="fr-FR" sz="2400" b="1" dirty="0">
                <a:ln w="6600">
                  <a:solidFill>
                    <a:schemeClr val="accent2"/>
                  </a:solidFill>
                  <a:prstDash val="solid"/>
                </a:ln>
                <a:solidFill>
                  <a:srgbClr val="FFFFFF"/>
                </a:solidFill>
                <a:effectLst>
                  <a:outerShdw dist="38100" dir="2700000" algn="tl" rotWithShape="0">
                    <a:schemeClr val="accent2"/>
                  </a:outerShdw>
                </a:effectLst>
                <a:latin typeface="Lucida Handwriting" panose="03010101010101010101" pitchFamily="66" charset="0"/>
              </a:rPr>
              <a:t>)</a:t>
            </a:r>
            <a:endParaRPr lang="en-US" sz="2400" b="1" dirty="0">
              <a:ln w="6600">
                <a:solidFill>
                  <a:schemeClr val="accent2"/>
                </a:solidFill>
                <a:prstDash val="solid"/>
              </a:ln>
              <a:solidFill>
                <a:srgbClr val="FFFFFF"/>
              </a:solidFill>
              <a:effectLst>
                <a:outerShdw dist="38100" dir="2700000" algn="tl" rotWithShape="0">
                  <a:schemeClr val="accent2"/>
                </a:outerShdw>
              </a:effectLst>
              <a:latin typeface="Lucida Handwriting" panose="03010101010101010101" pitchFamily="66" charset="0"/>
            </a:endParaRPr>
          </a:p>
        </p:txBody>
      </p:sp>
      <p:sp>
        <p:nvSpPr>
          <p:cNvPr id="3" name="Content Placeholder 2"/>
          <p:cNvSpPr>
            <a:spLocks noGrp="1"/>
          </p:cNvSpPr>
          <p:nvPr>
            <p:ph idx="1"/>
          </p:nvPr>
        </p:nvSpPr>
        <p:spPr/>
        <p:txBody>
          <a:bodyPr>
            <a:normAutofit fontScale="55000" lnSpcReduction="20000"/>
          </a:bodyPr>
          <a:lstStyle/>
          <a:p>
            <a:r>
              <a:rPr lang="en-US" dirty="0">
                <a:solidFill>
                  <a:srgbClr val="FF0000"/>
                </a:solidFill>
              </a:rPr>
              <a:t>Technique (External) </a:t>
            </a:r>
          </a:p>
          <a:p>
            <a:pPr lvl="1"/>
            <a:r>
              <a:rPr lang="en-US" dirty="0">
                <a:solidFill>
                  <a:schemeClr val="bg1"/>
                </a:solidFill>
              </a:rPr>
              <a:t>Discovering ways to convey emotions vocally and physically and project to the audience.</a:t>
            </a:r>
          </a:p>
          <a:p>
            <a:pPr lvl="1"/>
            <a:r>
              <a:rPr lang="en-US" dirty="0">
                <a:solidFill>
                  <a:schemeClr val="bg1"/>
                </a:solidFill>
              </a:rPr>
              <a:t>Requires an intellectual understanding</a:t>
            </a:r>
          </a:p>
          <a:p>
            <a:pPr lvl="1"/>
            <a:r>
              <a:rPr lang="en-US" dirty="0">
                <a:solidFill>
                  <a:schemeClr val="bg1"/>
                </a:solidFill>
              </a:rPr>
              <a:t>Uses more of an "outside-in" approach</a:t>
            </a:r>
          </a:p>
          <a:p>
            <a:pPr lvl="2"/>
            <a:r>
              <a:rPr lang="en-US" dirty="0">
                <a:solidFill>
                  <a:schemeClr val="bg1"/>
                </a:solidFill>
              </a:rPr>
              <a:t>Do the action and then the feeling will follow </a:t>
            </a:r>
          </a:p>
          <a:p>
            <a:pPr lvl="2"/>
            <a:r>
              <a:rPr lang="en-US" dirty="0">
                <a:solidFill>
                  <a:srgbClr val="FFFF99"/>
                </a:solidFill>
              </a:rPr>
              <a:t>The James-Lange Theory of Emotion</a:t>
            </a:r>
          </a:p>
          <a:p>
            <a:pPr lvl="3"/>
            <a:r>
              <a:rPr lang="en-US" sz="2400" dirty="0">
                <a:solidFill>
                  <a:srgbClr val="FFFF99"/>
                </a:solidFill>
              </a:rPr>
              <a:t>Physical actions can lead to emotional reactions</a:t>
            </a:r>
          </a:p>
          <a:p>
            <a:pPr lvl="3"/>
            <a:r>
              <a:rPr lang="en-US" sz="2400" dirty="0">
                <a:solidFill>
                  <a:srgbClr val="FFFF99"/>
                </a:solidFill>
              </a:rPr>
              <a:t>Emphasis on Body language</a:t>
            </a:r>
          </a:p>
          <a:p>
            <a:pPr lvl="1"/>
            <a:r>
              <a:rPr lang="en-US" dirty="0">
                <a:solidFill>
                  <a:srgbClr val="FFFF99"/>
                </a:solidFill>
              </a:rPr>
              <a:t>The Delsarte System</a:t>
            </a:r>
          </a:p>
          <a:p>
            <a:pPr lvl="2"/>
            <a:r>
              <a:rPr lang="en-US" dirty="0">
                <a:solidFill>
                  <a:srgbClr val="FFFF99"/>
                </a:solidFill>
              </a:rPr>
              <a:t>The key to a character was the nose or how the character walks</a:t>
            </a:r>
          </a:p>
          <a:p>
            <a:r>
              <a:rPr lang="en-US" dirty="0">
                <a:solidFill>
                  <a:schemeClr val="accent2"/>
                </a:solidFill>
              </a:rPr>
              <a:t>Method (Internal) </a:t>
            </a:r>
          </a:p>
          <a:p>
            <a:pPr lvl="1"/>
            <a:r>
              <a:rPr lang="en-US" dirty="0">
                <a:solidFill>
                  <a:schemeClr val="bg1"/>
                </a:solidFill>
              </a:rPr>
              <a:t>To help actors discover the emotional truth of the character – works best with "realistic" theatre – for which it was originally intended.</a:t>
            </a:r>
          </a:p>
          <a:p>
            <a:pPr lvl="1"/>
            <a:r>
              <a:rPr lang="en-US" dirty="0">
                <a:solidFill>
                  <a:schemeClr val="bg1"/>
                </a:solidFill>
              </a:rPr>
              <a:t>Requires an emotional intelligence and understanding.</a:t>
            </a:r>
          </a:p>
          <a:p>
            <a:pPr lvl="1"/>
            <a:r>
              <a:rPr lang="en-US" dirty="0">
                <a:solidFill>
                  <a:schemeClr val="bg1"/>
                </a:solidFill>
              </a:rPr>
              <a:t>Uses more of an "inside-out" approach.</a:t>
            </a:r>
          </a:p>
          <a:p>
            <a:pPr lvl="2"/>
            <a:r>
              <a:rPr lang="en-US" dirty="0">
                <a:solidFill>
                  <a:schemeClr val="bg1"/>
                </a:solidFill>
              </a:rPr>
              <a:t>Think the thought and the action will follow.</a:t>
            </a:r>
          </a:p>
          <a:p>
            <a:pPr lvl="1"/>
            <a:r>
              <a:rPr lang="en-US" dirty="0">
                <a:solidFill>
                  <a:srgbClr val="FFFF99"/>
                </a:solidFill>
              </a:rPr>
              <a:t>The "magic if“</a:t>
            </a:r>
          </a:p>
          <a:p>
            <a:pPr lvl="2"/>
            <a:r>
              <a:rPr lang="en-US" dirty="0">
                <a:solidFill>
                  <a:srgbClr val="FFFF99"/>
                </a:solidFill>
              </a:rPr>
              <a:t>What would I do if I were that character in that situation? </a:t>
            </a:r>
          </a:p>
          <a:p>
            <a:r>
              <a:rPr lang="en-US" dirty="0">
                <a:solidFill>
                  <a:schemeClr val="bg1"/>
                </a:solidFill>
              </a:rPr>
              <a:t>Most actors will tell you that they veer toward "method" or "technique," but most probably use a combination of both. </a:t>
            </a:r>
          </a:p>
        </p:txBody>
      </p:sp>
    </p:spTree>
    <p:extLst>
      <p:ext uri="{BB962C8B-B14F-4D97-AF65-F5344CB8AC3E}">
        <p14:creationId xmlns:p14="http://schemas.microsoft.com/office/powerpoint/2010/main" val="228924537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629</TotalTime>
  <Words>2875</Words>
  <Application>Microsoft Office PowerPoint</Application>
  <PresentationFormat>On-screen Show (4:3)</PresentationFormat>
  <Paragraphs>170</Paragraphs>
  <Slides>15</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15</vt:i4>
      </vt:variant>
    </vt:vector>
  </HeadingPairs>
  <TitlesOfParts>
    <vt:vector size="27" baseType="lpstr">
      <vt:lpstr>Arial</vt:lpstr>
      <vt:lpstr>Calibri</vt:lpstr>
      <vt:lpstr>Curlz MT</vt:lpstr>
      <vt:lpstr>Forte</vt:lpstr>
      <vt:lpstr>Franklin Gothic Heavy</vt:lpstr>
      <vt:lpstr>Gigi</vt:lpstr>
      <vt:lpstr>Gloucester MT Extra Condensed</vt:lpstr>
      <vt:lpstr>Haettenschweiler</vt:lpstr>
      <vt:lpstr>High Tower Text</vt:lpstr>
      <vt:lpstr>Lucida Handwriting</vt:lpstr>
      <vt:lpstr>Narkisim</vt:lpstr>
      <vt:lpstr>1_Office Theme</vt:lpstr>
      <vt:lpstr>The Actor and the Theatre</vt:lpstr>
      <vt:lpstr>The Acting Process</vt:lpstr>
      <vt:lpstr>The Acting Process</vt:lpstr>
      <vt:lpstr>The Acting Process</vt:lpstr>
      <vt:lpstr>The Acting Process</vt:lpstr>
      <vt:lpstr>The Acting Process</vt:lpstr>
      <vt:lpstr>Modern "Realistic“ Acting</vt:lpstr>
      <vt:lpstr>Who is George II (Duke of Saxe-Meiningen)?</vt:lpstr>
      <vt:lpstr>Method (Internal) vs. Techniques (External)</vt:lpstr>
      <vt:lpstr>What Is the James-Lange Theory of Emotion?</vt:lpstr>
      <vt:lpstr>Representational Vs Presentational Acting</vt:lpstr>
      <vt:lpstr>Brecht's "Alienation-effect"</vt:lpstr>
      <vt:lpstr>Brecht's "Alienation-effect"</vt:lpstr>
      <vt:lpstr>Personality vs. Character Acting</vt:lpstr>
      <vt:lpstr>Works Cited</vt:lpstr>
    </vt:vector>
  </TitlesOfParts>
  <Company>Palm Springs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Actor and the Theatre</dc:title>
  <dc:creator>Sawyer, Allyson (asawyer@psusd.us)</dc:creator>
  <cp:lastModifiedBy>Boylan, Allyson (aboylan@psusd.us)</cp:lastModifiedBy>
  <cp:revision>35</cp:revision>
  <dcterms:created xsi:type="dcterms:W3CDTF">2017-09-20T18:34:20Z</dcterms:created>
  <dcterms:modified xsi:type="dcterms:W3CDTF">2022-09-22T21:12:08Z</dcterms:modified>
</cp:coreProperties>
</file>