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300" r:id="rId6"/>
    <p:sldId id="262" r:id="rId7"/>
    <p:sldId id="263" r:id="rId8"/>
    <p:sldId id="301" r:id="rId9"/>
    <p:sldId id="264" r:id="rId10"/>
    <p:sldId id="289" r:id="rId11"/>
    <p:sldId id="265" r:id="rId12"/>
    <p:sldId id="266" r:id="rId13"/>
    <p:sldId id="267" r:id="rId14"/>
    <p:sldId id="268" r:id="rId15"/>
    <p:sldId id="269" r:id="rId16"/>
    <p:sldId id="270" r:id="rId17"/>
    <p:sldId id="271" r:id="rId18"/>
    <p:sldId id="272" r:id="rId19"/>
    <p:sldId id="273" r:id="rId20"/>
    <p:sldId id="304" r:id="rId21"/>
    <p:sldId id="305" r:id="rId22"/>
    <p:sldId id="306" r:id="rId23"/>
    <p:sldId id="299" r:id="rId24"/>
    <p:sldId id="307" r:id="rId25"/>
    <p:sldId id="274" r:id="rId26"/>
    <p:sldId id="290" r:id="rId27"/>
    <p:sldId id="275" r:id="rId28"/>
    <p:sldId id="291" r:id="rId29"/>
    <p:sldId id="302" r:id="rId30"/>
    <p:sldId id="276" r:id="rId31"/>
    <p:sldId id="292" r:id="rId32"/>
    <p:sldId id="277" r:id="rId33"/>
    <p:sldId id="293" r:id="rId34"/>
    <p:sldId id="294" r:id="rId35"/>
    <p:sldId id="279" r:id="rId36"/>
    <p:sldId id="280" r:id="rId37"/>
    <p:sldId id="281" r:id="rId38"/>
    <p:sldId id="282" r:id="rId39"/>
    <p:sldId id="283" r:id="rId40"/>
    <p:sldId id="286" r:id="rId41"/>
    <p:sldId id="287" r:id="rId42"/>
    <p:sldId id="288" r:id="rId43"/>
    <p:sldId id="298" r:id="rId44"/>
    <p:sldId id="278" r:id="rId45"/>
    <p:sldId id="296" r:id="rId46"/>
    <p:sldId id="295" r:id="rId47"/>
    <p:sldId id="297" r:id="rId48"/>
    <p:sldId id="303" r:id="rId49"/>
    <p:sldId id="284" r:id="rId50"/>
    <p:sldId id="28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a:srgbClr val="9966FF"/>
    <a:srgbClr val="00FFFF"/>
    <a:srgbClr val="FF00FF"/>
    <a:srgbClr val="CC0000"/>
    <a:srgbClr val="00FF00"/>
    <a:srgbClr val="990033"/>
    <a:srgbClr val="FF66CC"/>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60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37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4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491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529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07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62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47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25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6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18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10/3/2022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452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4R_kcWP0_SE" TargetMode="External"/><Relationship Id="rId2" Type="http://schemas.openxmlformats.org/officeDocument/2006/relationships/hyperlink" Target="https://youtu.be/Rs_TnUqx51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youtu.be/-cuyzb8NzJ4?list=PL48EDBCB4915D0ACA"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youtu.be/bgxcWne7uzg?list=PL38C3370FBD126CA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youtu.be/wqMYsjHU5rU" TargetMode="External"/><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youtu.be/MGtX9P8gDI8"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normAutofit/>
          </a:bodyPr>
          <a:lstStyle/>
          <a:p>
            <a:r>
              <a:rPr lang="en-US" sz="3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Gungsuh" panose="02030600000101010101" pitchFamily="18" charset="-127"/>
                <a:ea typeface="Gungsuh" panose="02030600000101010101" pitchFamily="18" charset="-127"/>
              </a:rPr>
              <a:t>The Designers and the Theatre</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8</a:t>
            </a:r>
          </a:p>
          <a:p>
            <a:r>
              <a:rPr lang="en-US" dirty="0">
                <a:solidFill>
                  <a:schemeClr val="bg1"/>
                </a:solidFill>
              </a:rPr>
              <a:t>[Part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788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bg2">
                    <a:lumMod val="50000"/>
                  </a:schemeClr>
                </a:solidFill>
                <a:effectLst>
                  <a:glow rad="228600">
                    <a:schemeClr val="accent3">
                      <a:satMod val="175000"/>
                      <a:alpha val="40000"/>
                    </a:schemeClr>
                  </a:glow>
                </a:effectLst>
                <a:latin typeface="Curlz MT" panose="04040404050702020202" pitchFamily="82" charset="0"/>
              </a:rPr>
              <a:t>A Brief History of Design</a:t>
            </a:r>
          </a:p>
        </p:txBody>
      </p:sp>
      <p:sp>
        <p:nvSpPr>
          <p:cNvPr id="3" name="Content Placeholder 2"/>
          <p:cNvSpPr>
            <a:spLocks noGrp="1"/>
          </p:cNvSpPr>
          <p:nvPr>
            <p:ph idx="1"/>
          </p:nvPr>
        </p:nvSpPr>
        <p:spPr/>
        <p:txBody>
          <a:bodyPr>
            <a:noAutofit/>
          </a:bodyPr>
          <a:lstStyle/>
          <a:p>
            <a:r>
              <a:rPr lang="en-US" sz="1600" dirty="0">
                <a:solidFill>
                  <a:schemeClr val="bg1"/>
                </a:solidFill>
              </a:rPr>
              <a:t>In Italy with the development of the proscenium theatre, actual scenery began to appear.</a:t>
            </a:r>
          </a:p>
          <a:p>
            <a:r>
              <a:rPr lang="en-US" sz="1600" dirty="0">
                <a:solidFill>
                  <a:schemeClr val="bg1"/>
                </a:solidFill>
              </a:rPr>
              <a:t>The Romantic era brought much more specificity, and led the way for realism,  though Romantic theatre was not at all realistic.</a:t>
            </a:r>
          </a:p>
          <a:p>
            <a:r>
              <a:rPr lang="en-US" sz="1600" dirty="0">
                <a:solidFill>
                  <a:schemeClr val="bg1"/>
                </a:solidFill>
              </a:rPr>
              <a:t>In the 20th century, with electric light, from painting to architecture, from two- to three- dimensional cubes, from realism to symbolism and "selective realism," arena stages in the 1950s (though they appeared much earlier in the medieval period), thrust stages in the 1960s, stage design has become more diverse - but still attempts to unify a production.</a:t>
            </a:r>
          </a:p>
          <a:p>
            <a:r>
              <a:rPr lang="en-US" sz="1600" dirty="0">
                <a:solidFill>
                  <a:schemeClr val="bg1"/>
                </a:solidFill>
              </a:rPr>
              <a:t>Since then, scenery has progressed to become more realistic and have improved machinery.</a:t>
            </a:r>
          </a:p>
          <a:p>
            <a:r>
              <a:rPr lang="en-US" sz="1600" dirty="0">
                <a:solidFill>
                  <a:schemeClr val="bg1"/>
                </a:solidFill>
              </a:rPr>
              <a:t>Designers have also crossed into other media such as film, TV, Concerts, theme parks, hotels (Las Vegas), and things like Cirque de Soleil.</a:t>
            </a:r>
          </a:p>
          <a:p>
            <a:r>
              <a:rPr lang="en-US" sz="1600" dirty="0">
                <a:solidFill>
                  <a:schemeClr val="bg1"/>
                </a:solidFill>
              </a:rPr>
              <a:t>Robert Edmond Jones once said:</a:t>
            </a:r>
          </a:p>
          <a:p>
            <a:pPr lvl="1"/>
            <a:r>
              <a:rPr lang="en-US" sz="1600" dirty="0">
                <a:solidFill>
                  <a:schemeClr val="bg1"/>
                </a:solidFill>
              </a:rPr>
              <a:t>A good scene should be, not a picture, but an image.  Scene designing is not what most people imagined it is – a branch of interior decorating.  There is no more reason for a room on a stage to be a reproduction of an actual room than for an  actor who plays the part of Napoleon to be Napoleon or for an actor who plays Death in the old morality play to be dead.  Everything that is  actual must undergo a strange metamorphosis, a kind of sea change, before it can become truth in the theatre.</a:t>
            </a:r>
          </a:p>
          <a:p>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185953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Eras Medium ITC" panose="020B0602030504020804" pitchFamily="34" charset="0"/>
              </a:rPr>
              <a:t>Functions of Design: Scene Design</a:t>
            </a:r>
          </a:p>
        </p:txBody>
      </p:sp>
      <p:sp>
        <p:nvSpPr>
          <p:cNvPr id="3" name="Content Placeholder 2"/>
          <p:cNvSpPr>
            <a:spLocks noGrp="1"/>
          </p:cNvSpPr>
          <p:nvPr>
            <p:ph idx="1"/>
          </p:nvPr>
        </p:nvSpPr>
        <p:spPr/>
        <p:txBody>
          <a:bodyPr>
            <a:normAutofit fontScale="25000" lnSpcReduction="20000"/>
          </a:bodyPr>
          <a:lstStyle/>
          <a:p>
            <a:r>
              <a:rPr lang="en-US" sz="9600" dirty="0">
                <a:solidFill>
                  <a:schemeClr val="bg1"/>
                </a:solidFill>
              </a:rPr>
              <a:t>Help set the tone and style of the production </a:t>
            </a:r>
          </a:p>
          <a:p>
            <a:r>
              <a:rPr lang="en-US" sz="9600" dirty="0">
                <a:solidFill>
                  <a:schemeClr val="bg1"/>
                </a:solidFill>
              </a:rPr>
              <a:t>Establish the location and period in which the play takes place </a:t>
            </a:r>
          </a:p>
          <a:p>
            <a:r>
              <a:rPr lang="en-US" sz="9600" dirty="0">
                <a:solidFill>
                  <a:schemeClr val="bg1"/>
                </a:solidFill>
              </a:rPr>
              <a:t>Develop a design concept consistent with the director's concept </a:t>
            </a:r>
          </a:p>
          <a:p>
            <a:r>
              <a:rPr lang="en-US" sz="9600" dirty="0">
                <a:solidFill>
                  <a:schemeClr val="bg1"/>
                </a:solidFill>
              </a:rPr>
              <a:t>Provide a central image or metaphor, where appropriate </a:t>
            </a:r>
          </a:p>
          <a:p>
            <a:r>
              <a:rPr lang="en-US" sz="9600" dirty="0">
                <a:solidFill>
                  <a:schemeClr val="bg1"/>
                </a:solidFill>
              </a:rPr>
              <a:t>Ensure that scenery is coordinated with other production elements </a:t>
            </a:r>
          </a:p>
          <a:p>
            <a:r>
              <a:rPr lang="en-US" sz="9600" dirty="0">
                <a:solidFill>
                  <a:schemeClr val="bg1"/>
                </a:solidFill>
              </a:rPr>
              <a:t>Solve design problems </a:t>
            </a:r>
          </a:p>
          <a:p>
            <a:r>
              <a:rPr lang="en-US" sz="9600" dirty="0">
                <a:solidFill>
                  <a:schemeClr val="bg1"/>
                </a:solidFill>
              </a:rPr>
              <a:t>Help tell the story </a:t>
            </a:r>
          </a:p>
          <a:p>
            <a:r>
              <a:rPr lang="en-US" sz="9600" dirty="0">
                <a:solidFill>
                  <a:schemeClr val="bg1"/>
                </a:solidFill>
              </a:rPr>
              <a:t>Provide mood, color, emphasis </a:t>
            </a:r>
          </a:p>
          <a:p>
            <a:r>
              <a:rPr lang="en-US" sz="9600" dirty="0">
                <a:solidFill>
                  <a:schemeClr val="bg1"/>
                </a:solidFill>
              </a:rPr>
              <a:t>Enhance concept </a:t>
            </a:r>
          </a:p>
          <a:p>
            <a:r>
              <a:rPr lang="en-US" sz="9600" dirty="0">
                <a:solidFill>
                  <a:schemeClr val="bg1"/>
                </a:solidFill>
              </a:rPr>
              <a:t>Create environment in which actors can create convincing life </a:t>
            </a:r>
          </a:p>
          <a:p>
            <a:r>
              <a:rPr lang="en-US" sz="9600" dirty="0">
                <a:solidFill>
                  <a:schemeClr val="bg1"/>
                </a:solidFill>
              </a:rPr>
              <a:t>Be aesthetically pleasing on their own</a:t>
            </a:r>
          </a:p>
          <a:p>
            <a:endParaRPr lang="en-US" dirty="0">
              <a:solidFill>
                <a:schemeClr val="bg1"/>
              </a:solidFill>
            </a:endParaRPr>
          </a:p>
        </p:txBody>
      </p:sp>
    </p:spTree>
    <p:extLst>
      <p:ext uri="{BB962C8B-B14F-4D97-AF65-F5344CB8AC3E}">
        <p14:creationId xmlns:p14="http://schemas.microsoft.com/office/powerpoint/2010/main" val="208911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Eras Medium ITC" panose="020B0602030504020804" pitchFamily="34" charset="0"/>
              </a:rPr>
              <a:t>Functions of Design: Scene Design</a:t>
            </a:r>
          </a:p>
        </p:txBody>
      </p:sp>
      <p:sp>
        <p:nvSpPr>
          <p:cNvPr id="3" name="Content Placeholder 2"/>
          <p:cNvSpPr>
            <a:spLocks noGrp="1"/>
          </p:cNvSpPr>
          <p:nvPr>
            <p:ph idx="1"/>
          </p:nvPr>
        </p:nvSpPr>
        <p:spPr/>
        <p:txBody>
          <a:bodyPr>
            <a:normAutofit fontScale="47500" lnSpcReduction="20000"/>
          </a:bodyPr>
          <a:lstStyle/>
          <a:p>
            <a:pPr marL="0" indent="0" algn="ctr">
              <a:buNone/>
            </a:pPr>
            <a:r>
              <a:rPr lang="en-US" sz="3800" b="1" u="sng" dirty="0">
                <a:solidFill>
                  <a:schemeClr val="accent2">
                    <a:lumMod val="40000"/>
                    <a:lumOff val="60000"/>
                  </a:schemeClr>
                </a:solidFill>
              </a:rPr>
              <a:t>Establishing tone, style, and mood: </a:t>
            </a:r>
          </a:p>
          <a:p>
            <a:r>
              <a:rPr lang="en-US" sz="3400" dirty="0">
                <a:solidFill>
                  <a:schemeClr val="bg1"/>
                </a:solidFill>
              </a:rPr>
              <a:t>Tragedy vs. Comedy</a:t>
            </a:r>
          </a:p>
          <a:p>
            <a:pPr lvl="1"/>
            <a:r>
              <a:rPr lang="en-US" sz="2900" dirty="0">
                <a:solidFill>
                  <a:schemeClr val="bg1"/>
                </a:solidFill>
              </a:rPr>
              <a:t>Example: Julius Caesar's Rome must look and feel very different from the Rome in </a:t>
            </a:r>
            <a:r>
              <a:rPr lang="en-US" sz="2900" i="1" dirty="0">
                <a:solidFill>
                  <a:schemeClr val="bg1"/>
                </a:solidFill>
              </a:rPr>
              <a:t>A Funny Thing Happened on the Way to the Forum</a:t>
            </a:r>
            <a:r>
              <a:rPr lang="en-US" sz="2900" dirty="0">
                <a:solidFill>
                  <a:schemeClr val="bg1"/>
                </a:solidFill>
              </a:rPr>
              <a:t>.</a:t>
            </a:r>
          </a:p>
          <a:p>
            <a:r>
              <a:rPr lang="en-US" sz="3400" dirty="0">
                <a:solidFill>
                  <a:schemeClr val="bg1"/>
                </a:solidFill>
              </a:rPr>
              <a:t>Level of Abstraction – "natural" or "stylized"  -- "realistic" or "nonrealistic?" </a:t>
            </a:r>
          </a:p>
          <a:p>
            <a:r>
              <a:rPr lang="en-US" sz="3400" dirty="0">
                <a:solidFill>
                  <a:schemeClr val="bg1"/>
                </a:solidFill>
              </a:rPr>
              <a:t>Historical period </a:t>
            </a:r>
          </a:p>
          <a:p>
            <a:pPr lvl="1"/>
            <a:r>
              <a:rPr lang="en-US" sz="2900" dirty="0">
                <a:solidFill>
                  <a:schemeClr val="bg1"/>
                </a:solidFill>
              </a:rPr>
              <a:t>If updating, retain mood of original </a:t>
            </a:r>
          </a:p>
          <a:p>
            <a:pPr lvl="1"/>
            <a:r>
              <a:rPr lang="en-US" sz="2900" dirty="0">
                <a:solidFill>
                  <a:schemeClr val="bg1"/>
                </a:solidFill>
              </a:rPr>
              <a:t>What does the audience think it looks like? (Cowboy hats of the 1940's movies were not realistic, but audiences probably thought they were. </a:t>
            </a:r>
          </a:p>
          <a:p>
            <a:pPr lvl="1"/>
            <a:r>
              <a:rPr lang="en-US" sz="2900" dirty="0">
                <a:solidFill>
                  <a:schemeClr val="bg1"/>
                </a:solidFill>
              </a:rPr>
              <a:t>"Realistic" concepts change: new images of the past are grittier - </a:t>
            </a:r>
            <a:r>
              <a:rPr lang="en-US" sz="2900" i="1" dirty="0">
                <a:solidFill>
                  <a:schemeClr val="bg1"/>
                </a:solidFill>
              </a:rPr>
              <a:t>Lion in Winter </a:t>
            </a:r>
            <a:r>
              <a:rPr lang="en-US" sz="2900" dirty="0">
                <a:solidFill>
                  <a:schemeClr val="bg1"/>
                </a:solidFill>
              </a:rPr>
              <a:t>and </a:t>
            </a:r>
            <a:r>
              <a:rPr lang="en-US" sz="2900" i="1" dirty="0">
                <a:solidFill>
                  <a:schemeClr val="bg1"/>
                </a:solidFill>
              </a:rPr>
              <a:t>The Three Musketeers </a:t>
            </a:r>
            <a:r>
              <a:rPr lang="en-US" sz="2900" dirty="0">
                <a:solidFill>
                  <a:schemeClr val="bg1"/>
                </a:solidFill>
              </a:rPr>
              <a:t>in 1976 were very dirty-looking. </a:t>
            </a:r>
          </a:p>
          <a:p>
            <a:r>
              <a:rPr lang="en-US" sz="3400" dirty="0">
                <a:solidFill>
                  <a:schemeClr val="bg1"/>
                </a:solidFill>
              </a:rPr>
              <a:t>Geographical location </a:t>
            </a:r>
          </a:p>
          <a:p>
            <a:pPr lvl="1"/>
            <a:r>
              <a:rPr lang="en-US" sz="2900" dirty="0">
                <a:solidFill>
                  <a:schemeClr val="bg1"/>
                </a:solidFill>
              </a:rPr>
              <a:t>Quality of light, is the sound coming from inside or out? </a:t>
            </a:r>
          </a:p>
          <a:p>
            <a:pPr lvl="1"/>
            <a:r>
              <a:rPr lang="en-US" sz="2900" dirty="0">
                <a:solidFill>
                  <a:schemeClr val="bg1"/>
                </a:solidFill>
              </a:rPr>
              <a:t>What is the essence? </a:t>
            </a:r>
          </a:p>
          <a:p>
            <a:r>
              <a:rPr lang="en-US" sz="3400" dirty="0">
                <a:solidFill>
                  <a:schemeClr val="bg1"/>
                </a:solidFill>
              </a:rPr>
              <a:t>Socio-economic circumstances </a:t>
            </a:r>
          </a:p>
          <a:p>
            <a:pPr lvl="1"/>
            <a:r>
              <a:rPr lang="en-US" sz="2900" dirty="0">
                <a:solidFill>
                  <a:schemeClr val="bg1"/>
                </a:solidFill>
              </a:rPr>
              <a:t>How do clothes and light and dealing with sets differ in characters' socio-economic circumstances? </a:t>
            </a:r>
          </a:p>
          <a:p>
            <a:pPr lvl="1"/>
            <a:r>
              <a:rPr lang="en-US" sz="2900" dirty="0">
                <a:solidFill>
                  <a:schemeClr val="bg1"/>
                </a:solidFill>
              </a:rPr>
              <a:t>How important is it to differentiate? </a:t>
            </a:r>
          </a:p>
          <a:p>
            <a:pPr lvl="2"/>
            <a:r>
              <a:rPr lang="en-US" sz="2500" dirty="0">
                <a:solidFill>
                  <a:schemeClr val="bg1"/>
                </a:solidFill>
              </a:rPr>
              <a:t>Example: In O'Neill's </a:t>
            </a:r>
            <a:r>
              <a:rPr lang="en-US" sz="2500" i="1" dirty="0">
                <a:solidFill>
                  <a:schemeClr val="bg1"/>
                </a:solidFill>
              </a:rPr>
              <a:t>Desire Under the Elms</a:t>
            </a:r>
            <a:r>
              <a:rPr lang="en-US" sz="2500" dirty="0">
                <a:solidFill>
                  <a:schemeClr val="bg1"/>
                </a:solidFill>
              </a:rPr>
              <a:t>, class is essential</a:t>
            </a:r>
          </a:p>
          <a:p>
            <a:r>
              <a:rPr lang="en-US" sz="3400" dirty="0">
                <a:solidFill>
                  <a:schemeClr val="bg1"/>
                </a:solidFill>
              </a:rPr>
              <a:t>Aesthetic effect </a:t>
            </a:r>
          </a:p>
          <a:p>
            <a:pPr lvl="1"/>
            <a:r>
              <a:rPr lang="en-US" sz="2900" dirty="0">
                <a:solidFill>
                  <a:schemeClr val="bg1"/>
                </a:solidFill>
              </a:rPr>
              <a:t>Even intentional ugliness can be beautiful - ugliness beautifully arrived at</a:t>
            </a:r>
          </a:p>
          <a:p>
            <a:endParaRPr lang="en-US" dirty="0">
              <a:solidFill>
                <a:schemeClr val="bg1"/>
              </a:solidFill>
            </a:endParaRPr>
          </a:p>
        </p:txBody>
      </p:sp>
    </p:spTree>
    <p:extLst>
      <p:ext uri="{BB962C8B-B14F-4D97-AF65-F5344CB8AC3E}">
        <p14:creationId xmlns:p14="http://schemas.microsoft.com/office/powerpoint/2010/main" val="269737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n w="13462">
                  <a:solidFill>
                    <a:schemeClr val="bg1"/>
                  </a:solidFill>
                  <a:prstDash val="solid"/>
                </a:ln>
                <a:solidFill>
                  <a:srgbClr val="FFFF00"/>
                </a:solidFill>
                <a:effectLst>
                  <a:outerShdw dist="38100" dir="2700000" algn="bl" rotWithShape="0">
                    <a:schemeClr val="accent5"/>
                  </a:outerShdw>
                </a:effectLst>
              </a:rPr>
              <a:t>Factors of Design: </a:t>
            </a:r>
            <a:br>
              <a:rPr lang="en-US" b="1" dirty="0">
                <a:ln w="13462">
                  <a:solidFill>
                    <a:schemeClr val="bg1"/>
                  </a:solidFill>
                  <a:prstDash val="solid"/>
                </a:ln>
                <a:solidFill>
                  <a:srgbClr val="FFFF00"/>
                </a:solidFill>
                <a:effectLst>
                  <a:outerShdw dist="38100" dir="2700000" algn="bl" rotWithShape="0">
                    <a:schemeClr val="accent5"/>
                  </a:outerShdw>
                </a:effectLst>
              </a:rPr>
            </a:br>
            <a:r>
              <a:rPr lang="en-US" b="1" dirty="0">
                <a:ln w="13462">
                  <a:solidFill>
                    <a:schemeClr val="bg1"/>
                  </a:solidFill>
                  <a:prstDash val="solid"/>
                </a:ln>
                <a:solidFill>
                  <a:srgbClr val="FFFF00"/>
                </a:solidFill>
                <a:effectLst>
                  <a:outerShdw dist="38100" dir="2700000" algn="bl" rotWithShape="0">
                    <a:schemeClr val="accent5"/>
                  </a:outerShdw>
                </a:effectLst>
              </a:rPr>
              <a:t>Physical Aspects of Scene Design</a:t>
            </a:r>
          </a:p>
        </p:txBody>
      </p:sp>
      <p:sp>
        <p:nvSpPr>
          <p:cNvPr id="3" name="Content Placeholder 2"/>
          <p:cNvSpPr>
            <a:spLocks noGrp="1"/>
          </p:cNvSpPr>
          <p:nvPr>
            <p:ph idx="1"/>
          </p:nvPr>
        </p:nvSpPr>
        <p:spPr/>
        <p:txBody>
          <a:bodyPr>
            <a:normAutofit/>
          </a:bodyPr>
          <a:lstStyle/>
          <a:p>
            <a:r>
              <a:rPr lang="en-US" sz="4800" dirty="0">
                <a:solidFill>
                  <a:srgbClr val="FFFF99"/>
                </a:solidFill>
              </a:rPr>
              <a:t> Line </a:t>
            </a:r>
          </a:p>
          <a:p>
            <a:r>
              <a:rPr lang="en-US" sz="4800" dirty="0">
                <a:solidFill>
                  <a:srgbClr val="FFFF99"/>
                </a:solidFill>
              </a:rPr>
              <a:t> Mass </a:t>
            </a:r>
          </a:p>
          <a:p>
            <a:r>
              <a:rPr lang="en-US" sz="4800" dirty="0">
                <a:solidFill>
                  <a:srgbClr val="FFFF99"/>
                </a:solidFill>
              </a:rPr>
              <a:t> Composition </a:t>
            </a:r>
          </a:p>
          <a:p>
            <a:r>
              <a:rPr lang="en-US" sz="4800" dirty="0">
                <a:solidFill>
                  <a:srgbClr val="FFFF99"/>
                </a:solidFill>
              </a:rPr>
              <a:t> Texture </a:t>
            </a:r>
          </a:p>
          <a:p>
            <a:r>
              <a:rPr lang="en-US" sz="4800" dirty="0">
                <a:solidFill>
                  <a:srgbClr val="FFFF99"/>
                </a:solidFill>
              </a:rPr>
              <a:t> Color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581334"/>
            <a:ext cx="4267200" cy="4819465"/>
          </a:xfrm>
          <a:prstGeom prst="rect">
            <a:avLst/>
          </a:prstGeom>
        </p:spPr>
      </p:pic>
    </p:spTree>
    <p:extLst>
      <p:ext uri="{BB962C8B-B14F-4D97-AF65-F5344CB8AC3E}">
        <p14:creationId xmlns:p14="http://schemas.microsoft.com/office/powerpoint/2010/main" val="410507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92D050"/>
                </a:solidFill>
                <a:effectLst>
                  <a:glow rad="228600">
                    <a:schemeClr val="accent3">
                      <a:satMod val="175000"/>
                      <a:alpha val="40000"/>
                    </a:schemeClr>
                  </a:glow>
                </a:effectLst>
                <a:latin typeface="Franklin Gothic Medium Cond" panose="020B0606030402020204" pitchFamily="34" charset="0"/>
              </a:rPr>
              <a:t>Set Designers at Work</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Scene Designer - must consider:</a:t>
            </a:r>
          </a:p>
          <a:p>
            <a:pPr lvl="1"/>
            <a:r>
              <a:rPr lang="en-US" dirty="0">
                <a:solidFill>
                  <a:schemeClr val="bg1"/>
                </a:solidFill>
              </a:rPr>
              <a:t>A number of settings (one "unit set" which is designed to remain the same throughout the production [with minor changes in background, set props, etc.], but which can represent various locales; or different sets to be changed during the production)</a:t>
            </a:r>
          </a:p>
          <a:p>
            <a:pPr lvl="1"/>
            <a:r>
              <a:rPr lang="en-US" dirty="0">
                <a:solidFill>
                  <a:schemeClr val="bg1"/>
                </a:solidFill>
              </a:rPr>
              <a:t>Shape and size of the house - sight-lines</a:t>
            </a:r>
          </a:p>
          <a:p>
            <a:pPr lvl="1"/>
            <a:r>
              <a:rPr lang="en-US" dirty="0">
                <a:solidFill>
                  <a:schemeClr val="bg1"/>
                </a:solidFill>
              </a:rPr>
              <a:t>How scenery will be shifted</a:t>
            </a:r>
          </a:p>
          <a:p>
            <a:pPr lvl="1"/>
            <a:r>
              <a:rPr lang="en-US" dirty="0">
                <a:solidFill>
                  <a:schemeClr val="bg1"/>
                </a:solidFill>
              </a:rPr>
              <a:t>Rigged to "fly" from the fly loft, elevators, turntables, tracks and wheels </a:t>
            </a:r>
          </a:p>
          <a:p>
            <a:r>
              <a:rPr lang="en-US" dirty="0">
                <a:solidFill>
                  <a:schemeClr val="bg1"/>
                </a:solidFill>
              </a:rPr>
              <a:t>Materials of set designers: </a:t>
            </a:r>
          </a:p>
          <a:p>
            <a:pPr lvl="1"/>
            <a:r>
              <a:rPr lang="en-US" dirty="0">
                <a:solidFill>
                  <a:schemeClr val="bg1"/>
                </a:solidFill>
              </a:rPr>
              <a:t>Traditional "flats" (107)- 1 x 3 " wood frame covered with muslin (a rough cotton fabric) and then painted - can look like walls or other solid structures, yet very lightweight. </a:t>
            </a:r>
          </a:p>
          <a:p>
            <a:pPr lvl="1"/>
            <a:r>
              <a:rPr lang="en-US" dirty="0">
                <a:solidFill>
                  <a:schemeClr val="bg1"/>
                </a:solidFill>
              </a:rPr>
              <a:t>Platforms and parallels (collapsible platforms) are also common</a:t>
            </a:r>
          </a:p>
          <a:p>
            <a:pPr lvl="1"/>
            <a:r>
              <a:rPr lang="en-US" dirty="0">
                <a:solidFill>
                  <a:schemeClr val="bg1"/>
                </a:solidFill>
              </a:rPr>
              <a:t>Wood, plastic, and metal, etc. are becoming more widespread. </a:t>
            </a:r>
          </a:p>
          <a:p>
            <a:pPr lvl="1"/>
            <a:r>
              <a:rPr lang="en-US" dirty="0">
                <a:solidFill>
                  <a:schemeClr val="bg1"/>
                </a:solidFill>
              </a:rPr>
              <a:t>Cyclorama - U-shaped back of stage, for sky or background. </a:t>
            </a:r>
          </a:p>
          <a:p>
            <a:pPr lvl="1"/>
            <a:r>
              <a:rPr lang="en-US" dirty="0">
                <a:solidFill>
                  <a:schemeClr val="bg1"/>
                </a:solidFill>
              </a:rPr>
              <a:t>Scrims</a:t>
            </a:r>
          </a:p>
          <a:p>
            <a:pPr lvl="1"/>
            <a:r>
              <a:rPr lang="en-US" dirty="0">
                <a:solidFill>
                  <a:schemeClr val="bg1"/>
                </a:solidFill>
              </a:rPr>
              <a:t>“Flying" set pieces from the "fly-loft" </a:t>
            </a:r>
          </a:p>
          <a:p>
            <a:pPr lvl="1"/>
            <a:r>
              <a:rPr lang="en-US" dirty="0">
                <a:solidFill>
                  <a:schemeClr val="bg1"/>
                </a:solidFill>
              </a:rPr>
              <a:t>“Wagons," "treadmills" </a:t>
            </a:r>
          </a:p>
          <a:p>
            <a:r>
              <a:rPr lang="en-US" dirty="0">
                <a:solidFill>
                  <a:schemeClr val="bg1"/>
                </a:solidFill>
              </a:rPr>
              <a:t>Historical accuracy, if necessary</a:t>
            </a:r>
          </a:p>
          <a:p>
            <a:r>
              <a:rPr lang="en-US" dirty="0">
                <a:solidFill>
                  <a:schemeClr val="bg1"/>
                </a:solidFill>
              </a:rPr>
              <a:t>Budget and schedule</a:t>
            </a: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114800"/>
            <a:ext cx="2362200" cy="2438400"/>
          </a:xfrm>
          <a:prstGeom prst="rect">
            <a:avLst/>
          </a:prstGeom>
        </p:spPr>
      </p:pic>
    </p:spTree>
    <p:extLst>
      <p:ext uri="{BB962C8B-B14F-4D97-AF65-F5344CB8AC3E}">
        <p14:creationId xmlns:p14="http://schemas.microsoft.com/office/powerpoint/2010/main" val="1273608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F0"/>
                </a:solidFill>
                <a:effectLst>
                  <a:glow rad="228600">
                    <a:schemeClr val="accent5">
                      <a:satMod val="175000"/>
                      <a:alpha val="40000"/>
                    </a:schemeClr>
                  </a:glow>
                </a:effectLst>
                <a:latin typeface="Ebrima" panose="02000000000000000000" pitchFamily="2" charset="0"/>
                <a:ea typeface="Ebrima" panose="02000000000000000000" pitchFamily="2" charset="0"/>
                <a:cs typeface="Ebrima" panose="02000000000000000000" pitchFamily="2" charset="0"/>
              </a:rPr>
              <a:t>The Flat (or Plain Flat)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4691547" cy="4525963"/>
          </a:xfrm>
        </p:spPr>
      </p:pic>
      <p:sp>
        <p:nvSpPr>
          <p:cNvPr id="5" name="TextBox 4"/>
          <p:cNvSpPr txBox="1"/>
          <p:nvPr/>
        </p:nvSpPr>
        <p:spPr>
          <a:xfrm>
            <a:off x="5486400" y="2209800"/>
            <a:ext cx="3048000" cy="2862322"/>
          </a:xfrm>
          <a:prstGeom prst="rect">
            <a:avLst/>
          </a:prstGeom>
          <a:noFill/>
        </p:spPr>
        <p:txBody>
          <a:bodyPr wrap="square" rtlCol="0">
            <a:spAutoFit/>
          </a:bodyPr>
          <a:lstStyle/>
          <a:p>
            <a:pPr algn="ctr"/>
            <a:r>
              <a:rPr lang="en-US" dirty="0">
                <a:solidFill>
                  <a:schemeClr val="bg1"/>
                </a:solidFill>
              </a:rPr>
              <a:t>This is the back of the flat; the front is covered with muslin (unbleached cotton) that is stretched around, and glued &amp; stapled.</a:t>
            </a:r>
          </a:p>
          <a:p>
            <a:pPr algn="ctr"/>
            <a:endParaRPr lang="en-US" dirty="0">
              <a:solidFill>
                <a:schemeClr val="bg1"/>
              </a:solidFill>
            </a:endParaRPr>
          </a:p>
          <a:p>
            <a:pPr algn="ctr"/>
            <a:r>
              <a:rPr lang="en-US" dirty="0">
                <a:solidFill>
                  <a:schemeClr val="bg1"/>
                </a:solidFill>
              </a:rPr>
              <a:t>   Braces often not required for 4' X 8' flat; taller/wider usually need braces and perhaps an extra toggle.</a:t>
            </a:r>
          </a:p>
        </p:txBody>
      </p:sp>
    </p:spTree>
    <p:extLst>
      <p:ext uri="{BB962C8B-B14F-4D97-AF65-F5344CB8AC3E}">
        <p14:creationId xmlns:p14="http://schemas.microsoft.com/office/powerpoint/2010/main" val="3491520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7030A0"/>
                </a:solidFill>
                <a:effectLst>
                  <a:glow rad="228600">
                    <a:schemeClr val="accent4">
                      <a:satMod val="175000"/>
                      <a:alpha val="40000"/>
                    </a:schemeClr>
                  </a:glow>
                </a:effectLst>
                <a:latin typeface="Goudy Old Style" panose="02020502050305020303" pitchFamily="18" charset="0"/>
              </a:rPr>
              <a:t>Window and Door Flats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641189"/>
            <a:ext cx="7696200" cy="4443984"/>
          </a:xfrm>
        </p:spPr>
      </p:pic>
    </p:spTree>
    <p:extLst>
      <p:ext uri="{BB962C8B-B14F-4D97-AF65-F5344CB8AC3E}">
        <p14:creationId xmlns:p14="http://schemas.microsoft.com/office/powerpoint/2010/main" val="2463244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00FF99"/>
                </a:solidFill>
                <a:latin typeface="Comic Sans MS" panose="030F0702030302020204" pitchFamily="66" charset="0"/>
              </a:rPr>
              <a:t>The Platform: A weight-bearing structure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600200"/>
            <a:ext cx="7354570" cy="4525963"/>
          </a:xfrm>
        </p:spPr>
      </p:pic>
    </p:spTree>
    <p:extLst>
      <p:ext uri="{BB962C8B-B14F-4D97-AF65-F5344CB8AC3E}">
        <p14:creationId xmlns:p14="http://schemas.microsoft.com/office/powerpoint/2010/main" val="220424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FF6600"/>
                </a:solidFill>
                <a:latin typeface="Franklin Gothic Demi" panose="020B0703020102020204" pitchFamily="34" charset="0"/>
              </a:rPr>
              <a:t>The Parallel: Collapsible weight-bearing structure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0"/>
            <a:ext cx="7696200" cy="4525963"/>
          </a:xfrm>
        </p:spPr>
      </p:pic>
    </p:spTree>
    <p:extLst>
      <p:ext uri="{BB962C8B-B14F-4D97-AF65-F5344CB8AC3E}">
        <p14:creationId xmlns:p14="http://schemas.microsoft.com/office/powerpoint/2010/main" val="398430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669900"/>
                </a:solidFill>
                <a:latin typeface="Harlow Solid Italic" panose="04030604020F02020D02" pitchFamily="82" charset="0"/>
              </a:rPr>
              <a:t>The Process of Set Design</a:t>
            </a:r>
          </a:p>
        </p:txBody>
      </p:sp>
      <p:sp>
        <p:nvSpPr>
          <p:cNvPr id="3" name="Content Placeholder 2"/>
          <p:cNvSpPr>
            <a:spLocks noGrp="1"/>
          </p:cNvSpPr>
          <p:nvPr>
            <p:ph idx="1"/>
          </p:nvPr>
        </p:nvSpPr>
        <p:spPr/>
        <p:txBody>
          <a:bodyPr>
            <a:normAutofit fontScale="77500" lnSpcReduction="20000"/>
          </a:bodyPr>
          <a:lstStyle/>
          <a:p>
            <a:r>
              <a:rPr lang="en-US" dirty="0">
                <a:solidFill>
                  <a:schemeClr val="bg1"/>
                </a:solidFill>
              </a:rPr>
              <a:t>Renderings - loose free-hand drawings of early impressions</a:t>
            </a:r>
          </a:p>
          <a:p>
            <a:r>
              <a:rPr lang="en-US" dirty="0">
                <a:solidFill>
                  <a:schemeClr val="bg1"/>
                </a:solidFill>
              </a:rPr>
              <a:t>Ground-plan - a bird's eye view </a:t>
            </a:r>
          </a:p>
          <a:p>
            <a:r>
              <a:rPr lang="en-US" dirty="0">
                <a:solidFill>
                  <a:schemeClr val="bg1"/>
                </a:solidFill>
              </a:rPr>
              <a:t>Three-dimensional models </a:t>
            </a:r>
          </a:p>
          <a:p>
            <a:r>
              <a:rPr lang="en-US" dirty="0">
                <a:solidFill>
                  <a:schemeClr val="bg1"/>
                </a:solidFill>
              </a:rPr>
              <a:t>Thumb-nail sketches </a:t>
            </a:r>
          </a:p>
          <a:p>
            <a:r>
              <a:rPr lang="en-US" dirty="0">
                <a:solidFill>
                  <a:schemeClr val="bg1"/>
                </a:solidFill>
              </a:rPr>
              <a:t>Elevations (scale drawings) </a:t>
            </a:r>
          </a:p>
          <a:p>
            <a:r>
              <a:rPr lang="en-US" dirty="0">
                <a:solidFill>
                  <a:schemeClr val="bg1"/>
                </a:solidFill>
              </a:rPr>
              <a:t>Instructions for building</a:t>
            </a:r>
          </a:p>
          <a:p>
            <a:r>
              <a:rPr lang="en-US" dirty="0">
                <a:solidFill>
                  <a:schemeClr val="bg1"/>
                </a:solidFill>
              </a:rPr>
              <a:t>Technical director oversees construction </a:t>
            </a:r>
          </a:p>
          <a:p>
            <a:r>
              <a:rPr lang="en-US" dirty="0">
                <a:solidFill>
                  <a:schemeClr val="bg1"/>
                </a:solidFill>
              </a:rPr>
              <a:t>The scene designer also often does the Properties (Props) that are not part of the regular scenery, handled by actors (canes, furniture [handled], letters, etc.) </a:t>
            </a:r>
          </a:p>
          <a:p>
            <a:r>
              <a:rPr lang="en-US" dirty="0">
                <a:solidFill>
                  <a:schemeClr val="bg1"/>
                </a:solidFill>
              </a:rPr>
              <a:t>Props are usually: </a:t>
            </a:r>
          </a:p>
          <a:p>
            <a:pPr lvl="1"/>
            <a:r>
              <a:rPr lang="en-US" dirty="0">
                <a:solidFill>
                  <a:schemeClr val="bg1"/>
                </a:solidFill>
              </a:rPr>
              <a:t>Designed and built or bought or rented </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057400"/>
            <a:ext cx="3429000" cy="1703173"/>
          </a:xfrm>
          <a:prstGeom prst="rect">
            <a:avLst/>
          </a:prstGeom>
        </p:spPr>
      </p:pic>
    </p:spTree>
    <p:extLst>
      <p:ext uri="{BB962C8B-B14F-4D97-AF65-F5344CB8AC3E}">
        <p14:creationId xmlns:p14="http://schemas.microsoft.com/office/powerpoint/2010/main" val="2511592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chemeClr val="accent6">
                    <a:lumMod val="75000"/>
                  </a:schemeClr>
                </a:solidFill>
                <a:effectLst>
                  <a:glow rad="228600">
                    <a:schemeClr val="accent6">
                      <a:satMod val="175000"/>
                      <a:alpha val="40000"/>
                    </a:schemeClr>
                  </a:glow>
                </a:effectLst>
                <a:latin typeface="Forte" panose="03060902040502070203" pitchFamily="66" charset="0"/>
              </a:rPr>
              <a:t>A Brief Background on Theatre Designers</a:t>
            </a:r>
          </a:p>
        </p:txBody>
      </p:sp>
      <p:sp>
        <p:nvSpPr>
          <p:cNvPr id="3" name="Content Placeholder 2"/>
          <p:cNvSpPr>
            <a:spLocks noGrp="1"/>
          </p:cNvSpPr>
          <p:nvPr>
            <p:ph idx="1"/>
          </p:nvPr>
        </p:nvSpPr>
        <p:spPr/>
        <p:txBody>
          <a:bodyPr>
            <a:normAutofit fontScale="85000" lnSpcReduction="20000"/>
          </a:bodyPr>
          <a:lstStyle/>
          <a:p>
            <a:r>
              <a:rPr lang="en-US" dirty="0">
                <a:solidFill>
                  <a:schemeClr val="bg1"/>
                </a:solidFill>
              </a:rPr>
              <a:t>Stage Design was not always considered essential. </a:t>
            </a:r>
          </a:p>
          <a:p>
            <a:r>
              <a:rPr lang="en-US" dirty="0">
                <a:solidFill>
                  <a:schemeClr val="bg1"/>
                </a:solidFill>
              </a:rPr>
              <a:t>The Scenery Designer creates the visual </a:t>
            </a:r>
          </a:p>
          <a:p>
            <a:r>
              <a:rPr lang="en-US" dirty="0">
                <a:solidFill>
                  <a:schemeClr val="bg1"/>
                </a:solidFill>
              </a:rPr>
              <a:t>world in which a play unfolds.</a:t>
            </a:r>
          </a:p>
          <a:p>
            <a:r>
              <a:rPr lang="en-US" dirty="0">
                <a:solidFill>
                  <a:schemeClr val="bg1"/>
                </a:solidFill>
              </a:rPr>
              <a:t>Costumes and mask-making are quite old. </a:t>
            </a:r>
          </a:p>
          <a:p>
            <a:r>
              <a:rPr lang="en-US" dirty="0">
                <a:solidFill>
                  <a:schemeClr val="bg1"/>
                </a:solidFill>
              </a:rPr>
              <a:t>Sound is a brand-new technology. </a:t>
            </a:r>
          </a:p>
          <a:p>
            <a:r>
              <a:rPr lang="en-US" dirty="0">
                <a:solidFill>
                  <a:schemeClr val="bg1"/>
                </a:solidFill>
              </a:rPr>
              <a:t>Lighting - may go back to the Renaissance - with gaslight in the 1800's, lighting came into its own. </a:t>
            </a:r>
          </a:p>
          <a:p>
            <a:r>
              <a:rPr lang="en-US" dirty="0">
                <a:solidFill>
                  <a:schemeClr val="bg1"/>
                </a:solidFill>
              </a:rPr>
              <a:t>Designers are more vulnerable to shifts in technology because they have to continue learning new and more advanced equipment and software.</a:t>
            </a:r>
          </a:p>
          <a:p>
            <a:r>
              <a:rPr lang="en-US" dirty="0">
                <a:solidFill>
                  <a:schemeClr val="bg1"/>
                </a:solidFill>
              </a:rPr>
              <a:t>Designers are both artists and artisans (</a:t>
            </a:r>
            <a:r>
              <a:rPr lang="en-US" dirty="0" err="1">
                <a:solidFill>
                  <a:schemeClr val="bg1"/>
                </a:solidFill>
              </a:rPr>
              <a:t>craftspersons</a:t>
            </a: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1130022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dwardian Script ITC" panose="030303020407070D0804" pitchFamily="66" charset="0"/>
              </a:rPr>
              <a:t>Who is Robert </a:t>
            </a:r>
            <a:r>
              <a:rPr lang="en-US" sz="6600" b="1"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dwardian Script ITC" panose="030303020407070D0804" pitchFamily="66" charset="0"/>
              </a:rPr>
              <a:t>Lepage</a:t>
            </a:r>
            <a:r>
              <a:rPr lang="en-US" sz="6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Edwardian Script ITC" panose="030303020407070D0804" pitchFamily="66" charset="0"/>
              </a:rPr>
              <a:t>?</a:t>
            </a:r>
          </a:p>
        </p:txBody>
      </p:sp>
      <p:sp>
        <p:nvSpPr>
          <p:cNvPr id="3" name="Content Placeholder 2"/>
          <p:cNvSpPr>
            <a:spLocks noGrp="1"/>
          </p:cNvSpPr>
          <p:nvPr>
            <p:ph sz="half" idx="1"/>
          </p:nvPr>
        </p:nvSpPr>
        <p:spPr>
          <a:xfrm>
            <a:off x="457200" y="1600200"/>
            <a:ext cx="6019800" cy="4525963"/>
          </a:xfrm>
        </p:spPr>
        <p:txBody>
          <a:bodyPr>
            <a:normAutofit fontScale="40000" lnSpcReduction="20000"/>
          </a:bodyPr>
          <a:lstStyle/>
          <a:p>
            <a:r>
              <a:rPr lang="en-US" sz="3000" dirty="0">
                <a:solidFill>
                  <a:schemeClr val="bg1"/>
                </a:solidFill>
              </a:rPr>
              <a:t>A Canadian writer, director, designer, and actor.</a:t>
            </a:r>
          </a:p>
          <a:p>
            <a:r>
              <a:rPr lang="en-US" sz="3000" dirty="0">
                <a:solidFill>
                  <a:schemeClr val="bg1"/>
                </a:solidFill>
              </a:rPr>
              <a:t>Born on December 12, 1957 (age 61).</a:t>
            </a:r>
          </a:p>
          <a:p>
            <a:r>
              <a:rPr lang="en-US" sz="3000" dirty="0" err="1">
                <a:solidFill>
                  <a:schemeClr val="bg1"/>
                </a:solidFill>
              </a:rPr>
              <a:t>Lepage</a:t>
            </a:r>
            <a:r>
              <a:rPr lang="en-US" sz="3000" dirty="0">
                <a:solidFill>
                  <a:schemeClr val="bg1"/>
                </a:solidFill>
              </a:rPr>
              <a:t> was raised in a working-class family in Quebec City. </a:t>
            </a:r>
          </a:p>
          <a:p>
            <a:r>
              <a:rPr lang="en-US" sz="3000" dirty="0">
                <a:solidFill>
                  <a:schemeClr val="bg1"/>
                </a:solidFill>
              </a:rPr>
              <a:t>He graduated in 1978 from the Conservatoire </a:t>
            </a:r>
            <a:r>
              <a:rPr lang="en-US" sz="3000" dirty="0" err="1">
                <a:solidFill>
                  <a:schemeClr val="bg1"/>
                </a:solidFill>
              </a:rPr>
              <a:t>d’Art</a:t>
            </a:r>
            <a:r>
              <a:rPr lang="en-US" sz="3000" dirty="0">
                <a:solidFill>
                  <a:schemeClr val="bg1"/>
                </a:solidFill>
              </a:rPr>
              <a:t> </a:t>
            </a:r>
            <a:r>
              <a:rPr lang="en-US" sz="3000" dirty="0" err="1">
                <a:solidFill>
                  <a:schemeClr val="bg1"/>
                </a:solidFill>
              </a:rPr>
              <a:t>Dramatique</a:t>
            </a:r>
            <a:r>
              <a:rPr lang="en-US" sz="3000" dirty="0">
                <a:solidFill>
                  <a:schemeClr val="bg1"/>
                </a:solidFill>
              </a:rPr>
              <a:t> du Québec (now Conservatoire de </a:t>
            </a:r>
            <a:r>
              <a:rPr lang="en-US" sz="3000" dirty="0" err="1">
                <a:solidFill>
                  <a:schemeClr val="bg1"/>
                </a:solidFill>
              </a:rPr>
              <a:t>Musique</a:t>
            </a:r>
            <a:r>
              <a:rPr lang="en-US" sz="3000" dirty="0">
                <a:solidFill>
                  <a:schemeClr val="bg1"/>
                </a:solidFill>
              </a:rPr>
              <a:t> et </a:t>
            </a:r>
            <a:r>
              <a:rPr lang="en-US" sz="3000" dirty="0" err="1">
                <a:solidFill>
                  <a:schemeClr val="bg1"/>
                </a:solidFill>
              </a:rPr>
              <a:t>d’Art</a:t>
            </a:r>
            <a:r>
              <a:rPr lang="en-US" sz="3000" dirty="0">
                <a:solidFill>
                  <a:schemeClr val="bg1"/>
                </a:solidFill>
              </a:rPr>
              <a:t> </a:t>
            </a:r>
            <a:r>
              <a:rPr lang="en-US" sz="3000" dirty="0" err="1">
                <a:solidFill>
                  <a:schemeClr val="bg1"/>
                </a:solidFill>
              </a:rPr>
              <a:t>Dramatique</a:t>
            </a:r>
            <a:r>
              <a:rPr lang="en-US" sz="3000" dirty="0">
                <a:solidFill>
                  <a:schemeClr val="bg1"/>
                </a:solidFill>
              </a:rPr>
              <a:t> du Québec). </a:t>
            </a:r>
          </a:p>
          <a:p>
            <a:r>
              <a:rPr lang="en-US" sz="3000" dirty="0">
                <a:solidFill>
                  <a:schemeClr val="bg1"/>
                </a:solidFill>
              </a:rPr>
              <a:t>After studying in Paris with Swiss director Alain Knapp, </a:t>
            </a:r>
            <a:r>
              <a:rPr lang="en-US" sz="3000" dirty="0" err="1">
                <a:solidFill>
                  <a:schemeClr val="bg1"/>
                </a:solidFill>
              </a:rPr>
              <a:t>Lepage</a:t>
            </a:r>
            <a:r>
              <a:rPr lang="en-US" sz="3000" dirty="0">
                <a:solidFill>
                  <a:schemeClr val="bg1"/>
                </a:solidFill>
              </a:rPr>
              <a:t> in 1982 joined </a:t>
            </a:r>
            <a:r>
              <a:rPr lang="en-US" sz="3000" dirty="0" err="1">
                <a:solidFill>
                  <a:schemeClr val="bg1"/>
                </a:solidFill>
              </a:rPr>
              <a:t>Théâtre</a:t>
            </a:r>
            <a:r>
              <a:rPr lang="en-US" sz="3000" dirty="0">
                <a:solidFill>
                  <a:schemeClr val="bg1"/>
                </a:solidFill>
              </a:rPr>
              <a:t> </a:t>
            </a:r>
            <a:r>
              <a:rPr lang="en-US" sz="3000" dirty="0" err="1">
                <a:solidFill>
                  <a:schemeClr val="bg1"/>
                </a:solidFill>
              </a:rPr>
              <a:t>Repère</a:t>
            </a:r>
            <a:r>
              <a:rPr lang="en-US" sz="3000" dirty="0">
                <a:solidFill>
                  <a:schemeClr val="bg1"/>
                </a:solidFill>
              </a:rPr>
              <a:t> in Quebec. </a:t>
            </a:r>
          </a:p>
          <a:p>
            <a:r>
              <a:rPr lang="en-US" sz="3000" dirty="0">
                <a:solidFill>
                  <a:schemeClr val="bg1"/>
                </a:solidFill>
              </a:rPr>
              <a:t>This theatre company, founded by Jacques </a:t>
            </a:r>
            <a:r>
              <a:rPr lang="en-US" sz="3000" dirty="0" err="1">
                <a:solidFill>
                  <a:schemeClr val="bg1"/>
                </a:solidFill>
              </a:rPr>
              <a:t>Lessard</a:t>
            </a:r>
            <a:r>
              <a:rPr lang="en-US" sz="3000" dirty="0">
                <a:solidFill>
                  <a:schemeClr val="bg1"/>
                </a:solidFill>
              </a:rPr>
              <a:t>, relied on the active involvement of actors to discover the key object or pattern necessary to develop the production. </a:t>
            </a:r>
          </a:p>
          <a:p>
            <a:r>
              <a:rPr lang="en-US" sz="3000" dirty="0">
                <a:solidFill>
                  <a:schemeClr val="bg1"/>
                </a:solidFill>
              </a:rPr>
              <a:t>In 1985 </a:t>
            </a:r>
            <a:r>
              <a:rPr lang="en-US" sz="3000" dirty="0" err="1">
                <a:solidFill>
                  <a:schemeClr val="bg1"/>
                </a:solidFill>
              </a:rPr>
              <a:t>Lepage</a:t>
            </a:r>
            <a:r>
              <a:rPr lang="en-US" sz="3000" dirty="0">
                <a:solidFill>
                  <a:schemeClr val="bg1"/>
                </a:solidFill>
              </a:rPr>
              <a:t> became artistic director of the company. </a:t>
            </a:r>
          </a:p>
          <a:p>
            <a:r>
              <a:rPr lang="en-US" sz="3000" dirty="0">
                <a:solidFill>
                  <a:schemeClr val="bg1"/>
                </a:solidFill>
              </a:rPr>
              <a:t>That same year he staged a one-man show, </a:t>
            </a:r>
            <a:r>
              <a:rPr lang="en-US" sz="3000" i="1" dirty="0">
                <a:solidFill>
                  <a:schemeClr val="bg1"/>
                </a:solidFill>
              </a:rPr>
              <a:t>Vinci</a:t>
            </a:r>
            <a:r>
              <a:rPr lang="en-US" sz="3000" dirty="0">
                <a:solidFill>
                  <a:schemeClr val="bg1"/>
                </a:solidFill>
              </a:rPr>
              <a:t>, about a young photographer coping with a friend’s suicide.</a:t>
            </a:r>
          </a:p>
          <a:p>
            <a:r>
              <a:rPr lang="en-US" sz="3000" dirty="0" err="1">
                <a:solidFill>
                  <a:schemeClr val="bg1"/>
                </a:solidFill>
              </a:rPr>
              <a:t>Lepage</a:t>
            </a:r>
            <a:r>
              <a:rPr lang="en-US" sz="3000" dirty="0">
                <a:solidFill>
                  <a:schemeClr val="bg1"/>
                </a:solidFill>
              </a:rPr>
              <a:t> was noted for juxtaposing multicultural elements in his plays, often to surprising effect. </a:t>
            </a:r>
          </a:p>
          <a:p>
            <a:r>
              <a:rPr lang="en-US" sz="3000" dirty="0">
                <a:solidFill>
                  <a:schemeClr val="bg1"/>
                </a:solidFill>
              </a:rPr>
              <a:t>His </a:t>
            </a:r>
            <a:r>
              <a:rPr lang="en-US" sz="3000" i="1" dirty="0">
                <a:solidFill>
                  <a:schemeClr val="bg1"/>
                </a:solidFill>
              </a:rPr>
              <a:t>Dragon’s Trilogy </a:t>
            </a:r>
            <a:r>
              <a:rPr lang="en-US" sz="3000" dirty="0">
                <a:solidFill>
                  <a:schemeClr val="bg1"/>
                </a:solidFill>
              </a:rPr>
              <a:t>(1985) was staged partly in Chinese. </a:t>
            </a:r>
          </a:p>
          <a:p>
            <a:r>
              <a:rPr lang="en-US" sz="3000" dirty="0">
                <a:solidFill>
                  <a:schemeClr val="bg1"/>
                </a:solidFill>
              </a:rPr>
              <a:t>For </a:t>
            </a:r>
            <a:r>
              <a:rPr lang="en-US" sz="3000" i="1" dirty="0">
                <a:solidFill>
                  <a:schemeClr val="bg1"/>
                </a:solidFill>
              </a:rPr>
              <a:t>Tectonic Plates </a:t>
            </a:r>
            <a:r>
              <a:rPr lang="en-US" sz="3000" dirty="0">
                <a:solidFill>
                  <a:schemeClr val="bg1"/>
                </a:solidFill>
              </a:rPr>
              <a:t>(1988; filmed 1992), which dealt with the collision of French Canadian and Scottish cultures, he used two pianos gliding across the stage to symbolize the continents of Europe and North America. </a:t>
            </a:r>
          </a:p>
          <a:p>
            <a:r>
              <a:rPr lang="en-US" sz="3000" dirty="0" err="1">
                <a:solidFill>
                  <a:schemeClr val="bg1"/>
                </a:solidFill>
              </a:rPr>
              <a:t>Lepage</a:t>
            </a:r>
            <a:r>
              <a:rPr lang="en-US" sz="3000" dirty="0">
                <a:solidFill>
                  <a:schemeClr val="bg1"/>
                </a:solidFill>
              </a:rPr>
              <a:t> left </a:t>
            </a:r>
            <a:r>
              <a:rPr lang="en-US" sz="3000" dirty="0" err="1">
                <a:solidFill>
                  <a:schemeClr val="bg1"/>
                </a:solidFill>
              </a:rPr>
              <a:t>Théâtre</a:t>
            </a:r>
            <a:r>
              <a:rPr lang="en-US" sz="3000" dirty="0">
                <a:solidFill>
                  <a:schemeClr val="bg1"/>
                </a:solidFill>
              </a:rPr>
              <a:t> </a:t>
            </a:r>
            <a:r>
              <a:rPr lang="en-US" sz="3000" dirty="0" err="1">
                <a:solidFill>
                  <a:schemeClr val="bg1"/>
                </a:solidFill>
              </a:rPr>
              <a:t>Repère</a:t>
            </a:r>
            <a:r>
              <a:rPr lang="en-US" sz="3000" dirty="0">
                <a:solidFill>
                  <a:schemeClr val="bg1"/>
                </a:solidFill>
              </a:rPr>
              <a:t> to become head of the French theatre section of the National Arts Centre in Ottawa in 1989. </a:t>
            </a:r>
          </a:p>
          <a:p>
            <a:r>
              <a:rPr lang="en-US" sz="3000" dirty="0">
                <a:solidFill>
                  <a:schemeClr val="bg1"/>
                </a:solidFill>
              </a:rPr>
              <a:t>There he staged </a:t>
            </a:r>
            <a:r>
              <a:rPr lang="en-US" sz="3000" i="1" dirty="0">
                <a:solidFill>
                  <a:schemeClr val="bg1"/>
                </a:solidFill>
              </a:rPr>
              <a:t>Needles and Opium </a:t>
            </a:r>
            <a:r>
              <a:rPr lang="en-US" sz="3000" dirty="0">
                <a:solidFill>
                  <a:schemeClr val="bg1"/>
                </a:solidFill>
              </a:rPr>
              <a:t>(1991), in which French poet and filmmaker Jean Cocteau and American jazz trumpeter Miles Davis, both played by </a:t>
            </a:r>
            <a:r>
              <a:rPr lang="en-US" sz="3000" dirty="0" err="1">
                <a:solidFill>
                  <a:schemeClr val="bg1"/>
                </a:solidFill>
              </a:rPr>
              <a:t>Lepage</a:t>
            </a:r>
            <a:r>
              <a:rPr lang="en-US" sz="3000" dirty="0">
                <a:solidFill>
                  <a:schemeClr val="bg1"/>
                </a:solidFill>
              </a:rPr>
              <a:t>, exchanged places. </a:t>
            </a:r>
            <a:r>
              <a:rPr lang="en-US" sz="3000" dirty="0" err="1">
                <a:solidFill>
                  <a:schemeClr val="bg1"/>
                </a:solidFill>
              </a:rPr>
              <a:t>Lepage</a:t>
            </a:r>
            <a:r>
              <a:rPr lang="en-US" sz="3000" dirty="0">
                <a:solidFill>
                  <a:schemeClr val="bg1"/>
                </a:solidFill>
              </a:rPr>
              <a:t> envisioned the men in 1949 traveling between New York and Paris at the same time, both addicted to drugs. </a:t>
            </a:r>
          </a:p>
          <a:p>
            <a:r>
              <a:rPr lang="en-US" sz="3000" dirty="0">
                <a:solidFill>
                  <a:schemeClr val="bg1"/>
                </a:solidFill>
              </a:rPr>
              <a:t>In 1992 </a:t>
            </a:r>
            <a:r>
              <a:rPr lang="en-US" sz="3000" dirty="0" err="1">
                <a:solidFill>
                  <a:schemeClr val="bg1"/>
                </a:solidFill>
              </a:rPr>
              <a:t>Lepage</a:t>
            </a:r>
            <a:r>
              <a:rPr lang="en-US" sz="3000" dirty="0">
                <a:solidFill>
                  <a:schemeClr val="bg1"/>
                </a:solidFill>
              </a:rPr>
              <a:t> sparked controversy at the British National Theatre by setting Shakespeare’s </a:t>
            </a:r>
            <a:r>
              <a:rPr lang="en-US" sz="3000" i="1" dirty="0">
                <a:solidFill>
                  <a:schemeClr val="bg1"/>
                </a:solidFill>
              </a:rPr>
              <a:t>A Midsummer Night’s Dream</a:t>
            </a:r>
            <a:r>
              <a:rPr lang="en-US" sz="3000" dirty="0">
                <a:solidFill>
                  <a:schemeClr val="bg1"/>
                </a:solidFill>
              </a:rPr>
              <a:t> in a mud bath.</a:t>
            </a:r>
          </a:p>
          <a:p>
            <a:endParaRPr lang="en-US" dirty="0">
              <a:solidFill>
                <a:schemeClr val="bg1"/>
              </a:solidFill>
            </a:endParaRP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1676400"/>
            <a:ext cx="2514600" cy="4343400"/>
          </a:xfrm>
        </p:spPr>
      </p:pic>
    </p:spTree>
    <p:extLst>
      <p:ext uri="{BB962C8B-B14F-4D97-AF65-F5344CB8AC3E}">
        <p14:creationId xmlns:p14="http://schemas.microsoft.com/office/powerpoint/2010/main" val="22582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66FF"/>
                </a:solidFill>
                <a:latin typeface="Edwardian Script ITC" panose="030303020407070D0804" pitchFamily="66" charset="0"/>
              </a:rPr>
              <a:t>Who is Robert </a:t>
            </a:r>
            <a:r>
              <a:rPr lang="en-US" sz="6600" dirty="0" err="1">
                <a:solidFill>
                  <a:srgbClr val="9966FF"/>
                </a:solidFill>
                <a:latin typeface="Edwardian Script ITC" panose="030303020407070D0804" pitchFamily="66" charset="0"/>
              </a:rPr>
              <a:t>Lepage</a:t>
            </a:r>
            <a:r>
              <a:rPr lang="en-US" sz="6600" dirty="0">
                <a:solidFill>
                  <a:srgbClr val="9966FF"/>
                </a:solidFill>
                <a:latin typeface="Edwardian Script ITC" panose="030303020407070D0804" pitchFamily="66" charset="0"/>
              </a:rPr>
              <a:t>?</a:t>
            </a:r>
          </a:p>
        </p:txBody>
      </p:sp>
      <p:sp>
        <p:nvSpPr>
          <p:cNvPr id="3" name="Content Placeholder 2"/>
          <p:cNvSpPr>
            <a:spLocks noGrp="1"/>
          </p:cNvSpPr>
          <p:nvPr>
            <p:ph sz="half" idx="1"/>
          </p:nvPr>
        </p:nvSpPr>
        <p:spPr>
          <a:xfrm>
            <a:off x="457200" y="1600200"/>
            <a:ext cx="6019800" cy="4525963"/>
          </a:xfrm>
        </p:spPr>
        <p:txBody>
          <a:bodyPr>
            <a:normAutofit fontScale="47500" lnSpcReduction="20000"/>
          </a:bodyPr>
          <a:lstStyle/>
          <a:p>
            <a:r>
              <a:rPr lang="en-US" dirty="0" err="1">
                <a:solidFill>
                  <a:schemeClr val="bg1"/>
                </a:solidFill>
              </a:rPr>
              <a:t>Lepage</a:t>
            </a:r>
            <a:r>
              <a:rPr lang="en-US" dirty="0">
                <a:solidFill>
                  <a:schemeClr val="bg1"/>
                </a:solidFill>
              </a:rPr>
              <a:t> returned to Quebec City in 1994 to found a new theatre company, Ex Machina, having left his position at the National Arts Centre the previous year. </a:t>
            </a:r>
          </a:p>
          <a:p>
            <a:r>
              <a:rPr lang="en-US" dirty="0">
                <a:solidFill>
                  <a:schemeClr val="bg1"/>
                </a:solidFill>
              </a:rPr>
              <a:t>The company’s first production, </a:t>
            </a:r>
            <a:r>
              <a:rPr lang="en-US" i="1" dirty="0">
                <a:solidFill>
                  <a:schemeClr val="bg1"/>
                </a:solidFill>
              </a:rPr>
              <a:t>The Seven Streams of the River Ota </a:t>
            </a:r>
            <a:r>
              <a:rPr lang="en-US" dirty="0">
                <a:solidFill>
                  <a:schemeClr val="bg1"/>
                </a:solidFill>
              </a:rPr>
              <a:t>(1994), used the bombing of Hiroshima as a metaphor for contemporary problems such as AIDS. The play, set in the home of a Jewish Czech photographer living in Japan, revealed the story line through a series of flashbacks. </a:t>
            </a:r>
          </a:p>
          <a:p>
            <a:r>
              <a:rPr lang="en-US" dirty="0">
                <a:solidFill>
                  <a:schemeClr val="bg1"/>
                </a:solidFill>
              </a:rPr>
              <a:t>In 1997 the company moved into its new headquarters, Le Caserne Dalhousie. </a:t>
            </a:r>
          </a:p>
          <a:p>
            <a:r>
              <a:rPr lang="en-US" dirty="0">
                <a:solidFill>
                  <a:schemeClr val="bg1"/>
                </a:solidFill>
              </a:rPr>
              <a:t>The building, a renovated firehouse, housed </a:t>
            </a:r>
            <a:r>
              <a:rPr lang="en-US" dirty="0" err="1">
                <a:solidFill>
                  <a:schemeClr val="bg1"/>
                </a:solidFill>
              </a:rPr>
              <a:t>Lepage’s</a:t>
            </a:r>
            <a:r>
              <a:rPr lang="en-US" dirty="0">
                <a:solidFill>
                  <a:schemeClr val="bg1"/>
                </a:solidFill>
              </a:rPr>
              <a:t> scenery production workshop and film studio in addition to a theatre.</a:t>
            </a:r>
          </a:p>
          <a:p>
            <a:r>
              <a:rPr lang="en-US" dirty="0">
                <a:solidFill>
                  <a:schemeClr val="bg1"/>
                </a:solidFill>
              </a:rPr>
              <a:t>Many of the plays staged by Ex Machina were written and directed by </a:t>
            </a:r>
            <a:r>
              <a:rPr lang="en-US" dirty="0" err="1">
                <a:solidFill>
                  <a:schemeClr val="bg1"/>
                </a:solidFill>
              </a:rPr>
              <a:t>Lepage</a:t>
            </a:r>
            <a:r>
              <a:rPr lang="en-US" dirty="0">
                <a:solidFill>
                  <a:schemeClr val="bg1"/>
                </a:solidFill>
              </a:rPr>
              <a:t>, sometimes in collaboration with other members of the company. </a:t>
            </a:r>
          </a:p>
          <a:p>
            <a:r>
              <a:rPr lang="en-US" i="1" dirty="0">
                <a:solidFill>
                  <a:schemeClr val="bg1"/>
                </a:solidFill>
              </a:rPr>
              <a:t>La </a:t>
            </a:r>
            <a:r>
              <a:rPr lang="en-US" i="1" dirty="0" err="1">
                <a:solidFill>
                  <a:schemeClr val="bg1"/>
                </a:solidFill>
              </a:rPr>
              <a:t>Géometrie</a:t>
            </a:r>
            <a:r>
              <a:rPr lang="en-US" i="1" dirty="0">
                <a:solidFill>
                  <a:schemeClr val="bg1"/>
                </a:solidFill>
              </a:rPr>
              <a:t> des miracles </a:t>
            </a:r>
            <a:r>
              <a:rPr lang="en-US" dirty="0">
                <a:solidFill>
                  <a:schemeClr val="bg1"/>
                </a:solidFill>
              </a:rPr>
              <a:t>(1998; The Geometry of Miracles) </a:t>
            </a:r>
            <a:r>
              <a:rPr lang="en-US" dirty="0" err="1">
                <a:solidFill>
                  <a:schemeClr val="bg1"/>
                </a:solidFill>
              </a:rPr>
              <a:t>centred</a:t>
            </a:r>
            <a:r>
              <a:rPr lang="en-US" dirty="0">
                <a:solidFill>
                  <a:schemeClr val="bg1"/>
                </a:solidFill>
              </a:rPr>
              <a:t> on the relationships between the American architect Frank Lloyd Wright and his acolytes. </a:t>
            </a:r>
          </a:p>
          <a:p>
            <a:r>
              <a:rPr lang="en-US" dirty="0">
                <a:solidFill>
                  <a:schemeClr val="bg1"/>
                </a:solidFill>
              </a:rPr>
              <a:t>The abstracted </a:t>
            </a:r>
            <a:r>
              <a:rPr lang="en-US" i="1" dirty="0">
                <a:solidFill>
                  <a:schemeClr val="bg1"/>
                </a:solidFill>
              </a:rPr>
              <a:t>Zulu Time </a:t>
            </a:r>
            <a:r>
              <a:rPr lang="en-US" dirty="0">
                <a:solidFill>
                  <a:schemeClr val="bg1"/>
                </a:solidFill>
              </a:rPr>
              <a:t>(1999) put </a:t>
            </a:r>
            <a:r>
              <a:rPr lang="en-US" dirty="0" err="1">
                <a:solidFill>
                  <a:schemeClr val="bg1"/>
                </a:solidFill>
              </a:rPr>
              <a:t>Lepage’s</a:t>
            </a:r>
            <a:r>
              <a:rPr lang="en-US" dirty="0">
                <a:solidFill>
                  <a:schemeClr val="bg1"/>
                </a:solidFill>
              </a:rPr>
              <a:t> trademark facility with lighting and intricately composed video projections on full display to tell the stories of a cast of characters ranging from flight attendants to terrorists. </a:t>
            </a:r>
          </a:p>
          <a:p>
            <a:r>
              <a:rPr lang="en-US" dirty="0">
                <a:solidFill>
                  <a:schemeClr val="bg1"/>
                </a:solidFill>
              </a:rPr>
              <a:t>A 2004 production, </a:t>
            </a:r>
            <a:r>
              <a:rPr lang="en-US" i="1" dirty="0">
                <a:solidFill>
                  <a:schemeClr val="bg1"/>
                </a:solidFill>
              </a:rPr>
              <a:t>The Busker’s Opera</a:t>
            </a:r>
            <a:r>
              <a:rPr lang="en-US" dirty="0">
                <a:solidFill>
                  <a:schemeClr val="bg1"/>
                </a:solidFill>
              </a:rPr>
              <a:t>, restyled John Gay’s </a:t>
            </a:r>
            <a:r>
              <a:rPr lang="en-US" i="1" dirty="0">
                <a:solidFill>
                  <a:schemeClr val="bg1"/>
                </a:solidFill>
              </a:rPr>
              <a:t>The Beggar’s Opera </a:t>
            </a:r>
            <a:r>
              <a:rPr lang="en-US" dirty="0">
                <a:solidFill>
                  <a:schemeClr val="bg1"/>
                </a:solidFill>
              </a:rPr>
              <a:t>(1728) to feature a group of modern musicians. </a:t>
            </a:r>
          </a:p>
          <a:p>
            <a:r>
              <a:rPr lang="en-US" i="1" dirty="0">
                <a:solidFill>
                  <a:schemeClr val="bg1"/>
                </a:solidFill>
              </a:rPr>
              <a:t>The Andersen Project </a:t>
            </a:r>
            <a:r>
              <a:rPr lang="en-US" dirty="0">
                <a:solidFill>
                  <a:schemeClr val="bg1"/>
                </a:solidFill>
              </a:rPr>
              <a:t>(2005), in which </a:t>
            </a:r>
            <a:r>
              <a:rPr lang="en-US" dirty="0" err="1">
                <a:solidFill>
                  <a:schemeClr val="bg1"/>
                </a:solidFill>
              </a:rPr>
              <a:t>Lepage</a:t>
            </a:r>
            <a:r>
              <a:rPr lang="en-US" dirty="0">
                <a:solidFill>
                  <a:schemeClr val="bg1"/>
                </a:solidFill>
              </a:rPr>
              <a:t> also appeared, wove together several Hans Christian Andersen fairy tales. </a:t>
            </a:r>
          </a:p>
          <a:p>
            <a:r>
              <a:rPr lang="en-US" dirty="0">
                <a:solidFill>
                  <a:schemeClr val="bg1"/>
                </a:solidFill>
              </a:rPr>
              <a:t>Always intrigued by straining the boundaries of convention, </a:t>
            </a:r>
            <a:r>
              <a:rPr lang="en-US" dirty="0" err="1">
                <a:solidFill>
                  <a:schemeClr val="bg1"/>
                </a:solidFill>
              </a:rPr>
              <a:t>Lepage</a:t>
            </a:r>
            <a:r>
              <a:rPr lang="en-US" dirty="0">
                <a:solidFill>
                  <a:schemeClr val="bg1"/>
                </a:solidFill>
              </a:rPr>
              <a:t> staged </a:t>
            </a:r>
            <a:r>
              <a:rPr lang="en-US" i="1" dirty="0" err="1">
                <a:solidFill>
                  <a:schemeClr val="bg1"/>
                </a:solidFill>
              </a:rPr>
              <a:t>Lipsynch</a:t>
            </a:r>
            <a:r>
              <a:rPr lang="en-US" dirty="0">
                <a:solidFill>
                  <a:schemeClr val="bg1"/>
                </a:solidFill>
              </a:rPr>
              <a:t>, a nine-hour production, in 2007, and </a:t>
            </a:r>
            <a:r>
              <a:rPr lang="en-US" i="1" dirty="0" err="1">
                <a:solidFill>
                  <a:schemeClr val="bg1"/>
                </a:solidFill>
              </a:rPr>
              <a:t>Eonnogata</a:t>
            </a:r>
            <a:r>
              <a:rPr lang="en-US" dirty="0">
                <a:solidFill>
                  <a:schemeClr val="bg1"/>
                </a:solidFill>
              </a:rPr>
              <a:t>, the story of cross-dressing spy Charles de Beaumont, in 2009.</a:t>
            </a:r>
          </a:p>
          <a:p>
            <a:endParaRPr lang="en-US" dirty="0">
              <a:solidFill>
                <a:schemeClr val="bg1"/>
              </a:solidFill>
            </a:endParaRP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1676400"/>
            <a:ext cx="2514600" cy="4343400"/>
          </a:xfrm>
        </p:spPr>
      </p:pic>
    </p:spTree>
    <p:extLst>
      <p:ext uri="{BB962C8B-B14F-4D97-AF65-F5344CB8AC3E}">
        <p14:creationId xmlns:p14="http://schemas.microsoft.com/office/powerpoint/2010/main" val="4110280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9966FF"/>
                </a:solidFill>
                <a:latin typeface="Edwardian Script ITC" panose="030303020407070D0804" pitchFamily="66" charset="0"/>
              </a:rPr>
              <a:t>Who is Robert </a:t>
            </a:r>
            <a:r>
              <a:rPr lang="en-US" sz="6600" dirty="0" err="1">
                <a:solidFill>
                  <a:srgbClr val="9966FF"/>
                </a:solidFill>
                <a:latin typeface="Edwardian Script ITC" panose="030303020407070D0804" pitchFamily="66" charset="0"/>
              </a:rPr>
              <a:t>Lepage</a:t>
            </a:r>
            <a:r>
              <a:rPr lang="en-US" sz="6600" dirty="0">
                <a:solidFill>
                  <a:srgbClr val="9966FF"/>
                </a:solidFill>
                <a:latin typeface="Edwardian Script ITC" panose="030303020407070D0804" pitchFamily="66" charset="0"/>
              </a:rPr>
              <a:t>?</a:t>
            </a:r>
          </a:p>
        </p:txBody>
      </p:sp>
      <p:sp>
        <p:nvSpPr>
          <p:cNvPr id="3" name="Content Placeholder 2"/>
          <p:cNvSpPr>
            <a:spLocks noGrp="1"/>
          </p:cNvSpPr>
          <p:nvPr>
            <p:ph sz="half" idx="1"/>
          </p:nvPr>
        </p:nvSpPr>
        <p:spPr>
          <a:xfrm>
            <a:off x="457200" y="1600200"/>
            <a:ext cx="6019800" cy="4525963"/>
          </a:xfrm>
        </p:spPr>
        <p:txBody>
          <a:bodyPr>
            <a:normAutofit fontScale="47500" lnSpcReduction="20000"/>
          </a:bodyPr>
          <a:lstStyle/>
          <a:p>
            <a:r>
              <a:rPr lang="en-US" dirty="0">
                <a:solidFill>
                  <a:schemeClr val="bg1"/>
                </a:solidFill>
              </a:rPr>
              <a:t>While working in the theatre, </a:t>
            </a:r>
            <a:r>
              <a:rPr lang="en-US" dirty="0" err="1">
                <a:solidFill>
                  <a:schemeClr val="bg1"/>
                </a:solidFill>
              </a:rPr>
              <a:t>Lepage</a:t>
            </a:r>
            <a:r>
              <a:rPr lang="en-US" dirty="0">
                <a:solidFill>
                  <a:schemeClr val="bg1"/>
                </a:solidFill>
              </a:rPr>
              <a:t> also was involved with a number of opera productions. </a:t>
            </a:r>
          </a:p>
          <a:p>
            <a:r>
              <a:rPr lang="en-US" dirty="0">
                <a:solidFill>
                  <a:schemeClr val="bg1"/>
                </a:solidFill>
              </a:rPr>
              <a:t>In 2005 at Covent Garden in London he staged </a:t>
            </a:r>
            <a:r>
              <a:rPr lang="en-US" i="1" dirty="0">
                <a:solidFill>
                  <a:schemeClr val="bg1"/>
                </a:solidFill>
              </a:rPr>
              <a:t>1984</a:t>
            </a:r>
            <a:r>
              <a:rPr lang="en-US" dirty="0">
                <a:solidFill>
                  <a:schemeClr val="bg1"/>
                </a:solidFill>
              </a:rPr>
              <a:t>, an opera based on George Orwell’s novel, and in 2007 Igor Stravinsky’s </a:t>
            </a:r>
            <a:r>
              <a:rPr lang="en-US" i="1" dirty="0">
                <a:solidFill>
                  <a:schemeClr val="bg1"/>
                </a:solidFill>
              </a:rPr>
              <a:t>The Rake’s Progress </a:t>
            </a:r>
            <a:r>
              <a:rPr lang="en-US" dirty="0">
                <a:solidFill>
                  <a:schemeClr val="bg1"/>
                </a:solidFill>
              </a:rPr>
              <a:t>at </a:t>
            </a:r>
            <a:r>
              <a:rPr lang="en-US" dirty="0" err="1">
                <a:solidFill>
                  <a:schemeClr val="bg1"/>
                </a:solidFill>
              </a:rPr>
              <a:t>Théâtre</a:t>
            </a:r>
            <a:r>
              <a:rPr lang="en-US" dirty="0">
                <a:solidFill>
                  <a:schemeClr val="bg1"/>
                </a:solidFill>
              </a:rPr>
              <a:t> Royal de la </a:t>
            </a:r>
            <a:r>
              <a:rPr lang="en-US" dirty="0" err="1">
                <a:solidFill>
                  <a:schemeClr val="bg1"/>
                </a:solidFill>
              </a:rPr>
              <a:t>Monnaie</a:t>
            </a:r>
            <a:r>
              <a:rPr lang="en-US" dirty="0">
                <a:solidFill>
                  <a:schemeClr val="bg1"/>
                </a:solidFill>
              </a:rPr>
              <a:t> in Brussels.</a:t>
            </a:r>
          </a:p>
          <a:p>
            <a:r>
              <a:rPr lang="en-US" dirty="0" err="1">
                <a:solidFill>
                  <a:schemeClr val="bg1"/>
                </a:solidFill>
              </a:rPr>
              <a:t>Lepage</a:t>
            </a:r>
            <a:r>
              <a:rPr lang="en-US" dirty="0">
                <a:solidFill>
                  <a:schemeClr val="bg1"/>
                </a:solidFill>
              </a:rPr>
              <a:t> also worked in film, first appearing in </a:t>
            </a:r>
            <a:r>
              <a:rPr lang="en-US" i="1" dirty="0">
                <a:solidFill>
                  <a:schemeClr val="bg1"/>
                </a:solidFill>
              </a:rPr>
              <a:t>Jesus of Montreal </a:t>
            </a:r>
            <a:r>
              <a:rPr lang="en-US" dirty="0">
                <a:solidFill>
                  <a:schemeClr val="bg1"/>
                </a:solidFill>
              </a:rPr>
              <a:t>(1988) as an actor playing Pontius Pilate in a Passion play. </a:t>
            </a:r>
          </a:p>
          <a:p>
            <a:r>
              <a:rPr lang="en-US" i="1" dirty="0">
                <a:solidFill>
                  <a:schemeClr val="bg1"/>
                </a:solidFill>
              </a:rPr>
              <a:t>Le Confessional </a:t>
            </a:r>
            <a:r>
              <a:rPr lang="en-US" dirty="0">
                <a:solidFill>
                  <a:schemeClr val="bg1"/>
                </a:solidFill>
              </a:rPr>
              <a:t>(1995), which </a:t>
            </a:r>
            <a:r>
              <a:rPr lang="en-US" dirty="0" err="1">
                <a:solidFill>
                  <a:schemeClr val="bg1"/>
                </a:solidFill>
              </a:rPr>
              <a:t>Lepage</a:t>
            </a:r>
            <a:r>
              <a:rPr lang="en-US" dirty="0">
                <a:solidFill>
                  <a:schemeClr val="bg1"/>
                </a:solidFill>
              </a:rPr>
              <a:t> wrote and directed, created parallels between the events surrounding the filming of Alfred Hitchcock’s </a:t>
            </a:r>
            <a:r>
              <a:rPr lang="en-US" i="1" dirty="0">
                <a:solidFill>
                  <a:schemeClr val="bg1"/>
                </a:solidFill>
              </a:rPr>
              <a:t>I Confess </a:t>
            </a:r>
            <a:r>
              <a:rPr lang="en-US" dirty="0">
                <a:solidFill>
                  <a:schemeClr val="bg1"/>
                </a:solidFill>
              </a:rPr>
              <a:t>(1952) and the lives of his contemporary characters. </a:t>
            </a:r>
          </a:p>
          <a:p>
            <a:r>
              <a:rPr lang="en-US" i="1" dirty="0">
                <a:solidFill>
                  <a:schemeClr val="bg1"/>
                </a:solidFill>
              </a:rPr>
              <a:t>Possible Worlds </a:t>
            </a:r>
            <a:r>
              <a:rPr lang="en-US" dirty="0">
                <a:solidFill>
                  <a:schemeClr val="bg1"/>
                </a:solidFill>
              </a:rPr>
              <a:t>(2000), based on a John </a:t>
            </a:r>
            <a:r>
              <a:rPr lang="en-US" dirty="0" err="1">
                <a:solidFill>
                  <a:schemeClr val="bg1"/>
                </a:solidFill>
              </a:rPr>
              <a:t>Mighton</a:t>
            </a:r>
            <a:r>
              <a:rPr lang="en-US" dirty="0">
                <a:solidFill>
                  <a:schemeClr val="bg1"/>
                </a:solidFill>
              </a:rPr>
              <a:t> play, plotted several permutations of the existence of one couple, played by Tilda Swinton and Tom </a:t>
            </a:r>
            <a:r>
              <a:rPr lang="en-US" dirty="0" err="1">
                <a:solidFill>
                  <a:schemeClr val="bg1"/>
                </a:solidFill>
              </a:rPr>
              <a:t>McCamus</a:t>
            </a:r>
            <a:r>
              <a:rPr lang="en-US" dirty="0">
                <a:solidFill>
                  <a:schemeClr val="bg1"/>
                </a:solidFill>
              </a:rPr>
              <a:t>. </a:t>
            </a:r>
          </a:p>
          <a:p>
            <a:r>
              <a:rPr lang="en-US" dirty="0" err="1">
                <a:solidFill>
                  <a:schemeClr val="bg1"/>
                </a:solidFill>
              </a:rPr>
              <a:t>Lepage</a:t>
            </a:r>
            <a:r>
              <a:rPr lang="en-US" dirty="0">
                <a:solidFill>
                  <a:schemeClr val="bg1"/>
                </a:solidFill>
              </a:rPr>
              <a:t> wrote and directed </a:t>
            </a:r>
            <a:r>
              <a:rPr lang="en-US" i="1" dirty="0">
                <a:solidFill>
                  <a:schemeClr val="bg1"/>
                </a:solidFill>
              </a:rPr>
              <a:t>La Face </a:t>
            </a:r>
            <a:r>
              <a:rPr lang="en-US" i="1" dirty="0" err="1">
                <a:solidFill>
                  <a:schemeClr val="bg1"/>
                </a:solidFill>
              </a:rPr>
              <a:t>cachée</a:t>
            </a:r>
            <a:r>
              <a:rPr lang="en-US" i="1" dirty="0">
                <a:solidFill>
                  <a:schemeClr val="bg1"/>
                </a:solidFill>
              </a:rPr>
              <a:t> de la lune </a:t>
            </a:r>
            <a:r>
              <a:rPr lang="en-US" dirty="0">
                <a:solidFill>
                  <a:schemeClr val="bg1"/>
                </a:solidFill>
              </a:rPr>
              <a:t>(2003; </a:t>
            </a:r>
            <a:r>
              <a:rPr lang="en-US" i="1" dirty="0">
                <a:solidFill>
                  <a:schemeClr val="bg1"/>
                </a:solidFill>
              </a:rPr>
              <a:t>The Far Side of the Moon</a:t>
            </a:r>
            <a:r>
              <a:rPr lang="en-US" dirty="0">
                <a:solidFill>
                  <a:schemeClr val="bg1"/>
                </a:solidFill>
              </a:rPr>
              <a:t>), which also featured him in the roles of the two main characters; it was based on his play of the same name (2000).</a:t>
            </a:r>
          </a:p>
          <a:p>
            <a:r>
              <a:rPr lang="en-US" dirty="0" err="1">
                <a:solidFill>
                  <a:schemeClr val="bg1"/>
                </a:solidFill>
              </a:rPr>
              <a:t>Lepage</a:t>
            </a:r>
            <a:r>
              <a:rPr lang="en-US" dirty="0">
                <a:solidFill>
                  <a:schemeClr val="bg1"/>
                </a:solidFill>
              </a:rPr>
              <a:t> applied his theatrical abilities to a multitude of other endeavors. </a:t>
            </a:r>
          </a:p>
          <a:p>
            <a:r>
              <a:rPr lang="en-US" dirty="0">
                <a:solidFill>
                  <a:schemeClr val="bg1"/>
                </a:solidFill>
              </a:rPr>
              <a:t>He staged tours for British rock singer Peter Gabriel in 1993 and 2002 and, in 2005, premiered </a:t>
            </a:r>
            <a:r>
              <a:rPr lang="en-US" i="1" dirty="0">
                <a:solidFill>
                  <a:schemeClr val="bg1"/>
                </a:solidFill>
              </a:rPr>
              <a:t>KÀ</a:t>
            </a:r>
            <a:r>
              <a:rPr lang="en-US" dirty="0">
                <a:solidFill>
                  <a:schemeClr val="bg1"/>
                </a:solidFill>
              </a:rPr>
              <a:t>, a Cirque du Soleil production that he had designed, in Las Vegas. </a:t>
            </a:r>
          </a:p>
          <a:p>
            <a:r>
              <a:rPr lang="en-US" dirty="0">
                <a:solidFill>
                  <a:schemeClr val="bg1"/>
                </a:solidFill>
              </a:rPr>
              <a:t>In 2008 he designed a massive light installation, The Image Mill, that projected scenes of Quebec’s history onto the side of a building in Quebec City.</a:t>
            </a:r>
          </a:p>
          <a:p>
            <a:endParaRPr lang="en-US" dirty="0">
              <a:solidFill>
                <a:schemeClr val="bg1"/>
              </a:solidFill>
            </a:endParaRP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77000" y="1676400"/>
            <a:ext cx="2514600" cy="4343400"/>
          </a:xfrm>
        </p:spPr>
      </p:pic>
    </p:spTree>
    <p:extLst>
      <p:ext uri="{BB962C8B-B14F-4D97-AF65-F5344CB8AC3E}">
        <p14:creationId xmlns:p14="http://schemas.microsoft.com/office/powerpoint/2010/main" val="389501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FF66CC"/>
                </a:solidFill>
                <a:latin typeface="David" panose="020E0502060401010101" pitchFamily="34" charset="-79"/>
                <a:cs typeface="David" panose="020E0502060401010101" pitchFamily="34" charset="-79"/>
              </a:rPr>
              <a:t>Some examples of what Robert </a:t>
            </a:r>
            <a:r>
              <a:rPr lang="en-US" sz="3200" dirty="0" err="1">
                <a:solidFill>
                  <a:srgbClr val="FF66CC"/>
                </a:solidFill>
                <a:latin typeface="David" panose="020E0502060401010101" pitchFamily="34" charset="-79"/>
                <a:cs typeface="David" panose="020E0502060401010101" pitchFamily="34" charset="-79"/>
              </a:rPr>
              <a:t>Lepage</a:t>
            </a:r>
            <a:r>
              <a:rPr lang="en-US" sz="3200" dirty="0">
                <a:solidFill>
                  <a:srgbClr val="FF66CC"/>
                </a:solidFill>
                <a:latin typeface="David" panose="020E0502060401010101" pitchFamily="34" charset="-79"/>
                <a:cs typeface="David" panose="020E0502060401010101" pitchFamily="34" charset="-79"/>
              </a:rPr>
              <a:t> has done!</a:t>
            </a:r>
          </a:p>
        </p:txBody>
      </p:sp>
      <p:sp>
        <p:nvSpPr>
          <p:cNvPr id="3" name="Content Placeholder 2"/>
          <p:cNvSpPr>
            <a:spLocks noGrp="1"/>
          </p:cNvSpPr>
          <p:nvPr>
            <p:ph idx="1"/>
          </p:nvPr>
        </p:nvSpPr>
        <p:spPr/>
        <p:txBody>
          <a:bodyPr/>
          <a:lstStyle/>
          <a:p>
            <a:r>
              <a:rPr lang="en-US" dirty="0">
                <a:solidFill>
                  <a:schemeClr val="bg1"/>
                </a:solidFill>
              </a:rPr>
              <a:t>Here is a short introduction video about </a:t>
            </a:r>
            <a:r>
              <a:rPr lang="en-US" dirty="0" err="1">
                <a:solidFill>
                  <a:schemeClr val="bg1"/>
                </a:solidFill>
              </a:rPr>
              <a:t>Lepage’s</a:t>
            </a:r>
            <a:r>
              <a:rPr lang="en-US" dirty="0">
                <a:solidFill>
                  <a:schemeClr val="bg1"/>
                </a:solidFill>
              </a:rPr>
              <a:t> work:</a:t>
            </a:r>
          </a:p>
          <a:p>
            <a:pPr lvl="1"/>
            <a:r>
              <a:rPr lang="en-US" dirty="0">
                <a:solidFill>
                  <a:schemeClr val="bg1"/>
                </a:solidFill>
                <a:hlinkClick r:id="rId2"/>
              </a:rPr>
              <a:t>https://youtu.be/Rs_TnUqx51w</a:t>
            </a:r>
            <a:endParaRPr lang="en-US" dirty="0">
              <a:solidFill>
                <a:schemeClr val="bg1"/>
              </a:solidFill>
            </a:endParaRPr>
          </a:p>
          <a:p>
            <a:endParaRPr lang="en-US" dirty="0">
              <a:solidFill>
                <a:schemeClr val="bg1"/>
              </a:solidFill>
            </a:endParaRPr>
          </a:p>
          <a:p>
            <a:r>
              <a:rPr lang="en-US" dirty="0">
                <a:solidFill>
                  <a:schemeClr val="bg1"/>
                </a:solidFill>
              </a:rPr>
              <a:t>Here is a short video of an opera he designed - </a:t>
            </a:r>
            <a:r>
              <a:rPr lang="en-US" i="1" dirty="0">
                <a:solidFill>
                  <a:schemeClr val="bg1"/>
                </a:solidFill>
              </a:rPr>
              <a:t>Das Rheingold</a:t>
            </a:r>
            <a:r>
              <a:rPr lang="en-US" dirty="0">
                <a:solidFill>
                  <a:schemeClr val="bg1"/>
                </a:solidFill>
              </a:rPr>
              <a:t>:</a:t>
            </a:r>
          </a:p>
          <a:p>
            <a:pPr lvl="1"/>
            <a:r>
              <a:rPr lang="en-US" dirty="0">
                <a:solidFill>
                  <a:schemeClr val="bg1"/>
                </a:solidFill>
                <a:hlinkClick r:id="rId3"/>
              </a:rPr>
              <a:t>https://youtu.be/4R_kcWP0_SE</a:t>
            </a:r>
            <a:r>
              <a:rPr lang="en-US" dirty="0">
                <a:solidFill>
                  <a:schemeClr val="bg1"/>
                </a:solidFill>
              </a:rPr>
              <a:t> </a:t>
            </a:r>
          </a:p>
        </p:txBody>
      </p:sp>
    </p:spTree>
    <p:extLst>
      <p:ext uri="{BB962C8B-B14F-4D97-AF65-F5344CB8AC3E}">
        <p14:creationId xmlns:p14="http://schemas.microsoft.com/office/powerpoint/2010/main" val="4204776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CC"/>
                </a:solidFill>
                <a:latin typeface="David" panose="020E0502060401010101" pitchFamily="34" charset="-79"/>
                <a:cs typeface="David" panose="020E0502060401010101" pitchFamily="34" charset="-79"/>
              </a:rPr>
              <a:t>What Set Design Looks Like Today!</a:t>
            </a:r>
          </a:p>
        </p:txBody>
      </p:sp>
      <p:sp>
        <p:nvSpPr>
          <p:cNvPr id="3" name="Content Placeholder 2"/>
          <p:cNvSpPr>
            <a:spLocks noGrp="1"/>
          </p:cNvSpPr>
          <p:nvPr>
            <p:ph idx="1"/>
          </p:nvPr>
        </p:nvSpPr>
        <p:spPr/>
        <p:txBody>
          <a:bodyPr/>
          <a:lstStyle/>
          <a:p>
            <a:r>
              <a:rPr lang="en-US" dirty="0">
                <a:solidFill>
                  <a:schemeClr val="bg1"/>
                </a:solidFill>
              </a:rPr>
              <a:t>Here is a short video about working as a set designer today:</a:t>
            </a:r>
          </a:p>
          <a:p>
            <a:pPr lvl="1"/>
            <a:r>
              <a:rPr lang="en-US" dirty="0">
                <a:solidFill>
                  <a:schemeClr val="bg1"/>
                </a:solidFill>
                <a:hlinkClick r:id="rId2"/>
              </a:rPr>
              <a:t>https://youtu.be/-cuyzb8NzJ4?list=PL48EDBCB4915D0ACA</a:t>
            </a:r>
            <a:r>
              <a:rPr lang="en-US" dirty="0">
                <a:solidFill>
                  <a:schemeClr val="bg1"/>
                </a:solidFill>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657600"/>
            <a:ext cx="7467600" cy="2692070"/>
          </a:xfrm>
          <a:prstGeom prst="rect">
            <a:avLst/>
          </a:prstGeom>
          <a:ln>
            <a:noFill/>
          </a:ln>
          <a:effectLst>
            <a:softEdge rad="112500"/>
          </a:effectLst>
        </p:spPr>
      </p:pic>
    </p:spTree>
    <p:extLst>
      <p:ext uri="{BB962C8B-B14F-4D97-AF65-F5344CB8AC3E}">
        <p14:creationId xmlns:p14="http://schemas.microsoft.com/office/powerpoint/2010/main" val="1396995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Gloucester MT Extra Condensed" panose="02030808020601010101" pitchFamily="18" charset="0"/>
              </a:rPr>
              <a:t>The Costume Designer</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Clothes have always indicated or signaled a number of things regarding the wearer, including the following:</a:t>
            </a:r>
          </a:p>
          <a:p>
            <a:pPr lvl="1"/>
            <a:r>
              <a:rPr lang="en-US" dirty="0">
                <a:solidFill>
                  <a:schemeClr val="bg1"/>
                </a:solidFill>
              </a:rPr>
              <a:t>Position and status</a:t>
            </a:r>
          </a:p>
          <a:p>
            <a:pPr lvl="1"/>
            <a:r>
              <a:rPr lang="en-US" dirty="0">
                <a:solidFill>
                  <a:schemeClr val="bg1"/>
                </a:solidFill>
              </a:rPr>
              <a:t>Sex</a:t>
            </a:r>
          </a:p>
          <a:p>
            <a:pPr lvl="1"/>
            <a:r>
              <a:rPr lang="en-US" dirty="0">
                <a:solidFill>
                  <a:schemeClr val="bg1"/>
                </a:solidFill>
              </a:rPr>
              <a:t>Occupation</a:t>
            </a:r>
          </a:p>
          <a:p>
            <a:pPr lvl="1"/>
            <a:r>
              <a:rPr lang="en-US" dirty="0">
                <a:solidFill>
                  <a:schemeClr val="bg1"/>
                </a:solidFill>
              </a:rPr>
              <a:t>Relative flamboyance or modesty</a:t>
            </a:r>
          </a:p>
          <a:p>
            <a:pPr marL="457200" lvl="1" indent="0">
              <a:buNone/>
            </a:pPr>
            <a:endParaRPr lang="en-US" dirty="0">
              <a:solidFill>
                <a:schemeClr val="bg1"/>
              </a:solidFill>
            </a:endParaRPr>
          </a:p>
          <a:p>
            <a:r>
              <a:rPr lang="en-US" dirty="0">
                <a:solidFill>
                  <a:schemeClr val="bg1"/>
                </a:solidFill>
              </a:rPr>
              <a:t>The main duties of a costume designer are:</a:t>
            </a:r>
          </a:p>
          <a:p>
            <a:pPr lvl="1"/>
            <a:r>
              <a:rPr lang="en-US" dirty="0">
                <a:solidFill>
                  <a:schemeClr val="bg1"/>
                </a:solidFill>
              </a:rPr>
              <a:t>Preliminary sketches/rough drafts</a:t>
            </a:r>
          </a:p>
          <a:p>
            <a:pPr lvl="1"/>
            <a:r>
              <a:rPr lang="en-US" dirty="0">
                <a:solidFill>
                  <a:schemeClr val="bg1"/>
                </a:solidFill>
              </a:rPr>
              <a:t>Shows style: including period, color, possible fabrics</a:t>
            </a:r>
          </a:p>
          <a:p>
            <a:pPr lvl="1"/>
            <a:r>
              <a:rPr lang="en-US" dirty="0">
                <a:solidFill>
                  <a:schemeClr val="bg1"/>
                </a:solidFill>
              </a:rPr>
              <a:t>Renderings – usually with swatches attached</a:t>
            </a:r>
          </a:p>
          <a:p>
            <a:pPr lvl="1"/>
            <a:r>
              <a:rPr lang="en-US" dirty="0">
                <a:solidFill>
                  <a:schemeClr val="bg1"/>
                </a:solidFill>
              </a:rPr>
              <a:t>Meet with the cast and measure</a:t>
            </a:r>
          </a:p>
          <a:p>
            <a:pPr lvl="1"/>
            <a:r>
              <a:rPr lang="en-US" dirty="0">
                <a:solidFill>
                  <a:schemeClr val="bg1"/>
                </a:solidFill>
              </a:rPr>
              <a:t>Work with the costume shop to create costumes</a:t>
            </a:r>
          </a:p>
          <a:p>
            <a:pPr lvl="1"/>
            <a:r>
              <a:rPr lang="en-US" dirty="0">
                <a:solidFill>
                  <a:schemeClr val="bg1"/>
                </a:solidFill>
              </a:rPr>
              <a:t>Fittings – can have up to 3 with an individual actor</a:t>
            </a:r>
          </a:p>
          <a:p>
            <a:pPr lvl="1"/>
            <a:r>
              <a:rPr lang="en-US" dirty="0">
                <a:solidFill>
                  <a:schemeClr val="bg1"/>
                </a:solidFill>
              </a:rPr>
              <a:t>Dress rehearsals</a:t>
            </a:r>
          </a:p>
          <a:p>
            <a:pPr lvl="1"/>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2114250"/>
            <a:ext cx="3276600" cy="1848150"/>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4191000"/>
            <a:ext cx="2286000" cy="2214123"/>
          </a:xfrm>
          <a:prstGeom prst="rect">
            <a:avLst/>
          </a:prstGeom>
          <a:ln>
            <a:noFill/>
          </a:ln>
          <a:effectLst>
            <a:softEdge rad="112500"/>
          </a:effectLst>
        </p:spPr>
      </p:pic>
    </p:spTree>
    <p:extLst>
      <p:ext uri="{BB962C8B-B14F-4D97-AF65-F5344CB8AC3E}">
        <p14:creationId xmlns:p14="http://schemas.microsoft.com/office/powerpoint/2010/main" val="628805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Gloucester MT Extra Condensed" panose="02030808020601010101" pitchFamily="18" charset="0"/>
              </a:rPr>
              <a:t>The Costume Designer</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Costume Designer's Objectives: </a:t>
            </a:r>
          </a:p>
          <a:p>
            <a:pPr lvl="1"/>
            <a:r>
              <a:rPr lang="en-US" dirty="0">
                <a:solidFill>
                  <a:schemeClr val="bg1"/>
                </a:solidFill>
              </a:rPr>
              <a:t>Help establish tone and style of the production </a:t>
            </a:r>
          </a:p>
          <a:p>
            <a:pPr lvl="1"/>
            <a:r>
              <a:rPr lang="en-US" dirty="0">
                <a:solidFill>
                  <a:schemeClr val="bg1"/>
                </a:solidFill>
              </a:rPr>
              <a:t>Indicate the historical period of a play and the local in which it is set </a:t>
            </a:r>
          </a:p>
          <a:p>
            <a:pPr lvl="1"/>
            <a:r>
              <a:rPr lang="en-US" dirty="0">
                <a:solidFill>
                  <a:schemeClr val="bg1"/>
                </a:solidFill>
              </a:rPr>
              <a:t>Indicate the nature of individual characters or groups in a play:  </a:t>
            </a:r>
          </a:p>
          <a:p>
            <a:pPr lvl="2"/>
            <a:r>
              <a:rPr lang="en-US" dirty="0">
                <a:solidFill>
                  <a:schemeClr val="bg1"/>
                </a:solidFill>
              </a:rPr>
              <a:t>Their stations in life</a:t>
            </a:r>
          </a:p>
          <a:p>
            <a:pPr lvl="2"/>
            <a:r>
              <a:rPr lang="en-US" dirty="0">
                <a:solidFill>
                  <a:schemeClr val="bg1"/>
                </a:solidFill>
              </a:rPr>
              <a:t>Their occupations</a:t>
            </a:r>
          </a:p>
          <a:p>
            <a:pPr lvl="2"/>
            <a:r>
              <a:rPr lang="en-US" dirty="0">
                <a:solidFill>
                  <a:schemeClr val="bg1"/>
                </a:solidFill>
              </a:rPr>
              <a:t>Their personalities </a:t>
            </a:r>
          </a:p>
          <a:p>
            <a:pPr lvl="1"/>
            <a:r>
              <a:rPr lang="en-US" dirty="0">
                <a:solidFill>
                  <a:schemeClr val="bg1"/>
                </a:solidFill>
              </a:rPr>
              <a:t>Show relationships among characters:  </a:t>
            </a:r>
          </a:p>
          <a:p>
            <a:pPr lvl="1"/>
            <a:r>
              <a:rPr lang="en-US" dirty="0">
                <a:solidFill>
                  <a:schemeClr val="bg1"/>
                </a:solidFill>
              </a:rPr>
              <a:t>Separate major characters from minor ones</a:t>
            </a:r>
          </a:p>
          <a:p>
            <a:pPr lvl="1"/>
            <a:r>
              <a:rPr lang="en-US" dirty="0">
                <a:solidFill>
                  <a:schemeClr val="bg1"/>
                </a:solidFill>
              </a:rPr>
              <a:t>Contrast one group with another </a:t>
            </a:r>
          </a:p>
          <a:p>
            <a:r>
              <a:rPr lang="en-US" dirty="0">
                <a:solidFill>
                  <a:schemeClr val="bg1"/>
                </a:solidFill>
              </a:rPr>
              <a:t>Meet the needs of individual performers: </a:t>
            </a:r>
          </a:p>
          <a:p>
            <a:pPr lvl="1"/>
            <a:r>
              <a:rPr lang="en-US" dirty="0">
                <a:solidFill>
                  <a:schemeClr val="bg1"/>
                </a:solidFill>
              </a:rPr>
              <a:t>Make it possible for an actor or actress to move freely in a costume</a:t>
            </a:r>
          </a:p>
          <a:p>
            <a:pPr lvl="1"/>
            <a:r>
              <a:rPr lang="en-US" dirty="0">
                <a:solidFill>
                  <a:schemeClr val="bg1"/>
                </a:solidFill>
              </a:rPr>
              <a:t>Allow a performer to dance or engage in a sword fight, for instance; when necessary, allow performers to change quickly from one costume to another.</a:t>
            </a:r>
          </a:p>
          <a:p>
            <a:r>
              <a:rPr lang="en-US" dirty="0">
                <a:solidFill>
                  <a:schemeClr val="bg1"/>
                </a:solidFill>
              </a:rPr>
              <a:t>Be consistent with the production as a whole, especially with the other visual elements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520" y="2819400"/>
            <a:ext cx="2415279" cy="1676400"/>
          </a:xfrm>
          <a:prstGeom prst="rect">
            <a:avLst/>
          </a:prstGeom>
        </p:spPr>
      </p:pic>
    </p:spTree>
    <p:extLst>
      <p:ext uri="{BB962C8B-B14F-4D97-AF65-F5344CB8AC3E}">
        <p14:creationId xmlns:p14="http://schemas.microsoft.com/office/powerpoint/2010/main" val="73704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Gloucester MT Extra Condensed" panose="02030808020601010101" pitchFamily="18" charset="0"/>
              </a:rPr>
              <a:t>The Costume Designer</a:t>
            </a:r>
          </a:p>
        </p:txBody>
      </p:sp>
      <p:sp>
        <p:nvSpPr>
          <p:cNvPr id="3" name="Content Placeholder 2"/>
          <p:cNvSpPr>
            <a:spLocks noGrp="1"/>
          </p:cNvSpPr>
          <p:nvPr>
            <p:ph idx="1"/>
          </p:nvPr>
        </p:nvSpPr>
        <p:spPr/>
        <p:txBody>
          <a:bodyPr>
            <a:noAutofit/>
          </a:bodyPr>
          <a:lstStyle/>
          <a:p>
            <a:r>
              <a:rPr lang="en-US" sz="1200" dirty="0">
                <a:solidFill>
                  <a:schemeClr val="bg1"/>
                </a:solidFill>
              </a:rPr>
              <a:t>Costumes are often rented or bought ("pulling costumes"), built from scratch , or rebuilt, or borrowed. </a:t>
            </a:r>
          </a:p>
          <a:p>
            <a:r>
              <a:rPr lang="en-US" sz="1200" dirty="0">
                <a:solidFill>
                  <a:schemeClr val="bg1"/>
                </a:solidFill>
              </a:rPr>
              <a:t>Clothes must be "right" for the character. </a:t>
            </a:r>
          </a:p>
          <a:p>
            <a:r>
              <a:rPr lang="en-US" sz="1200" dirty="0">
                <a:solidFill>
                  <a:schemeClr val="bg1"/>
                </a:solidFill>
              </a:rPr>
              <a:t>Comfortable to actor (within reason) and usable. </a:t>
            </a:r>
          </a:p>
          <a:p>
            <a:r>
              <a:rPr lang="en-US" sz="1200" dirty="0">
                <a:solidFill>
                  <a:schemeClr val="bg1"/>
                </a:solidFill>
              </a:rPr>
              <a:t>Aesthetically pleasing - can make a big difference to actor's character</a:t>
            </a:r>
          </a:p>
          <a:p>
            <a:r>
              <a:rPr lang="en-US" sz="1200" dirty="0">
                <a:solidFill>
                  <a:schemeClr val="bg1"/>
                </a:solidFill>
              </a:rPr>
              <a:t>Designer must analyze: </a:t>
            </a:r>
          </a:p>
          <a:p>
            <a:pPr lvl="1"/>
            <a:r>
              <a:rPr lang="en-US" sz="1100" dirty="0">
                <a:solidFill>
                  <a:schemeClr val="bg1"/>
                </a:solidFill>
              </a:rPr>
              <a:t>Given circumstances - sex, age, health, social class, focal importance </a:t>
            </a:r>
          </a:p>
          <a:p>
            <a:pPr lvl="1"/>
            <a:r>
              <a:rPr lang="en-US" sz="1100" dirty="0">
                <a:solidFill>
                  <a:schemeClr val="bg1"/>
                </a:solidFill>
              </a:rPr>
              <a:t>Shape - silhouette (outline) pleasing</a:t>
            </a:r>
          </a:p>
          <a:p>
            <a:pPr lvl="1"/>
            <a:r>
              <a:rPr lang="en-US" sz="1100" dirty="0">
                <a:solidFill>
                  <a:schemeClr val="bg1"/>
                </a:solidFill>
              </a:rPr>
              <a:t>Movement of costume</a:t>
            </a:r>
          </a:p>
          <a:p>
            <a:pPr lvl="1"/>
            <a:r>
              <a:rPr lang="en-US" sz="1100" dirty="0">
                <a:solidFill>
                  <a:schemeClr val="bg1"/>
                </a:solidFill>
              </a:rPr>
              <a:t>Texture and draping</a:t>
            </a:r>
          </a:p>
          <a:p>
            <a:pPr lvl="1"/>
            <a:r>
              <a:rPr lang="en-US" sz="1100" dirty="0">
                <a:solidFill>
                  <a:schemeClr val="bg1"/>
                </a:solidFill>
              </a:rPr>
              <a:t>Enhancement or suppression of body lines</a:t>
            </a:r>
          </a:p>
          <a:p>
            <a:pPr lvl="2"/>
            <a:r>
              <a:rPr lang="en-US" sz="1050" dirty="0">
                <a:solidFill>
                  <a:schemeClr val="bg1"/>
                </a:solidFill>
              </a:rPr>
              <a:t>Different periods have different styles: </a:t>
            </a:r>
          </a:p>
          <a:p>
            <a:pPr lvl="3"/>
            <a:r>
              <a:rPr lang="en-US" sz="800" dirty="0">
                <a:solidFill>
                  <a:schemeClr val="bg1"/>
                </a:solidFill>
              </a:rPr>
              <a:t>Pushed up bosoms of the French Empire</a:t>
            </a:r>
          </a:p>
          <a:p>
            <a:pPr lvl="3"/>
            <a:r>
              <a:rPr lang="en-US" sz="800" dirty="0">
                <a:solidFill>
                  <a:schemeClr val="bg1"/>
                </a:solidFill>
              </a:rPr>
              <a:t>Flattened bosoms of the 1920's</a:t>
            </a:r>
          </a:p>
          <a:p>
            <a:pPr lvl="3"/>
            <a:r>
              <a:rPr lang="en-US" sz="800" dirty="0">
                <a:solidFill>
                  <a:schemeClr val="bg1"/>
                </a:solidFill>
              </a:rPr>
              <a:t>Codpieces in medieval and Elizabethan</a:t>
            </a:r>
          </a:p>
          <a:p>
            <a:pPr lvl="3"/>
            <a:r>
              <a:rPr lang="en-US" sz="800" dirty="0">
                <a:solidFill>
                  <a:schemeClr val="bg1"/>
                </a:solidFill>
              </a:rPr>
              <a:t>Togas in Rome</a:t>
            </a:r>
          </a:p>
          <a:p>
            <a:pPr lvl="1"/>
            <a:r>
              <a:rPr lang="en-US" sz="1100" dirty="0">
                <a:solidFill>
                  <a:schemeClr val="bg1"/>
                </a:solidFill>
              </a:rPr>
              <a:t>Individual actors - long necks, skinny arms, etc. </a:t>
            </a:r>
          </a:p>
          <a:p>
            <a:r>
              <a:rPr lang="en-US" sz="1200" dirty="0">
                <a:solidFill>
                  <a:schemeClr val="bg1"/>
                </a:solidFill>
              </a:rPr>
              <a:t>Costume shop foreperson executes the designs </a:t>
            </a:r>
          </a:p>
          <a:p>
            <a:r>
              <a:rPr lang="en-US" sz="1200" dirty="0">
                <a:solidFill>
                  <a:schemeClr val="bg1"/>
                </a:solidFill>
              </a:rPr>
              <a:t>Costume designer's resources: </a:t>
            </a:r>
          </a:p>
          <a:p>
            <a:pPr lvl="1"/>
            <a:r>
              <a:rPr lang="en-US" sz="1100" dirty="0">
                <a:solidFill>
                  <a:schemeClr val="bg1"/>
                </a:solidFill>
              </a:rPr>
              <a:t>Line, shape, and silhouette </a:t>
            </a:r>
          </a:p>
          <a:p>
            <a:pPr lvl="1"/>
            <a:r>
              <a:rPr lang="en-US" sz="1100" dirty="0">
                <a:solidFill>
                  <a:schemeClr val="bg1"/>
                </a:solidFill>
              </a:rPr>
              <a:t>Color </a:t>
            </a:r>
          </a:p>
          <a:p>
            <a:pPr lvl="1"/>
            <a:r>
              <a:rPr lang="en-US" sz="1100" dirty="0">
                <a:solidFill>
                  <a:schemeClr val="bg1"/>
                </a:solidFill>
              </a:rPr>
              <a:t>Fabric </a:t>
            </a:r>
          </a:p>
          <a:p>
            <a:pPr lvl="1"/>
            <a:r>
              <a:rPr lang="en-US" sz="1100" dirty="0">
                <a:solidFill>
                  <a:schemeClr val="bg1"/>
                </a:solidFill>
              </a:rPr>
              <a:t>Accessories</a:t>
            </a:r>
          </a:p>
          <a:p>
            <a:r>
              <a:rPr lang="en-US" sz="1200" dirty="0">
                <a:solidFill>
                  <a:schemeClr val="bg1"/>
                </a:solidFill>
              </a:rPr>
              <a:t>Makeup, hairstyles, and masks – all related to costumes.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2971800"/>
            <a:ext cx="4495800" cy="3657600"/>
          </a:xfrm>
          <a:prstGeom prst="rect">
            <a:avLst/>
          </a:prstGeom>
          <a:ln>
            <a:noFill/>
          </a:ln>
          <a:effectLst>
            <a:softEdge rad="112500"/>
          </a:effectLst>
        </p:spPr>
      </p:pic>
    </p:spTree>
    <p:extLst>
      <p:ext uri="{BB962C8B-B14F-4D97-AF65-F5344CB8AC3E}">
        <p14:creationId xmlns:p14="http://schemas.microsoft.com/office/powerpoint/2010/main" val="1349211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spc="50" dirty="0">
                <a:ln w="0"/>
                <a:solidFill>
                  <a:schemeClr val="bg2"/>
                </a:solidFill>
                <a:effectLst>
                  <a:glow rad="228600">
                    <a:schemeClr val="accent2">
                      <a:satMod val="175000"/>
                      <a:alpha val="40000"/>
                    </a:schemeClr>
                  </a:glow>
                  <a:innerShdw blurRad="63500" dist="50800" dir="13500000">
                    <a:srgbClr val="000000">
                      <a:alpha val="50000"/>
                    </a:srgbClr>
                  </a:innerShdw>
                </a:effectLst>
                <a:latin typeface="Gloucester MT Extra Condensed" panose="02030808020601010101" pitchFamily="18" charset="0"/>
              </a:rPr>
              <a:t>The Costume Designer</a:t>
            </a:r>
          </a:p>
        </p:txBody>
      </p:sp>
      <p:sp>
        <p:nvSpPr>
          <p:cNvPr id="3" name="Content Placeholder 2"/>
          <p:cNvSpPr>
            <a:spLocks noGrp="1"/>
          </p:cNvSpPr>
          <p:nvPr>
            <p:ph idx="1"/>
          </p:nvPr>
        </p:nvSpPr>
        <p:spPr/>
        <p:txBody>
          <a:bodyPr>
            <a:noAutofit/>
          </a:bodyPr>
          <a:lstStyle/>
          <a:p>
            <a:r>
              <a:rPr lang="en-US" sz="1200" dirty="0">
                <a:solidFill>
                  <a:schemeClr val="bg1"/>
                </a:solidFill>
              </a:rPr>
              <a:t>Collaborates with:</a:t>
            </a:r>
          </a:p>
          <a:p>
            <a:pPr lvl="1"/>
            <a:r>
              <a:rPr lang="en-US" sz="1100" dirty="0">
                <a:solidFill>
                  <a:schemeClr val="bg1"/>
                </a:solidFill>
              </a:rPr>
              <a:t>Costume shop supervisor/Manager</a:t>
            </a:r>
          </a:p>
          <a:p>
            <a:pPr lvl="2"/>
            <a:r>
              <a:rPr lang="en-US" sz="1100" dirty="0">
                <a:solidFill>
                  <a:schemeClr val="bg1"/>
                </a:solidFill>
              </a:rPr>
              <a:t>Usually hires the shop staff</a:t>
            </a:r>
          </a:p>
          <a:p>
            <a:pPr lvl="2"/>
            <a:r>
              <a:rPr lang="en-US" sz="1100" dirty="0">
                <a:solidFill>
                  <a:schemeClr val="bg1"/>
                </a:solidFill>
              </a:rPr>
              <a:t>Works with the designer to make sure the shop has everything it  needs to complete the design</a:t>
            </a:r>
            <a:endParaRPr lang="en-US" sz="1200" dirty="0">
              <a:solidFill>
                <a:schemeClr val="bg1"/>
              </a:solidFill>
            </a:endParaRPr>
          </a:p>
          <a:p>
            <a:pPr lvl="1"/>
            <a:r>
              <a:rPr lang="en-US" sz="1100" dirty="0">
                <a:solidFill>
                  <a:schemeClr val="bg1"/>
                </a:solidFill>
              </a:rPr>
              <a:t>Draper</a:t>
            </a:r>
          </a:p>
          <a:p>
            <a:pPr lvl="2"/>
            <a:r>
              <a:rPr lang="en-US" sz="1100" dirty="0">
                <a:solidFill>
                  <a:schemeClr val="bg1"/>
                </a:solidFill>
              </a:rPr>
              <a:t>Makes pattern for costumes and supervises the First hands and </a:t>
            </a:r>
            <a:r>
              <a:rPr lang="en-US" sz="1100" dirty="0" err="1">
                <a:solidFill>
                  <a:schemeClr val="bg1"/>
                </a:solidFill>
              </a:rPr>
              <a:t>stitchers</a:t>
            </a:r>
            <a:endParaRPr lang="en-US" sz="1100" dirty="0">
              <a:solidFill>
                <a:schemeClr val="bg1"/>
              </a:solidFill>
            </a:endParaRPr>
          </a:p>
          <a:p>
            <a:pPr lvl="2"/>
            <a:r>
              <a:rPr lang="en-US" sz="1100" dirty="0">
                <a:solidFill>
                  <a:schemeClr val="bg1"/>
                </a:solidFill>
              </a:rPr>
              <a:t>In charge of fittings and alterations</a:t>
            </a:r>
          </a:p>
          <a:p>
            <a:pPr lvl="2"/>
            <a:r>
              <a:rPr lang="en-US" sz="1100" dirty="0">
                <a:solidFill>
                  <a:schemeClr val="bg1"/>
                </a:solidFill>
              </a:rPr>
              <a:t>Supervise Muslin Mock-ups being constructed</a:t>
            </a:r>
          </a:p>
          <a:p>
            <a:r>
              <a:rPr lang="en-US" sz="1100" dirty="0">
                <a:solidFill>
                  <a:schemeClr val="bg1"/>
                </a:solidFill>
              </a:rPr>
              <a:t>First Hand</a:t>
            </a:r>
          </a:p>
          <a:p>
            <a:pPr lvl="1"/>
            <a:r>
              <a:rPr lang="en-US" sz="1100" dirty="0">
                <a:solidFill>
                  <a:schemeClr val="bg1"/>
                </a:solidFill>
              </a:rPr>
              <a:t>Cuts out the fabric </a:t>
            </a:r>
          </a:p>
          <a:p>
            <a:r>
              <a:rPr lang="en-US" sz="1100" dirty="0" err="1">
                <a:solidFill>
                  <a:schemeClr val="bg1"/>
                </a:solidFill>
              </a:rPr>
              <a:t>Stitcher</a:t>
            </a:r>
            <a:endParaRPr lang="en-US" sz="1100" dirty="0">
              <a:solidFill>
                <a:schemeClr val="bg1"/>
              </a:solidFill>
            </a:endParaRPr>
          </a:p>
          <a:p>
            <a:pPr lvl="1"/>
            <a:r>
              <a:rPr lang="en-US" sz="1100" dirty="0">
                <a:solidFill>
                  <a:schemeClr val="bg1"/>
                </a:solidFill>
              </a:rPr>
              <a:t>Sews costumes</a:t>
            </a:r>
          </a:p>
          <a:p>
            <a:r>
              <a:rPr lang="en-US" sz="1100" dirty="0">
                <a:solidFill>
                  <a:schemeClr val="bg1"/>
                </a:solidFill>
              </a:rPr>
              <a:t>Craftsperson</a:t>
            </a:r>
          </a:p>
          <a:p>
            <a:pPr lvl="1"/>
            <a:r>
              <a:rPr lang="en-US" sz="1100" dirty="0">
                <a:solidFill>
                  <a:schemeClr val="bg1"/>
                </a:solidFill>
              </a:rPr>
              <a:t>Creates anything worn that is not clothing such as hats jewelry</a:t>
            </a:r>
          </a:p>
          <a:p>
            <a:pPr lvl="1"/>
            <a:r>
              <a:rPr lang="en-US" sz="1100" dirty="0">
                <a:solidFill>
                  <a:schemeClr val="bg1"/>
                </a:solidFill>
              </a:rPr>
              <a:t>Dyeing and painting</a:t>
            </a:r>
          </a:p>
          <a:p>
            <a:pPr lvl="1"/>
            <a:r>
              <a:rPr lang="en-US" sz="1100" dirty="0">
                <a:solidFill>
                  <a:schemeClr val="bg1"/>
                </a:solidFill>
              </a:rPr>
              <a:t>Distressing  – make costumes look old or worn </a:t>
            </a:r>
          </a:p>
          <a:p>
            <a:r>
              <a:rPr lang="en-US" sz="1100" dirty="0">
                <a:solidFill>
                  <a:schemeClr val="bg1"/>
                </a:solidFill>
              </a:rPr>
              <a:t>Stage manager</a:t>
            </a:r>
          </a:p>
          <a:p>
            <a:pPr lvl="1"/>
            <a:r>
              <a:rPr lang="en-US" sz="1100" dirty="0">
                <a:solidFill>
                  <a:schemeClr val="bg1"/>
                </a:solidFill>
              </a:rPr>
              <a:t>Schedules fittings</a:t>
            </a:r>
          </a:p>
          <a:p>
            <a:r>
              <a:rPr lang="en-US" sz="1100" dirty="0">
                <a:solidFill>
                  <a:schemeClr val="bg1"/>
                </a:solidFill>
              </a:rPr>
              <a:t>Wardrobe Supervisor/crew</a:t>
            </a:r>
          </a:p>
          <a:p>
            <a:pPr lvl="1"/>
            <a:r>
              <a:rPr lang="en-US" sz="1100" dirty="0">
                <a:solidFill>
                  <a:schemeClr val="bg1"/>
                </a:solidFill>
              </a:rPr>
              <a:t>Supports the actors during the dress rehearsals and show</a:t>
            </a:r>
          </a:p>
          <a:p>
            <a:pPr lvl="1"/>
            <a:r>
              <a:rPr lang="en-US" sz="1100" dirty="0">
                <a:solidFill>
                  <a:schemeClr val="bg1"/>
                </a:solidFill>
              </a:rPr>
              <a:t>Help with quick change</a:t>
            </a:r>
          </a:p>
          <a:p>
            <a:pPr lvl="1"/>
            <a:r>
              <a:rPr lang="en-US" sz="1100" dirty="0">
                <a:solidFill>
                  <a:schemeClr val="bg1"/>
                </a:solidFill>
              </a:rPr>
              <a:t>Help with dressing, hair, and makeup</a:t>
            </a:r>
          </a:p>
          <a:p>
            <a:endParaRPr lang="en-US" sz="12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2971800"/>
            <a:ext cx="3784600" cy="260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8522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CC"/>
                </a:solidFill>
                <a:latin typeface="David" panose="020E0502060401010101" pitchFamily="34" charset="-79"/>
                <a:cs typeface="David" panose="020E0502060401010101" pitchFamily="34" charset="-79"/>
              </a:rPr>
              <a:t>What Costume Design Looks Like Today!</a:t>
            </a:r>
          </a:p>
        </p:txBody>
      </p:sp>
      <p:sp>
        <p:nvSpPr>
          <p:cNvPr id="3" name="Content Placeholder 2"/>
          <p:cNvSpPr>
            <a:spLocks noGrp="1"/>
          </p:cNvSpPr>
          <p:nvPr>
            <p:ph idx="1"/>
          </p:nvPr>
        </p:nvSpPr>
        <p:spPr/>
        <p:txBody>
          <a:bodyPr/>
          <a:lstStyle/>
          <a:p>
            <a:r>
              <a:rPr lang="en-US" dirty="0">
                <a:solidFill>
                  <a:schemeClr val="bg1"/>
                </a:solidFill>
              </a:rPr>
              <a:t>Here is a short video about working as a costume designer today:</a:t>
            </a:r>
          </a:p>
          <a:p>
            <a:pPr lvl="1"/>
            <a:r>
              <a:rPr lang="en-US" dirty="0">
                <a:solidFill>
                  <a:schemeClr val="bg1"/>
                </a:solidFill>
                <a:hlinkClick r:id="rId2"/>
              </a:rPr>
              <a:t>https://youtu.be/bgxcWne7uzg?list=PL38C3370FBD126CA8</a:t>
            </a:r>
            <a:r>
              <a:rPr lang="en-US" dirty="0">
                <a:solidFill>
                  <a:schemeClr val="bg1"/>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657600"/>
            <a:ext cx="7924800" cy="2692070"/>
          </a:xfrm>
          <a:prstGeom prst="rect">
            <a:avLst/>
          </a:prstGeom>
          <a:ln>
            <a:noFill/>
          </a:ln>
          <a:effectLst>
            <a:softEdge rad="112500"/>
          </a:effectLst>
        </p:spPr>
      </p:pic>
    </p:spTree>
    <p:extLst>
      <p:ext uri="{BB962C8B-B14F-4D97-AF65-F5344CB8AC3E}">
        <p14:creationId xmlns:p14="http://schemas.microsoft.com/office/powerpoint/2010/main" val="418614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chemeClr val="accent5">
                    <a:lumMod val="75000"/>
                  </a:schemeClr>
                </a:solidFill>
                <a:effectLst>
                  <a:glow rad="228600">
                    <a:schemeClr val="accent5">
                      <a:satMod val="175000"/>
                      <a:alpha val="40000"/>
                    </a:schemeClr>
                  </a:glow>
                </a:effectLst>
                <a:latin typeface="Curlz MT" panose="04040404050702020202" pitchFamily="82" charset="0"/>
              </a:rPr>
              <a:t>A Brief History of Design</a:t>
            </a:r>
          </a:p>
        </p:txBody>
      </p:sp>
      <p:sp>
        <p:nvSpPr>
          <p:cNvPr id="3" name="Content Placeholder 2"/>
          <p:cNvSpPr>
            <a:spLocks noGrp="1"/>
          </p:cNvSpPr>
          <p:nvPr>
            <p:ph idx="1"/>
          </p:nvPr>
        </p:nvSpPr>
        <p:spPr/>
        <p:txBody>
          <a:bodyPr>
            <a:noAutofit/>
          </a:bodyPr>
          <a:lstStyle/>
          <a:p>
            <a:r>
              <a:rPr lang="en-US" sz="1400" dirty="0">
                <a:solidFill>
                  <a:schemeClr val="bg1"/>
                </a:solidFill>
              </a:rPr>
              <a:t>In Greek Theatre:</a:t>
            </a:r>
          </a:p>
          <a:p>
            <a:pPr lvl="1"/>
            <a:r>
              <a:rPr lang="en-US" sz="1200" dirty="0">
                <a:solidFill>
                  <a:schemeClr val="bg1"/>
                </a:solidFill>
              </a:rPr>
              <a:t>Scenic devices used </a:t>
            </a:r>
          </a:p>
          <a:p>
            <a:pPr lvl="1"/>
            <a:r>
              <a:rPr lang="en-US" sz="1200" dirty="0">
                <a:solidFill>
                  <a:schemeClr val="bg1"/>
                </a:solidFill>
              </a:rPr>
              <a:t>Masks and costumes were used</a:t>
            </a:r>
          </a:p>
          <a:p>
            <a:pPr lvl="1"/>
            <a:r>
              <a:rPr lang="en-US" sz="1200" dirty="0">
                <a:solidFill>
                  <a:schemeClr val="bg1"/>
                </a:solidFill>
              </a:rPr>
              <a:t>Little is known of designers</a:t>
            </a:r>
          </a:p>
          <a:p>
            <a:pPr lvl="1"/>
            <a:r>
              <a:rPr lang="en-US" sz="1200" dirty="0">
                <a:solidFill>
                  <a:schemeClr val="bg1"/>
                </a:solidFill>
              </a:rPr>
              <a:t>Background was a permanent building structure.</a:t>
            </a:r>
          </a:p>
          <a:p>
            <a:r>
              <a:rPr lang="en-US" sz="1400" dirty="0">
                <a:solidFill>
                  <a:schemeClr val="bg1"/>
                </a:solidFill>
              </a:rPr>
              <a:t>In Medieval Theatre: </a:t>
            </a:r>
          </a:p>
          <a:p>
            <a:pPr lvl="1"/>
            <a:r>
              <a:rPr lang="en-US" sz="1200" dirty="0">
                <a:solidFill>
                  <a:schemeClr val="bg1"/>
                </a:solidFill>
              </a:rPr>
              <a:t>Scenic elements and costumes were important</a:t>
            </a:r>
          </a:p>
          <a:p>
            <a:pPr lvl="1"/>
            <a:r>
              <a:rPr lang="en-US" sz="1200" dirty="0">
                <a:solidFill>
                  <a:schemeClr val="bg1"/>
                </a:solidFill>
              </a:rPr>
              <a:t>Often had a "master of secrets" (usually machinists, guildsmen)</a:t>
            </a:r>
          </a:p>
          <a:p>
            <a:pPr lvl="1"/>
            <a:r>
              <a:rPr lang="en-US" sz="1200" dirty="0">
                <a:solidFill>
                  <a:schemeClr val="bg1"/>
                </a:solidFill>
              </a:rPr>
              <a:t>Usually had some intricate effects but had little concept of artistic unity</a:t>
            </a:r>
          </a:p>
          <a:p>
            <a:r>
              <a:rPr lang="en-US" sz="1400" dirty="0">
                <a:solidFill>
                  <a:schemeClr val="bg1"/>
                </a:solidFill>
              </a:rPr>
              <a:t>During the Renaissance:</a:t>
            </a:r>
          </a:p>
          <a:p>
            <a:pPr lvl="1"/>
            <a:r>
              <a:rPr lang="en-US" sz="1200" dirty="0">
                <a:solidFill>
                  <a:schemeClr val="bg1"/>
                </a:solidFill>
              </a:rPr>
              <a:t>Theatre buildings were constructed for the first time since the Roman Empire </a:t>
            </a:r>
          </a:p>
          <a:p>
            <a:pPr lvl="1"/>
            <a:r>
              <a:rPr lang="en-US" sz="1200" dirty="0">
                <a:solidFill>
                  <a:schemeClr val="bg1"/>
                </a:solidFill>
              </a:rPr>
              <a:t>Theatre designers start to become essential</a:t>
            </a:r>
          </a:p>
          <a:p>
            <a:r>
              <a:rPr lang="en-US" sz="1400" dirty="0">
                <a:solidFill>
                  <a:schemeClr val="bg1"/>
                </a:solidFill>
              </a:rPr>
              <a:t>In Elizabethan and Spanish Theatre:</a:t>
            </a:r>
          </a:p>
          <a:p>
            <a:pPr lvl="1"/>
            <a:r>
              <a:rPr lang="en-US" sz="1200" dirty="0">
                <a:solidFill>
                  <a:schemeClr val="bg1"/>
                </a:solidFill>
              </a:rPr>
              <a:t>Inigo Jones brought Italianate staging ideas to England</a:t>
            </a:r>
          </a:p>
          <a:p>
            <a:pPr lvl="1"/>
            <a:r>
              <a:rPr lang="en-US" sz="1200" dirty="0">
                <a:solidFill>
                  <a:schemeClr val="bg1"/>
                </a:solidFill>
              </a:rPr>
              <a:t>By the 17th century (1600's), design was a high art and designers were considered as artists.</a:t>
            </a:r>
          </a:p>
          <a:p>
            <a:pPr lvl="1"/>
            <a:r>
              <a:rPr lang="en-US" sz="1200" dirty="0">
                <a:solidFill>
                  <a:schemeClr val="bg1"/>
                </a:solidFill>
              </a:rPr>
              <a:t>Costumes – still little regard for artistic unity, though could be lavish  -- often actors supplied their own costume.</a:t>
            </a:r>
          </a:p>
          <a:p>
            <a:pPr lvl="1"/>
            <a:r>
              <a:rPr lang="en-US" sz="1200" dirty="0">
                <a:solidFill>
                  <a:schemeClr val="bg1"/>
                </a:solidFill>
              </a:rPr>
              <a:t>1750-1900 - costume becomes more specific, along with scenery and lighting.</a:t>
            </a:r>
          </a:p>
          <a:p>
            <a:pPr lvl="1"/>
            <a:r>
              <a:rPr lang="en-US" sz="1200" dirty="0">
                <a:solidFill>
                  <a:schemeClr val="bg1"/>
                </a:solidFill>
              </a:rPr>
              <a:t>Director David Garrick hired Phillippe de </a:t>
            </a:r>
            <a:r>
              <a:rPr lang="en-US" sz="1200" dirty="0" err="1">
                <a:solidFill>
                  <a:schemeClr val="bg1"/>
                </a:solidFill>
              </a:rPr>
              <a:t>Loutherbourg</a:t>
            </a:r>
            <a:r>
              <a:rPr lang="en-US" sz="1200" dirty="0">
                <a:solidFill>
                  <a:schemeClr val="bg1"/>
                </a:solidFill>
              </a:rPr>
              <a:t> - a scenic designer – to unify with representations of real places.</a:t>
            </a:r>
          </a:p>
          <a:p>
            <a:pPr lvl="1"/>
            <a:r>
              <a:rPr lang="en-US" sz="1200" dirty="0">
                <a:solidFill>
                  <a:schemeClr val="bg1"/>
                </a:solidFill>
              </a:rPr>
              <a:t>Similar to Greek Theatre in that it had a permanent background structure</a:t>
            </a:r>
          </a:p>
          <a:p>
            <a:pPr lvl="1"/>
            <a:r>
              <a:rPr lang="en-US" sz="1200" dirty="0">
                <a:solidFill>
                  <a:schemeClr val="bg1"/>
                </a:solidFill>
              </a:rPr>
              <a:t>Used furniture pieces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371600"/>
            <a:ext cx="3886200" cy="142875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1" y="2800350"/>
            <a:ext cx="2946368" cy="1847850"/>
          </a:xfrm>
          <a:prstGeom prst="ellipse">
            <a:avLst/>
          </a:prstGeom>
          <a:ln>
            <a:noFill/>
          </a:ln>
          <a:effectLst>
            <a:softEdge rad="112500"/>
          </a:effectLst>
        </p:spPr>
      </p:pic>
    </p:spTree>
    <p:extLst>
      <p:ext uri="{BB962C8B-B14F-4D97-AF65-F5344CB8AC3E}">
        <p14:creationId xmlns:p14="http://schemas.microsoft.com/office/powerpoint/2010/main" val="1707933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latin typeface="KaiTi" panose="02010609060101010101" pitchFamily="49" charset="-122"/>
                <a:ea typeface="KaiTi" panose="02010609060101010101" pitchFamily="49" charset="-122"/>
              </a:rPr>
              <a:t>The Lighting Designer</a:t>
            </a:r>
          </a:p>
        </p:txBody>
      </p:sp>
      <p:sp>
        <p:nvSpPr>
          <p:cNvPr id="3" name="Content Placeholder 2"/>
          <p:cNvSpPr>
            <a:spLocks noGrp="1"/>
          </p:cNvSpPr>
          <p:nvPr>
            <p:ph idx="1"/>
          </p:nvPr>
        </p:nvSpPr>
        <p:spPr/>
        <p:txBody>
          <a:bodyPr>
            <a:normAutofit fontScale="25000" lnSpcReduction="20000"/>
          </a:bodyPr>
          <a:lstStyle/>
          <a:p>
            <a:r>
              <a:rPr lang="en-US" sz="6400" dirty="0">
                <a:solidFill>
                  <a:schemeClr val="bg1"/>
                </a:solidFill>
              </a:rPr>
              <a:t>Lighting in everyday life illuminates our world</a:t>
            </a:r>
          </a:p>
          <a:p>
            <a:pPr lvl="1"/>
            <a:r>
              <a:rPr lang="en-US" sz="5600" dirty="0">
                <a:solidFill>
                  <a:schemeClr val="bg1"/>
                </a:solidFill>
              </a:rPr>
              <a:t>Music and soft lighting can add mood and atmosphere to a restaurant.</a:t>
            </a:r>
          </a:p>
          <a:p>
            <a:r>
              <a:rPr lang="en-US" sz="6400" dirty="0">
                <a:solidFill>
                  <a:schemeClr val="bg1"/>
                </a:solidFill>
              </a:rPr>
              <a:t>In theatre, lighting was the last element added to theatrical design.  </a:t>
            </a:r>
          </a:p>
          <a:p>
            <a:r>
              <a:rPr lang="en-US" sz="6400" dirty="0">
                <a:solidFill>
                  <a:schemeClr val="bg1"/>
                </a:solidFill>
              </a:rPr>
              <a:t>Lighting was not an important factor in design till 1830's with limelight, but even then needed sharper control </a:t>
            </a:r>
          </a:p>
          <a:p>
            <a:r>
              <a:rPr lang="en-US" sz="6400" dirty="0">
                <a:solidFill>
                  <a:schemeClr val="bg1"/>
                </a:solidFill>
              </a:rPr>
              <a:t>Electricity light not invented until 1879</a:t>
            </a:r>
          </a:p>
          <a:p>
            <a:r>
              <a:rPr lang="en-US" sz="6400" dirty="0">
                <a:solidFill>
                  <a:schemeClr val="bg1"/>
                </a:solidFill>
              </a:rPr>
              <a:t>Electricity was the key to imitate natural effects </a:t>
            </a:r>
          </a:p>
          <a:p>
            <a:r>
              <a:rPr lang="en-US" sz="6400" dirty="0">
                <a:solidFill>
                  <a:schemeClr val="bg1"/>
                </a:solidFill>
              </a:rPr>
              <a:t>Lighting was created with the intention to enhance:</a:t>
            </a:r>
          </a:p>
          <a:p>
            <a:pPr lvl="1"/>
            <a:r>
              <a:rPr lang="en-US" sz="5600" dirty="0">
                <a:solidFill>
                  <a:schemeClr val="bg1"/>
                </a:solidFill>
              </a:rPr>
              <a:t>Change shape, mood and tone </a:t>
            </a:r>
          </a:p>
          <a:p>
            <a:r>
              <a:rPr lang="en-US" sz="6400" dirty="0">
                <a:solidFill>
                  <a:schemeClr val="bg1"/>
                </a:solidFill>
              </a:rPr>
              <a:t>Lighting is now high-tech, computerized </a:t>
            </a:r>
          </a:p>
          <a:p>
            <a:pPr marL="0" indent="0">
              <a:buNone/>
            </a:pPr>
            <a:endParaRPr lang="en-US" sz="6400" dirty="0">
              <a:solidFill>
                <a:schemeClr val="bg1"/>
              </a:solidFill>
            </a:endParaRPr>
          </a:p>
          <a:p>
            <a:r>
              <a:rPr lang="en-US" sz="6400" dirty="0">
                <a:solidFill>
                  <a:schemeClr val="accent3">
                    <a:lumMod val="60000"/>
                    <a:lumOff val="40000"/>
                  </a:schemeClr>
                </a:solidFill>
              </a:rPr>
              <a:t>Objectives of Stage Lighting:</a:t>
            </a:r>
          </a:p>
          <a:p>
            <a:pPr lvl="1"/>
            <a:r>
              <a:rPr lang="en-US" sz="5600" dirty="0">
                <a:solidFill>
                  <a:schemeClr val="bg1"/>
                </a:solidFill>
              </a:rPr>
              <a:t>Provide visibility – let the performers and other elements be seen </a:t>
            </a:r>
          </a:p>
          <a:p>
            <a:pPr lvl="1"/>
            <a:r>
              <a:rPr lang="en-US" sz="5600" dirty="0">
                <a:solidFill>
                  <a:schemeClr val="bg1"/>
                </a:solidFill>
              </a:rPr>
              <a:t>Help establish time and place </a:t>
            </a:r>
          </a:p>
          <a:p>
            <a:pPr lvl="1"/>
            <a:r>
              <a:rPr lang="en-US" sz="5600" dirty="0">
                <a:solidFill>
                  <a:schemeClr val="bg1"/>
                </a:solidFill>
              </a:rPr>
              <a:t>Help create mood and tone </a:t>
            </a:r>
          </a:p>
          <a:p>
            <a:pPr lvl="1"/>
            <a:r>
              <a:rPr lang="en-US" sz="5600" dirty="0">
                <a:solidFill>
                  <a:schemeClr val="bg1"/>
                </a:solidFill>
              </a:rPr>
              <a:t>Reinforce the style of the production </a:t>
            </a:r>
          </a:p>
          <a:p>
            <a:pPr lvl="1"/>
            <a:r>
              <a:rPr lang="en-US" sz="5600" dirty="0">
                <a:solidFill>
                  <a:schemeClr val="bg1"/>
                </a:solidFill>
              </a:rPr>
              <a:t>Provide focus onstage and create visual compositions </a:t>
            </a:r>
          </a:p>
          <a:p>
            <a:pPr lvl="1"/>
            <a:r>
              <a:rPr lang="en-US" sz="5600" dirty="0">
                <a:solidFill>
                  <a:schemeClr val="bg1"/>
                </a:solidFill>
              </a:rPr>
              <a:t>Establish rhythm of visual movement </a:t>
            </a:r>
          </a:p>
          <a:p>
            <a:pPr lvl="1"/>
            <a:r>
              <a:rPr lang="en-US" sz="5600" dirty="0">
                <a:solidFill>
                  <a:schemeClr val="bg1"/>
                </a:solidFill>
              </a:rPr>
              <a:t>Reveal shapes and forms</a:t>
            </a:r>
          </a:p>
          <a:p>
            <a:pPr lvl="1"/>
            <a:r>
              <a:rPr lang="en-US" sz="5600" dirty="0">
                <a:solidFill>
                  <a:schemeClr val="bg1"/>
                </a:solidFill>
              </a:rPr>
              <a:t>Reinforce a central visual image, establish visual information, or both.</a:t>
            </a:r>
          </a:p>
          <a:p>
            <a:pPr lvl="1"/>
            <a:endParaRPr lang="en-US" sz="2900"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971800"/>
            <a:ext cx="2025650" cy="3048000"/>
          </a:xfrm>
          <a:prstGeom prst="ellipse">
            <a:avLst/>
          </a:prstGeom>
          <a:ln>
            <a:noFill/>
          </a:ln>
          <a:effectLst>
            <a:softEdge rad="112500"/>
          </a:effectLst>
        </p:spPr>
      </p:pic>
    </p:spTree>
    <p:extLst>
      <p:ext uri="{BB962C8B-B14F-4D97-AF65-F5344CB8AC3E}">
        <p14:creationId xmlns:p14="http://schemas.microsoft.com/office/powerpoint/2010/main" val="493160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latin typeface="KaiTi" panose="02010609060101010101" pitchFamily="49" charset="-122"/>
                <a:ea typeface="KaiTi" panose="02010609060101010101" pitchFamily="49" charset="-122"/>
              </a:rPr>
              <a:t>The Lighting Designer</a:t>
            </a:r>
          </a:p>
        </p:txBody>
      </p:sp>
      <p:sp>
        <p:nvSpPr>
          <p:cNvPr id="3" name="Content Placeholder 2"/>
          <p:cNvSpPr>
            <a:spLocks noGrp="1"/>
          </p:cNvSpPr>
          <p:nvPr>
            <p:ph idx="1"/>
          </p:nvPr>
        </p:nvSpPr>
        <p:spPr/>
        <p:txBody>
          <a:bodyPr>
            <a:normAutofit fontScale="40000" lnSpcReduction="20000"/>
          </a:bodyPr>
          <a:lstStyle/>
          <a:p>
            <a:r>
              <a:rPr lang="en-US" sz="3400" b="1" dirty="0">
                <a:solidFill>
                  <a:schemeClr val="accent3">
                    <a:lumMod val="60000"/>
                    <a:lumOff val="40000"/>
                  </a:schemeClr>
                </a:solidFill>
              </a:rPr>
              <a:t>Visibility</a:t>
            </a:r>
          </a:p>
          <a:p>
            <a:pPr lvl="1"/>
            <a:r>
              <a:rPr lang="en-US" sz="3400" dirty="0">
                <a:solidFill>
                  <a:schemeClr val="bg1"/>
                </a:solidFill>
              </a:rPr>
              <a:t>Must see the performers faces and their actions onstage</a:t>
            </a:r>
          </a:p>
          <a:p>
            <a:r>
              <a:rPr lang="en-US" sz="3400" b="1" dirty="0">
                <a:solidFill>
                  <a:schemeClr val="accent3">
                    <a:lumMod val="60000"/>
                    <a:lumOff val="40000"/>
                  </a:schemeClr>
                </a:solidFill>
              </a:rPr>
              <a:t>Shape and Form</a:t>
            </a:r>
          </a:p>
          <a:p>
            <a:pPr lvl="1"/>
            <a:r>
              <a:rPr lang="en-US" sz="3400" dirty="0">
                <a:solidFill>
                  <a:schemeClr val="bg1"/>
                </a:solidFill>
              </a:rPr>
              <a:t>Lighting objects from the front makes them look flat and uninteresting</a:t>
            </a:r>
          </a:p>
          <a:p>
            <a:pPr lvl="1"/>
            <a:r>
              <a:rPr lang="en-US" sz="3400" dirty="0">
                <a:solidFill>
                  <a:schemeClr val="bg1"/>
                </a:solidFill>
              </a:rPr>
              <a:t>Designer uses side, top, and back lighting to create depth and interest.</a:t>
            </a:r>
          </a:p>
          <a:p>
            <a:r>
              <a:rPr lang="en-US" sz="3400" b="1" dirty="0">
                <a:solidFill>
                  <a:schemeClr val="accent3">
                    <a:lumMod val="60000"/>
                    <a:lumOff val="40000"/>
                  </a:schemeClr>
                </a:solidFill>
              </a:rPr>
              <a:t>Focus and Composition</a:t>
            </a:r>
          </a:p>
          <a:p>
            <a:pPr lvl="1"/>
            <a:r>
              <a:rPr lang="en-US" sz="3400" dirty="0">
                <a:solidFill>
                  <a:schemeClr val="bg1"/>
                </a:solidFill>
              </a:rPr>
              <a:t>Light is aimed at a particular area.</a:t>
            </a:r>
          </a:p>
          <a:p>
            <a:pPr lvl="1"/>
            <a:r>
              <a:rPr lang="en-US" sz="3400" dirty="0">
                <a:solidFill>
                  <a:schemeClr val="bg1"/>
                </a:solidFill>
              </a:rPr>
              <a:t>Need to illuminate what they want the audience to see and can hide what they do not want the audience to see</a:t>
            </a:r>
          </a:p>
          <a:p>
            <a:r>
              <a:rPr lang="en-US" sz="3400" b="1" dirty="0">
                <a:solidFill>
                  <a:schemeClr val="accent3">
                    <a:lumMod val="60000"/>
                    <a:lumOff val="40000"/>
                  </a:schemeClr>
                </a:solidFill>
              </a:rPr>
              <a:t>Mood and style</a:t>
            </a:r>
          </a:p>
          <a:p>
            <a:pPr lvl="1"/>
            <a:r>
              <a:rPr lang="en-US" sz="3400" dirty="0">
                <a:solidFill>
                  <a:schemeClr val="bg1"/>
                </a:solidFill>
              </a:rPr>
              <a:t>Blue light can be cold or can be romantic mood light.</a:t>
            </a:r>
          </a:p>
          <a:p>
            <a:pPr lvl="1"/>
            <a:r>
              <a:rPr lang="en-US" sz="3400" dirty="0">
                <a:solidFill>
                  <a:schemeClr val="bg1"/>
                </a:solidFill>
              </a:rPr>
              <a:t>Yellow can be cheerful or hot summer day</a:t>
            </a:r>
          </a:p>
          <a:p>
            <a:r>
              <a:rPr lang="en-US" sz="3400" b="1" dirty="0">
                <a:solidFill>
                  <a:schemeClr val="accent3">
                    <a:lumMod val="60000"/>
                    <a:lumOff val="40000"/>
                  </a:schemeClr>
                </a:solidFill>
              </a:rPr>
              <a:t>Time and place</a:t>
            </a:r>
          </a:p>
          <a:p>
            <a:pPr lvl="1"/>
            <a:r>
              <a:rPr lang="en-US" sz="3400" dirty="0">
                <a:solidFill>
                  <a:schemeClr val="bg1"/>
                </a:solidFill>
              </a:rPr>
              <a:t>Can indicate time of day</a:t>
            </a:r>
          </a:p>
          <a:p>
            <a:pPr lvl="1"/>
            <a:r>
              <a:rPr lang="en-US" sz="3400" dirty="0">
                <a:solidFill>
                  <a:schemeClr val="bg1"/>
                </a:solidFill>
              </a:rPr>
              <a:t>Can indicate season</a:t>
            </a:r>
          </a:p>
          <a:p>
            <a:pPr lvl="1"/>
            <a:r>
              <a:rPr lang="en-US" sz="3400" dirty="0">
                <a:solidFill>
                  <a:schemeClr val="bg1"/>
                </a:solidFill>
              </a:rPr>
              <a:t>Indoors or outdoors</a:t>
            </a:r>
          </a:p>
          <a:p>
            <a:r>
              <a:rPr lang="en-US" sz="3400" b="1" dirty="0">
                <a:solidFill>
                  <a:schemeClr val="accent3">
                    <a:lumMod val="60000"/>
                    <a:lumOff val="40000"/>
                  </a:schemeClr>
                </a:solidFill>
              </a:rPr>
              <a:t>Rhythm</a:t>
            </a:r>
          </a:p>
          <a:p>
            <a:pPr lvl="1"/>
            <a:r>
              <a:rPr lang="en-US" sz="3400" dirty="0">
                <a:solidFill>
                  <a:schemeClr val="bg1"/>
                </a:solidFill>
              </a:rPr>
              <a:t>Slow fades and subtle changes create a different rhythm than quick blackouts and abrupt changes</a:t>
            </a:r>
          </a:p>
          <a:p>
            <a:r>
              <a:rPr lang="en-US" sz="3800" b="1" dirty="0">
                <a:solidFill>
                  <a:schemeClr val="accent3">
                    <a:lumMod val="60000"/>
                    <a:lumOff val="40000"/>
                  </a:schemeClr>
                </a:solidFill>
              </a:rPr>
              <a:t>Reinforcement of the Central Image</a:t>
            </a:r>
          </a:p>
          <a:p>
            <a:pPr lvl="1"/>
            <a:r>
              <a:rPr lang="en-US" sz="3400" dirty="0">
                <a:solidFill>
                  <a:schemeClr val="bg1"/>
                </a:solidFill>
              </a:rPr>
              <a:t>With little scenery, can have a dramatic affect on the </a:t>
            </a:r>
            <a:r>
              <a:rPr lang="en-US" sz="3800" dirty="0">
                <a:solidFill>
                  <a:schemeClr val="bg1"/>
                </a:solidFill>
              </a:rPr>
              <a:t>production.</a:t>
            </a:r>
          </a:p>
          <a:p>
            <a:endParaRPr lang="en-US" sz="3800" dirty="0">
              <a:solidFill>
                <a:schemeClr val="bg1"/>
              </a:solidFill>
            </a:endParaRPr>
          </a:p>
          <a:p>
            <a:endParaRPr lang="en-US" sz="3300" dirty="0">
              <a:solidFill>
                <a:schemeClr val="bg1"/>
              </a:solidFill>
            </a:endParaRPr>
          </a:p>
          <a:p>
            <a:endParaRPr lang="en-US" sz="3700" dirty="0">
              <a:solidFill>
                <a:schemeClr val="bg1"/>
              </a:solidFill>
            </a:endParaRPr>
          </a:p>
          <a:p>
            <a:endParaRPr lang="en-US" sz="3300"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429000"/>
            <a:ext cx="3429000" cy="1600200"/>
          </a:xfrm>
          <a:prstGeom prst="rect">
            <a:avLst/>
          </a:prstGeom>
        </p:spPr>
      </p:pic>
    </p:spTree>
    <p:extLst>
      <p:ext uri="{BB962C8B-B14F-4D97-AF65-F5344CB8AC3E}">
        <p14:creationId xmlns:p14="http://schemas.microsoft.com/office/powerpoint/2010/main" val="3712644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latin typeface="KaiTi" panose="02010609060101010101" pitchFamily="49" charset="-122"/>
                <a:ea typeface="KaiTi" panose="02010609060101010101" pitchFamily="49" charset="-122"/>
              </a:rPr>
              <a:t>The Lighting Designer</a:t>
            </a:r>
          </a:p>
        </p:txBody>
      </p:sp>
      <p:sp>
        <p:nvSpPr>
          <p:cNvPr id="3" name="Content Placeholder 2"/>
          <p:cNvSpPr>
            <a:spLocks noGrp="1"/>
          </p:cNvSpPr>
          <p:nvPr>
            <p:ph idx="1"/>
          </p:nvPr>
        </p:nvSpPr>
        <p:spPr/>
        <p:txBody>
          <a:bodyPr>
            <a:noAutofit/>
          </a:bodyPr>
          <a:lstStyle/>
          <a:p>
            <a:r>
              <a:rPr lang="en-US" sz="1200" dirty="0">
                <a:solidFill>
                  <a:schemeClr val="bg1"/>
                </a:solidFill>
              </a:rPr>
              <a:t>Lighting instruments</a:t>
            </a:r>
          </a:p>
          <a:p>
            <a:pPr lvl="1"/>
            <a:r>
              <a:rPr lang="en-US" sz="1200" dirty="0">
                <a:solidFill>
                  <a:schemeClr val="bg1"/>
                </a:solidFill>
              </a:rPr>
              <a:t>The term used to refer to the units that deliver the light (including the housing and the light bulb, or lamp)</a:t>
            </a:r>
          </a:p>
          <a:p>
            <a:r>
              <a:rPr lang="en-US" sz="1200" dirty="0">
                <a:solidFill>
                  <a:schemeClr val="bg1"/>
                </a:solidFill>
              </a:rPr>
              <a:t>The lighting designer can influence only five things in lighting:  </a:t>
            </a:r>
          </a:p>
          <a:p>
            <a:pPr lvl="1"/>
            <a:r>
              <a:rPr lang="en-US" sz="1200" dirty="0">
                <a:solidFill>
                  <a:schemeClr val="bg1"/>
                </a:solidFill>
              </a:rPr>
              <a:t>Color</a:t>
            </a:r>
          </a:p>
          <a:p>
            <a:pPr lvl="1"/>
            <a:r>
              <a:rPr lang="en-US" sz="1200" dirty="0">
                <a:solidFill>
                  <a:schemeClr val="bg1"/>
                </a:solidFill>
              </a:rPr>
              <a:t>Direction/distribution</a:t>
            </a:r>
          </a:p>
          <a:p>
            <a:pPr lvl="1"/>
            <a:r>
              <a:rPr lang="en-US" sz="1200" dirty="0">
                <a:solidFill>
                  <a:schemeClr val="bg1"/>
                </a:solidFill>
              </a:rPr>
              <a:t>Intensity</a:t>
            </a:r>
          </a:p>
          <a:p>
            <a:pPr lvl="1"/>
            <a:r>
              <a:rPr lang="en-US" sz="1200" dirty="0">
                <a:solidFill>
                  <a:schemeClr val="bg1"/>
                </a:solidFill>
              </a:rPr>
              <a:t>Form</a:t>
            </a:r>
          </a:p>
          <a:p>
            <a:pPr lvl="1"/>
            <a:r>
              <a:rPr lang="en-US" sz="1200" dirty="0">
                <a:solidFill>
                  <a:schemeClr val="bg1"/>
                </a:solidFill>
              </a:rPr>
              <a:t>Movement </a:t>
            </a:r>
          </a:p>
          <a:p>
            <a:r>
              <a:rPr lang="en-US" sz="1200" dirty="0">
                <a:solidFill>
                  <a:schemeClr val="bg1"/>
                </a:solidFill>
              </a:rPr>
              <a:t>Color</a:t>
            </a:r>
          </a:p>
          <a:p>
            <a:pPr lvl="1"/>
            <a:r>
              <a:rPr lang="en-US" sz="1200" dirty="0">
                <a:solidFill>
                  <a:schemeClr val="bg1"/>
                </a:solidFill>
              </a:rPr>
              <a:t>Changed by using gels – colored pieces of plastic (heat resistant - the only color light that will get through is the color of the gel) </a:t>
            </a:r>
          </a:p>
          <a:p>
            <a:pPr lvl="1"/>
            <a:r>
              <a:rPr lang="en-US" sz="1200" dirty="0">
                <a:solidFill>
                  <a:schemeClr val="bg1"/>
                </a:solidFill>
              </a:rPr>
              <a:t>Mixing of colors – warm lights (amber, straw, gold) with cool colors (blue, blue-green, lavender) can produce depth and naturalness </a:t>
            </a:r>
          </a:p>
          <a:p>
            <a:r>
              <a:rPr lang="en-US" sz="1200" dirty="0">
                <a:solidFill>
                  <a:schemeClr val="bg1"/>
                </a:solidFill>
              </a:rPr>
              <a:t>Direction / distribution – can be up to 150 lights in a production </a:t>
            </a:r>
          </a:p>
          <a:p>
            <a:pPr lvl="1"/>
            <a:r>
              <a:rPr lang="en-US" sz="1100" dirty="0">
                <a:solidFill>
                  <a:schemeClr val="bg1"/>
                </a:solidFill>
              </a:rPr>
              <a:t>Position and type of lighting instrument and angle</a:t>
            </a:r>
          </a:p>
          <a:p>
            <a:pPr lvl="1"/>
            <a:r>
              <a:rPr lang="en-US" sz="1100" dirty="0">
                <a:solidFill>
                  <a:schemeClr val="bg1"/>
                </a:solidFill>
              </a:rPr>
              <a:t>Footlights – lights actor from below</a:t>
            </a:r>
          </a:p>
          <a:p>
            <a:pPr lvl="1"/>
            <a:r>
              <a:rPr lang="en-US" sz="1100" dirty="0">
                <a:solidFill>
                  <a:schemeClr val="bg1"/>
                </a:solidFill>
              </a:rPr>
              <a:t>Today basic lighting is usually at a 45 degree angle</a:t>
            </a:r>
          </a:p>
          <a:p>
            <a:r>
              <a:rPr lang="en-US" sz="1200" dirty="0">
                <a:solidFill>
                  <a:schemeClr val="bg1"/>
                </a:solidFill>
              </a:rPr>
              <a:t>Intensity – brightness</a:t>
            </a:r>
          </a:p>
          <a:p>
            <a:pPr lvl="1"/>
            <a:r>
              <a:rPr lang="en-US" sz="1200" dirty="0">
                <a:solidFill>
                  <a:schemeClr val="bg1"/>
                </a:solidFill>
              </a:rPr>
              <a:t>Controlling the amount of current to instrument - "dimmers" control that amount </a:t>
            </a:r>
          </a:p>
          <a:p>
            <a:pPr lvl="1"/>
            <a:r>
              <a:rPr lang="en-US" sz="1200" dirty="0">
                <a:solidFill>
                  <a:schemeClr val="bg1"/>
                </a:solidFill>
              </a:rPr>
              <a:t>Brightness or darkness</a:t>
            </a:r>
          </a:p>
          <a:p>
            <a:r>
              <a:rPr lang="en-US" sz="1200" dirty="0">
                <a:solidFill>
                  <a:schemeClr val="bg1"/>
                </a:solidFill>
              </a:rPr>
              <a:t>Form – the shape of the light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209800"/>
            <a:ext cx="3810000" cy="1295400"/>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4495800"/>
            <a:ext cx="2209800" cy="2057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66434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latin typeface="KaiTi" panose="02010609060101010101" pitchFamily="49" charset="-122"/>
                <a:ea typeface="KaiTi" panose="02010609060101010101" pitchFamily="49" charset="-122"/>
              </a:rPr>
              <a:t>The Lighting Designer</a:t>
            </a:r>
          </a:p>
        </p:txBody>
      </p:sp>
      <p:sp>
        <p:nvSpPr>
          <p:cNvPr id="3" name="Content Placeholder 2"/>
          <p:cNvSpPr>
            <a:spLocks noGrp="1"/>
          </p:cNvSpPr>
          <p:nvPr>
            <p:ph idx="1"/>
          </p:nvPr>
        </p:nvSpPr>
        <p:spPr>
          <a:xfrm>
            <a:off x="457200" y="1371600"/>
            <a:ext cx="8229600" cy="4602163"/>
          </a:xfrm>
        </p:spPr>
        <p:txBody>
          <a:bodyPr>
            <a:normAutofit fontScale="25000" lnSpcReduction="20000"/>
          </a:bodyPr>
          <a:lstStyle/>
          <a:p>
            <a:r>
              <a:rPr lang="en-US" sz="4400" dirty="0">
                <a:solidFill>
                  <a:schemeClr val="bg1"/>
                </a:solidFill>
              </a:rPr>
              <a:t>Movement</a:t>
            </a:r>
          </a:p>
          <a:p>
            <a:pPr lvl="1"/>
            <a:r>
              <a:rPr lang="en-US" sz="4400" dirty="0">
                <a:solidFill>
                  <a:schemeClr val="bg1"/>
                </a:solidFill>
              </a:rPr>
              <a:t>Alterations in the other factors will give impression of movement – this would also include the movement of a "follow-spot" (powerful spotlight as that swivel and shine on different places). </a:t>
            </a:r>
          </a:p>
          <a:p>
            <a:pPr lvl="1"/>
            <a:r>
              <a:rPr lang="en-US" sz="4400" dirty="0">
                <a:solidFill>
                  <a:schemeClr val="bg1"/>
                </a:solidFill>
              </a:rPr>
              <a:t>Fades, cross-fades, blackouts can suggest movement and form </a:t>
            </a:r>
          </a:p>
          <a:p>
            <a:pPr lvl="1"/>
            <a:r>
              <a:rPr lang="en-US" sz="4400" dirty="0">
                <a:solidFill>
                  <a:schemeClr val="bg1"/>
                </a:solidFill>
              </a:rPr>
              <a:t>Change focus area</a:t>
            </a:r>
          </a:p>
          <a:p>
            <a:r>
              <a:rPr lang="en-US" sz="4400" dirty="0">
                <a:solidFill>
                  <a:schemeClr val="bg1"/>
                </a:solidFill>
              </a:rPr>
              <a:t>Types of Lighting Instruments:</a:t>
            </a:r>
          </a:p>
          <a:p>
            <a:pPr lvl="1"/>
            <a:r>
              <a:rPr lang="en-US" sz="4400" dirty="0">
                <a:solidFill>
                  <a:schemeClr val="bg1"/>
                </a:solidFill>
              </a:rPr>
              <a:t>Spotlights: ellipsoidal reflectors - long distances, sharp and clear </a:t>
            </a:r>
          </a:p>
          <a:p>
            <a:pPr lvl="2"/>
            <a:r>
              <a:rPr lang="en-US" sz="4400" dirty="0">
                <a:solidFill>
                  <a:schemeClr val="bg1"/>
                </a:solidFill>
              </a:rPr>
              <a:t>Bright hard - edged spot</a:t>
            </a:r>
          </a:p>
          <a:p>
            <a:pPr lvl="2"/>
            <a:r>
              <a:rPr lang="en-US" sz="4400" dirty="0">
                <a:solidFill>
                  <a:schemeClr val="bg1"/>
                </a:solidFill>
              </a:rPr>
              <a:t>Can focus or soften</a:t>
            </a:r>
          </a:p>
          <a:p>
            <a:pPr lvl="2"/>
            <a:r>
              <a:rPr lang="en-US" sz="4400" dirty="0">
                <a:solidFill>
                  <a:schemeClr val="bg1"/>
                </a:solidFill>
              </a:rPr>
              <a:t>Can have a gobo slot for pattern projection</a:t>
            </a:r>
          </a:p>
          <a:p>
            <a:pPr lvl="2"/>
            <a:r>
              <a:rPr lang="en-US" sz="4400" dirty="0">
                <a:solidFill>
                  <a:schemeClr val="bg1"/>
                </a:solidFill>
              </a:rPr>
              <a:t>Follow-spot</a:t>
            </a:r>
          </a:p>
          <a:p>
            <a:pPr lvl="1"/>
            <a:r>
              <a:rPr lang="en-US" sz="4400" dirty="0" err="1">
                <a:solidFill>
                  <a:schemeClr val="bg1"/>
                </a:solidFill>
              </a:rPr>
              <a:t>Fresnels</a:t>
            </a:r>
            <a:r>
              <a:rPr lang="en-US" sz="4400" dirty="0">
                <a:solidFill>
                  <a:schemeClr val="bg1"/>
                </a:solidFill>
              </a:rPr>
              <a:t> (named after Frenchman Fresnel who designed a "step lens" - the lens had less and more even mass, so it would heat evenly, avoiding the problem of regular convex lenses heating unevenly and thus cracking - "fill" light - diffused, to "wash" or "blend." </a:t>
            </a:r>
          </a:p>
          <a:p>
            <a:pPr lvl="2"/>
            <a:r>
              <a:rPr lang="en-US" sz="4400" dirty="0">
                <a:solidFill>
                  <a:schemeClr val="bg1"/>
                </a:solidFill>
              </a:rPr>
              <a:t>High - wattage spot</a:t>
            </a:r>
          </a:p>
          <a:p>
            <a:pPr lvl="2"/>
            <a:r>
              <a:rPr lang="en-US" sz="4400" dirty="0">
                <a:solidFill>
                  <a:schemeClr val="bg1"/>
                </a:solidFill>
              </a:rPr>
              <a:t>Can cover a large area and create a wash of color</a:t>
            </a:r>
          </a:p>
          <a:p>
            <a:pPr lvl="1"/>
            <a:r>
              <a:rPr lang="en-US" sz="4400" dirty="0" err="1">
                <a:solidFill>
                  <a:schemeClr val="bg1"/>
                </a:solidFill>
              </a:rPr>
              <a:t>Striplights</a:t>
            </a:r>
            <a:r>
              <a:rPr lang="en-US" sz="4400" dirty="0">
                <a:solidFill>
                  <a:schemeClr val="bg1"/>
                </a:solidFill>
              </a:rPr>
              <a:t>, footlights: </a:t>
            </a:r>
          </a:p>
          <a:p>
            <a:pPr lvl="2"/>
            <a:r>
              <a:rPr lang="en-US" sz="4400" dirty="0">
                <a:solidFill>
                  <a:schemeClr val="bg1"/>
                </a:solidFill>
              </a:rPr>
              <a:t>Footlights used very little these days, but strip lights used to add "fill" light. </a:t>
            </a:r>
          </a:p>
          <a:p>
            <a:pPr lvl="1"/>
            <a:r>
              <a:rPr lang="en-US" sz="4400" dirty="0">
                <a:solidFill>
                  <a:schemeClr val="bg1"/>
                </a:solidFill>
              </a:rPr>
              <a:t>Flood lights: no lens, no color - for a "flood" of light </a:t>
            </a:r>
          </a:p>
          <a:p>
            <a:pPr lvl="2"/>
            <a:r>
              <a:rPr lang="en-US" sz="4000" dirty="0">
                <a:solidFill>
                  <a:schemeClr val="bg1"/>
                </a:solidFill>
              </a:rPr>
              <a:t>Bathe a section of stage or scenery in a smooth diffused light.</a:t>
            </a:r>
          </a:p>
          <a:p>
            <a:pPr lvl="1"/>
            <a:r>
              <a:rPr lang="en-US" sz="4400" dirty="0">
                <a:solidFill>
                  <a:schemeClr val="bg1"/>
                </a:solidFill>
              </a:rPr>
              <a:t>Barn doors – flaps that cut off an edge of the beam</a:t>
            </a:r>
          </a:p>
          <a:p>
            <a:r>
              <a:rPr lang="en-US" sz="4400" dirty="0">
                <a:solidFill>
                  <a:schemeClr val="bg1"/>
                </a:solidFill>
              </a:rPr>
              <a:t>Lighting designers resources:</a:t>
            </a:r>
          </a:p>
          <a:p>
            <a:pPr lvl="1"/>
            <a:r>
              <a:rPr lang="en-US" sz="4400" dirty="0">
                <a:solidFill>
                  <a:schemeClr val="bg1"/>
                </a:solidFill>
              </a:rPr>
              <a:t>Three main elements to an instrument:</a:t>
            </a:r>
          </a:p>
          <a:p>
            <a:pPr lvl="2"/>
            <a:r>
              <a:rPr lang="en-US" sz="4400" dirty="0">
                <a:solidFill>
                  <a:schemeClr val="bg1"/>
                </a:solidFill>
              </a:rPr>
              <a:t>Lamp (bulb)</a:t>
            </a:r>
          </a:p>
          <a:p>
            <a:pPr lvl="2"/>
            <a:r>
              <a:rPr lang="en-US" sz="4400" dirty="0">
                <a:solidFill>
                  <a:schemeClr val="bg1"/>
                </a:solidFill>
              </a:rPr>
              <a:t>Reflector</a:t>
            </a:r>
          </a:p>
          <a:p>
            <a:pPr lvl="2"/>
            <a:r>
              <a:rPr lang="en-US" sz="4400" dirty="0">
                <a:solidFill>
                  <a:schemeClr val="bg1"/>
                </a:solidFill>
              </a:rPr>
              <a:t>Lens</a:t>
            </a:r>
          </a:p>
          <a:p>
            <a:pPr lvl="1"/>
            <a:r>
              <a:rPr lang="en-US" sz="4400" dirty="0">
                <a:solidFill>
                  <a:schemeClr val="bg1"/>
                </a:solidFill>
              </a:rPr>
              <a:t>Two categories of instruments:</a:t>
            </a:r>
          </a:p>
          <a:p>
            <a:pPr lvl="2"/>
            <a:r>
              <a:rPr lang="en-US" sz="4400" dirty="0">
                <a:solidFill>
                  <a:schemeClr val="bg1"/>
                </a:solidFill>
              </a:rPr>
              <a:t>Conventional are fixed – single focus, color etc.</a:t>
            </a:r>
          </a:p>
          <a:p>
            <a:pPr lvl="2"/>
            <a:r>
              <a:rPr lang="en-US" sz="4400" dirty="0">
                <a:solidFill>
                  <a:schemeClr val="bg1"/>
                </a:solidFill>
              </a:rPr>
              <a:t>Intelligent moving light fixtures are able to alter focus, change color, project multiple patterns, rotate  patterns at varying speeds, change the size of the beam, and give sharp or diffused focus.</a:t>
            </a:r>
          </a:p>
          <a:p>
            <a:endParaRPr lang="en-US" sz="4800"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905000"/>
            <a:ext cx="2133600" cy="1180349"/>
          </a:xfrm>
          <a:prstGeom prst="ellipse">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3810000"/>
            <a:ext cx="1676400" cy="1839250"/>
          </a:xfrm>
          <a:prstGeom prst="rect">
            <a:avLst/>
          </a:prstGeom>
        </p:spPr>
      </p:pic>
    </p:spTree>
    <p:extLst>
      <p:ext uri="{BB962C8B-B14F-4D97-AF65-F5344CB8AC3E}">
        <p14:creationId xmlns:p14="http://schemas.microsoft.com/office/powerpoint/2010/main" val="3650869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228600">
                    <a:schemeClr val="accent5">
                      <a:satMod val="175000"/>
                      <a:alpha val="40000"/>
                    </a:schemeClr>
                  </a:glow>
                  <a:innerShdw blurRad="177800">
                    <a:schemeClr val="accent3">
                      <a:lumMod val="50000"/>
                    </a:schemeClr>
                  </a:innerShdw>
                </a:effectLst>
                <a:latin typeface="KaiTi" panose="02010609060101010101" pitchFamily="49" charset="-122"/>
                <a:ea typeface="KaiTi" panose="02010609060101010101" pitchFamily="49" charset="-122"/>
              </a:rPr>
              <a:t>The Lighting Designer</a:t>
            </a:r>
          </a:p>
        </p:txBody>
      </p:sp>
      <p:sp>
        <p:nvSpPr>
          <p:cNvPr id="3" name="Content Placeholder 2"/>
          <p:cNvSpPr>
            <a:spLocks noGrp="1"/>
          </p:cNvSpPr>
          <p:nvPr>
            <p:ph idx="1"/>
          </p:nvPr>
        </p:nvSpPr>
        <p:spPr>
          <a:xfrm>
            <a:off x="457200" y="1371600"/>
            <a:ext cx="8229600" cy="4602163"/>
          </a:xfrm>
        </p:spPr>
        <p:txBody>
          <a:bodyPr>
            <a:normAutofit fontScale="32500" lnSpcReduction="20000"/>
          </a:bodyPr>
          <a:lstStyle/>
          <a:p>
            <a:r>
              <a:rPr lang="en-US" sz="4800" dirty="0">
                <a:solidFill>
                  <a:schemeClr val="bg1"/>
                </a:solidFill>
              </a:rPr>
              <a:t>Automated or Moving light</a:t>
            </a:r>
          </a:p>
          <a:p>
            <a:pPr lvl="1"/>
            <a:r>
              <a:rPr lang="en-US" sz="4400" dirty="0">
                <a:solidFill>
                  <a:schemeClr val="bg1"/>
                </a:solidFill>
              </a:rPr>
              <a:t>Alter focus, change color using</a:t>
            </a:r>
            <a:r>
              <a:rPr lang="en-US" sz="4800" dirty="0">
                <a:solidFill>
                  <a:schemeClr val="bg1"/>
                </a:solidFill>
              </a:rPr>
              <a:t> color mixing, project multiple patters, rotate the patterns at varying speeds, change the size of the beam, and give a sharp or diffused focus.</a:t>
            </a:r>
          </a:p>
          <a:p>
            <a:pPr lvl="1"/>
            <a:r>
              <a:rPr lang="en-US" sz="4400" dirty="0">
                <a:solidFill>
                  <a:schemeClr val="bg1"/>
                </a:solidFill>
              </a:rPr>
              <a:t>Can create noise so not always  ideal.</a:t>
            </a:r>
            <a:endParaRPr lang="en-US" sz="4800" dirty="0">
              <a:solidFill>
                <a:schemeClr val="bg1"/>
              </a:solidFill>
            </a:endParaRPr>
          </a:p>
          <a:p>
            <a:pPr lvl="1"/>
            <a:r>
              <a:rPr lang="en-US" sz="4400" dirty="0">
                <a:solidFill>
                  <a:schemeClr val="bg1"/>
                </a:solidFill>
              </a:rPr>
              <a:t>Widely used in large concerts</a:t>
            </a:r>
          </a:p>
          <a:p>
            <a:r>
              <a:rPr lang="en-US" sz="4800" dirty="0">
                <a:solidFill>
                  <a:schemeClr val="bg1"/>
                </a:solidFill>
              </a:rPr>
              <a:t>Lighting controls</a:t>
            </a:r>
          </a:p>
          <a:p>
            <a:pPr lvl="1"/>
            <a:r>
              <a:rPr lang="en-US" sz="4400" dirty="0">
                <a:solidFill>
                  <a:schemeClr val="bg1"/>
                </a:solidFill>
              </a:rPr>
              <a:t>Usually controlled by one person at a console</a:t>
            </a:r>
            <a:endParaRPr lang="en-US" sz="4800" dirty="0">
              <a:solidFill>
                <a:schemeClr val="bg1"/>
              </a:solidFill>
            </a:endParaRPr>
          </a:p>
          <a:p>
            <a:pPr lvl="1"/>
            <a:r>
              <a:rPr lang="en-US" sz="4400" dirty="0">
                <a:solidFill>
                  <a:schemeClr val="bg1"/>
                </a:solidFill>
              </a:rPr>
              <a:t>Cues are programmed into a light board ahead of </a:t>
            </a:r>
            <a:r>
              <a:rPr lang="en-US" sz="4800" dirty="0">
                <a:solidFill>
                  <a:schemeClr val="bg1"/>
                </a:solidFill>
              </a:rPr>
              <a:t>time.</a:t>
            </a:r>
          </a:p>
          <a:p>
            <a:pPr lvl="1"/>
            <a:r>
              <a:rPr lang="en-US" sz="4400" dirty="0">
                <a:solidFill>
                  <a:schemeClr val="bg1"/>
                </a:solidFill>
              </a:rPr>
              <a:t>Create a blackout (all lights out)</a:t>
            </a:r>
            <a:endParaRPr lang="en-US" sz="4800" dirty="0">
              <a:solidFill>
                <a:schemeClr val="bg1"/>
              </a:solidFill>
            </a:endParaRPr>
          </a:p>
          <a:p>
            <a:pPr lvl="1"/>
            <a:r>
              <a:rPr lang="en-US" sz="4400" dirty="0">
                <a:solidFill>
                  <a:schemeClr val="bg1"/>
                </a:solidFill>
              </a:rPr>
              <a:t>Fade (lights dim slowly, changing scene from brighter to darker)</a:t>
            </a:r>
            <a:endParaRPr lang="en-US" sz="4800" dirty="0">
              <a:solidFill>
                <a:schemeClr val="bg1"/>
              </a:solidFill>
            </a:endParaRPr>
          </a:p>
          <a:p>
            <a:r>
              <a:rPr lang="en-US" sz="4800" dirty="0">
                <a:solidFill>
                  <a:schemeClr val="bg1"/>
                </a:solidFill>
              </a:rPr>
              <a:t>Cross - fade (One set of lights comes down while another comes up)</a:t>
            </a:r>
          </a:p>
          <a:p>
            <a:r>
              <a:rPr lang="en-US" sz="4800" dirty="0">
                <a:solidFill>
                  <a:schemeClr val="bg1"/>
                </a:solidFill>
              </a:rPr>
              <a:t>Split cross fade (The lights that are coming up are on a different fade count from the lights that are coming down)</a:t>
            </a:r>
          </a:p>
          <a:p>
            <a:pPr marL="0" indent="0">
              <a:buNone/>
            </a:pPr>
            <a:endParaRPr lang="en-US" sz="4800" dirty="0">
              <a:solidFill>
                <a:schemeClr val="bg1"/>
              </a:solidFill>
            </a:endParaRPr>
          </a:p>
          <a:p>
            <a:pPr marL="0" indent="0">
              <a:buNone/>
            </a:pPr>
            <a:r>
              <a:rPr lang="en-US" sz="6200" u="sng" dirty="0">
                <a:solidFill>
                  <a:schemeClr val="accent3">
                    <a:lumMod val="60000"/>
                    <a:lumOff val="40000"/>
                  </a:schemeClr>
                </a:solidFill>
              </a:rPr>
              <a:t>Lighting Designers Collaborators:</a:t>
            </a:r>
          </a:p>
          <a:p>
            <a:pPr lvl="1"/>
            <a:r>
              <a:rPr lang="en-US" sz="6200" dirty="0">
                <a:solidFill>
                  <a:schemeClr val="bg1"/>
                </a:solidFill>
              </a:rPr>
              <a:t>Assistant designers – help create light plot</a:t>
            </a:r>
          </a:p>
          <a:p>
            <a:r>
              <a:rPr lang="en-US" sz="6200" dirty="0">
                <a:solidFill>
                  <a:schemeClr val="bg1"/>
                </a:solidFill>
              </a:rPr>
              <a:t>Master Electrician – Prepare, hang and focus light and all accessories</a:t>
            </a:r>
          </a:p>
          <a:p>
            <a:r>
              <a:rPr lang="en-US" sz="6200" dirty="0">
                <a:solidFill>
                  <a:schemeClr val="bg1"/>
                </a:solidFill>
              </a:rPr>
              <a:t>Moving light programmer – programming for moving lights</a:t>
            </a:r>
          </a:p>
          <a:p>
            <a:endParaRPr lang="en-US" sz="4800" dirty="0">
              <a:solidFill>
                <a:schemeClr val="bg1"/>
              </a:solidFill>
            </a:endParaRPr>
          </a:p>
          <a:p>
            <a:endParaRPr lang="en-US" sz="4800" dirty="0">
              <a:solidFill>
                <a:schemeClr val="bg1"/>
              </a:solidFill>
            </a:endParaRPr>
          </a:p>
          <a:p>
            <a:endParaRPr lang="en-US" sz="4800"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2209800"/>
            <a:ext cx="2209800" cy="1200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315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FFFF"/>
                </a:solidFill>
                <a:latin typeface="Franklin Gothic Demi" panose="020B0703020102020204" pitchFamily="34" charset="0"/>
              </a:rPr>
              <a:t>A History of Stage Lighting</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Lighting cues seem to have been written into Greek plays</a:t>
            </a:r>
          </a:p>
          <a:p>
            <a:pPr lvl="1"/>
            <a:r>
              <a:rPr lang="en-US" dirty="0">
                <a:solidFill>
                  <a:schemeClr val="bg1"/>
                </a:solidFill>
              </a:rPr>
              <a:t>The festivals played from sunup to sunset, and many of the lines refer to times of day. </a:t>
            </a:r>
          </a:p>
          <a:p>
            <a:r>
              <a:rPr lang="en-US" dirty="0">
                <a:solidFill>
                  <a:schemeClr val="bg1"/>
                </a:solidFill>
              </a:rPr>
              <a:t>The sun was the first major source of lighting instrument, and clouds were the first dimmer. </a:t>
            </a:r>
          </a:p>
          <a:p>
            <a:r>
              <a:rPr lang="en-US" dirty="0">
                <a:solidFill>
                  <a:schemeClr val="bg1"/>
                </a:solidFill>
              </a:rPr>
              <a:t>Most theatre outdoors during the day for the first 2,000 years</a:t>
            </a:r>
          </a:p>
          <a:p>
            <a:r>
              <a:rPr lang="en-US" dirty="0">
                <a:solidFill>
                  <a:schemeClr val="bg1"/>
                </a:solidFill>
              </a:rPr>
              <a:t>The Romans moved pageants into the Great Halls. </a:t>
            </a:r>
          </a:p>
          <a:p>
            <a:r>
              <a:rPr lang="en-US" dirty="0">
                <a:solidFill>
                  <a:schemeClr val="bg1"/>
                </a:solidFill>
              </a:rPr>
              <a:t>In 1545: </a:t>
            </a:r>
          </a:p>
          <a:p>
            <a:pPr lvl="1"/>
            <a:r>
              <a:rPr lang="en-US" dirty="0" err="1">
                <a:solidFill>
                  <a:schemeClr val="bg1"/>
                </a:solidFill>
              </a:rPr>
              <a:t>Sabastiano</a:t>
            </a:r>
            <a:r>
              <a:rPr lang="en-US" dirty="0">
                <a:solidFill>
                  <a:schemeClr val="bg1"/>
                </a:solidFill>
              </a:rPr>
              <a:t> </a:t>
            </a:r>
            <a:r>
              <a:rPr lang="en-US" dirty="0" err="1">
                <a:solidFill>
                  <a:schemeClr val="bg1"/>
                </a:solidFill>
              </a:rPr>
              <a:t>Serlio</a:t>
            </a:r>
            <a:r>
              <a:rPr lang="en-US" dirty="0">
                <a:solidFill>
                  <a:schemeClr val="bg1"/>
                </a:solidFill>
              </a:rPr>
              <a:t> used colored light liquids in bottles (red wine, saffron (yellow), ammonium chloride in a copper vessel (blue). </a:t>
            </a:r>
          </a:p>
          <a:p>
            <a:pPr lvl="1"/>
            <a:r>
              <a:rPr lang="en-US" dirty="0">
                <a:solidFill>
                  <a:schemeClr val="bg1"/>
                </a:solidFill>
              </a:rPr>
              <a:t>Brightly-polished barber basin and a round bottle as a lens </a:t>
            </a:r>
          </a:p>
          <a:p>
            <a:r>
              <a:rPr lang="en-US" dirty="0">
                <a:solidFill>
                  <a:schemeClr val="bg1"/>
                </a:solidFill>
              </a:rPr>
              <a:t>Three qualities of light:</a:t>
            </a:r>
          </a:p>
          <a:p>
            <a:pPr lvl="1"/>
            <a:r>
              <a:rPr lang="en-US" dirty="0">
                <a:solidFill>
                  <a:schemeClr val="bg1"/>
                </a:solidFill>
              </a:rPr>
              <a:t>Distribution</a:t>
            </a:r>
          </a:p>
          <a:p>
            <a:pPr lvl="1"/>
            <a:r>
              <a:rPr lang="en-US" dirty="0">
                <a:solidFill>
                  <a:schemeClr val="bg1"/>
                </a:solidFill>
              </a:rPr>
              <a:t>Intensity</a:t>
            </a:r>
          </a:p>
          <a:p>
            <a:pPr lvl="1"/>
            <a:r>
              <a:rPr lang="en-US" dirty="0">
                <a:solidFill>
                  <a:schemeClr val="bg1"/>
                </a:solidFill>
              </a:rPr>
              <a:t>Color </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4759284"/>
            <a:ext cx="5029200" cy="1832015"/>
          </a:xfrm>
          <a:prstGeom prst="rect">
            <a:avLst/>
          </a:prstGeom>
          <a:ln>
            <a:noFill/>
          </a:ln>
          <a:effectLst>
            <a:softEdge rad="112500"/>
          </a:effectLst>
        </p:spPr>
      </p:pic>
    </p:spTree>
    <p:extLst>
      <p:ext uri="{BB962C8B-B14F-4D97-AF65-F5344CB8AC3E}">
        <p14:creationId xmlns:p14="http://schemas.microsoft.com/office/powerpoint/2010/main" val="1981328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FFFF"/>
                </a:solidFill>
                <a:latin typeface="Franklin Gothic Demi" panose="020B0703020102020204" pitchFamily="34" charset="0"/>
              </a:rPr>
              <a:t>A History of Stage Lighting</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1550: </a:t>
            </a:r>
          </a:p>
          <a:p>
            <a:pPr lvl="1"/>
            <a:r>
              <a:rPr lang="en-US" dirty="0">
                <a:solidFill>
                  <a:schemeClr val="bg1"/>
                </a:solidFill>
              </a:rPr>
              <a:t>Leone de </a:t>
            </a:r>
            <a:r>
              <a:rPr lang="en-US" dirty="0" err="1">
                <a:solidFill>
                  <a:schemeClr val="bg1"/>
                </a:solidFill>
              </a:rPr>
              <a:t>Somi</a:t>
            </a:r>
            <a:r>
              <a:rPr lang="en-US" dirty="0">
                <a:solidFill>
                  <a:schemeClr val="bg1"/>
                </a:solidFill>
              </a:rPr>
              <a:t> - full illumination for happy scenes, but tragedy much darker (candles, crude oil lamps, torches, and cressets (hanging lamps). </a:t>
            </a:r>
          </a:p>
          <a:p>
            <a:pPr lvl="1"/>
            <a:r>
              <a:rPr lang="en-US" dirty="0">
                <a:solidFill>
                  <a:schemeClr val="bg1"/>
                </a:solidFill>
              </a:rPr>
              <a:t>Stagehands walked around and snipped wicks, the audience was lit </a:t>
            </a:r>
          </a:p>
          <a:p>
            <a:pPr lvl="1"/>
            <a:r>
              <a:rPr lang="en-US" dirty="0">
                <a:solidFill>
                  <a:schemeClr val="bg1"/>
                </a:solidFill>
              </a:rPr>
              <a:t>Candles were of tallow and fat </a:t>
            </a:r>
          </a:p>
          <a:p>
            <a:r>
              <a:rPr lang="en-US" dirty="0">
                <a:solidFill>
                  <a:schemeClr val="bg1"/>
                </a:solidFill>
              </a:rPr>
              <a:t>1573: </a:t>
            </a:r>
          </a:p>
          <a:p>
            <a:pPr lvl="1"/>
            <a:r>
              <a:rPr lang="en-US" dirty="0">
                <a:solidFill>
                  <a:schemeClr val="bg1"/>
                </a:solidFill>
              </a:rPr>
              <a:t>Inigo Jones (English - stage designer) returns from Italy with knowledge of the Proscenium Arch and footlights, and comes up with ideas for masques.</a:t>
            </a:r>
          </a:p>
          <a:p>
            <a:endParaRPr lang="en-US" dirty="0">
              <a:solidFill>
                <a:schemeClr val="bg1"/>
              </a:solidFill>
            </a:endParaRPr>
          </a:p>
        </p:txBody>
      </p:sp>
    </p:spTree>
    <p:extLst>
      <p:ext uri="{BB962C8B-B14F-4D97-AF65-F5344CB8AC3E}">
        <p14:creationId xmlns:p14="http://schemas.microsoft.com/office/powerpoint/2010/main" val="374305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CC0000"/>
                </a:solidFill>
                <a:latin typeface="Footlight MT Light" panose="0204060206030A020304" pitchFamily="18" charset="0"/>
              </a:rPr>
              <a:t>Who was Leone de </a:t>
            </a:r>
            <a:r>
              <a:rPr lang="en-US" sz="5400" dirty="0" err="1">
                <a:solidFill>
                  <a:srgbClr val="CC0000"/>
                </a:solidFill>
                <a:latin typeface="Footlight MT Light" panose="0204060206030A020304" pitchFamily="18" charset="0"/>
              </a:rPr>
              <a:t>Somi</a:t>
            </a:r>
            <a:r>
              <a:rPr lang="en-US" sz="5400" dirty="0">
                <a:solidFill>
                  <a:srgbClr val="CC0000"/>
                </a:solidFill>
                <a:latin typeface="Footlight MT Light" panose="0204060206030A020304" pitchFamily="18" charset="0"/>
              </a:rPr>
              <a:t>?</a:t>
            </a:r>
          </a:p>
        </p:txBody>
      </p:sp>
      <p:sp>
        <p:nvSpPr>
          <p:cNvPr id="3" name="Content Placeholder 2"/>
          <p:cNvSpPr>
            <a:spLocks noGrp="1"/>
          </p:cNvSpPr>
          <p:nvPr>
            <p:ph idx="1"/>
          </p:nvPr>
        </p:nvSpPr>
        <p:spPr/>
        <p:txBody>
          <a:bodyPr>
            <a:normAutofit fontScale="40000" lnSpcReduction="20000"/>
          </a:bodyPr>
          <a:lstStyle/>
          <a:p>
            <a:r>
              <a:rPr lang="en-US" dirty="0">
                <a:solidFill>
                  <a:schemeClr val="bg1"/>
                </a:solidFill>
              </a:rPr>
              <a:t>Born in 1525 and died in 1590 </a:t>
            </a:r>
          </a:p>
          <a:p>
            <a:r>
              <a:rPr lang="en-US" dirty="0">
                <a:solidFill>
                  <a:schemeClr val="bg1"/>
                </a:solidFill>
              </a:rPr>
              <a:t>He was a Jewish-Italian playwright, director, actor, poet, and translator.</a:t>
            </a:r>
          </a:p>
          <a:p>
            <a:r>
              <a:rPr lang="en-US" dirty="0">
                <a:solidFill>
                  <a:schemeClr val="bg1"/>
                </a:solidFill>
              </a:rPr>
              <a:t>Leone was a member of the renowned </a:t>
            </a:r>
            <a:r>
              <a:rPr lang="en-US" dirty="0" err="1">
                <a:solidFill>
                  <a:schemeClr val="bg1"/>
                </a:solidFill>
              </a:rPr>
              <a:t>Portaleone</a:t>
            </a:r>
            <a:r>
              <a:rPr lang="en-US" dirty="0">
                <a:solidFill>
                  <a:schemeClr val="bg1"/>
                </a:solidFill>
              </a:rPr>
              <a:t> family, which boasted many famous doctors and scientists. He, however, was the first of his family to garner literary fame, as the author of some 15 plays, most of them written in Italian, as well as poetry, and even a comedy, written in Hebrew, </a:t>
            </a:r>
            <a:r>
              <a:rPr lang="en-US" i="1" dirty="0">
                <a:solidFill>
                  <a:schemeClr val="bg1"/>
                </a:solidFill>
              </a:rPr>
              <a:t>A Comedy of Betrothal </a:t>
            </a:r>
            <a:r>
              <a:rPr lang="en-US" dirty="0">
                <a:solidFill>
                  <a:schemeClr val="bg1"/>
                </a:solidFill>
              </a:rPr>
              <a:t>(the earliest surviving work of its kind in the Hebrew language). </a:t>
            </a:r>
          </a:p>
          <a:p>
            <a:r>
              <a:rPr lang="en-US" dirty="0">
                <a:solidFill>
                  <a:schemeClr val="bg1"/>
                </a:solidFill>
              </a:rPr>
              <a:t>He is now most remembered for having written the first ever essay on the art of stage direction, which defines a precise methodology of play production, from the selection of a text through its performance. </a:t>
            </a:r>
          </a:p>
          <a:p>
            <a:r>
              <a:rPr lang="en-US" dirty="0">
                <a:solidFill>
                  <a:schemeClr val="bg1"/>
                </a:solidFill>
              </a:rPr>
              <a:t>This work, entitled, </a:t>
            </a:r>
            <a:r>
              <a:rPr lang="en-US" i="1" dirty="0">
                <a:solidFill>
                  <a:schemeClr val="bg1"/>
                </a:solidFill>
              </a:rPr>
              <a:t>Four Dialogues on Scenic Representation </a:t>
            </a:r>
            <a:r>
              <a:rPr lang="en-US" dirty="0">
                <a:solidFill>
                  <a:schemeClr val="bg1"/>
                </a:solidFill>
              </a:rPr>
              <a:t>("Quattro </a:t>
            </a:r>
            <a:r>
              <a:rPr lang="en-US" dirty="0" err="1">
                <a:solidFill>
                  <a:schemeClr val="bg1"/>
                </a:solidFill>
              </a:rPr>
              <a:t>dialoghi</a:t>
            </a:r>
            <a:r>
              <a:rPr lang="en-US" dirty="0">
                <a:solidFill>
                  <a:schemeClr val="bg1"/>
                </a:solidFill>
              </a:rPr>
              <a:t> in </a:t>
            </a:r>
            <a:r>
              <a:rPr lang="en-US" dirty="0" err="1">
                <a:solidFill>
                  <a:schemeClr val="bg1"/>
                </a:solidFill>
              </a:rPr>
              <a:t>materia</a:t>
            </a:r>
            <a:r>
              <a:rPr lang="en-US" dirty="0">
                <a:solidFill>
                  <a:schemeClr val="bg1"/>
                </a:solidFill>
              </a:rPr>
              <a:t> di </a:t>
            </a:r>
            <a:r>
              <a:rPr lang="en-US" dirty="0" err="1">
                <a:solidFill>
                  <a:schemeClr val="bg1"/>
                </a:solidFill>
              </a:rPr>
              <a:t>rappresentazioni</a:t>
            </a:r>
            <a:r>
              <a:rPr lang="en-US" dirty="0">
                <a:solidFill>
                  <a:schemeClr val="bg1"/>
                </a:solidFill>
              </a:rPr>
              <a:t> </a:t>
            </a:r>
            <a:r>
              <a:rPr lang="en-US" dirty="0" err="1">
                <a:solidFill>
                  <a:schemeClr val="bg1"/>
                </a:solidFill>
              </a:rPr>
              <a:t>sceniche</a:t>
            </a:r>
            <a:r>
              <a:rPr lang="en-US" dirty="0">
                <a:solidFill>
                  <a:schemeClr val="bg1"/>
                </a:solidFill>
              </a:rPr>
              <a:t>"), takes the form of four conversations, between </a:t>
            </a:r>
            <a:r>
              <a:rPr lang="en-US" dirty="0" err="1">
                <a:solidFill>
                  <a:schemeClr val="bg1"/>
                </a:solidFill>
              </a:rPr>
              <a:t>Veridico</a:t>
            </a:r>
            <a:r>
              <a:rPr lang="en-US" dirty="0">
                <a:solidFill>
                  <a:schemeClr val="bg1"/>
                </a:solidFill>
              </a:rPr>
              <a:t>, a tailor/playwright/director, who acts as the voice of the author, and two curious gentlemen, Santino and </a:t>
            </a:r>
            <a:r>
              <a:rPr lang="en-US" dirty="0" err="1">
                <a:solidFill>
                  <a:schemeClr val="bg1"/>
                </a:solidFill>
              </a:rPr>
              <a:t>Massimiano</a:t>
            </a:r>
            <a:r>
              <a:rPr lang="en-US" dirty="0">
                <a:solidFill>
                  <a:schemeClr val="bg1"/>
                </a:solidFill>
              </a:rPr>
              <a:t>, who ask </a:t>
            </a:r>
            <a:r>
              <a:rPr lang="en-US" dirty="0" err="1">
                <a:solidFill>
                  <a:schemeClr val="bg1"/>
                </a:solidFill>
              </a:rPr>
              <a:t>Veridico</a:t>
            </a:r>
            <a:r>
              <a:rPr lang="en-US" dirty="0">
                <a:solidFill>
                  <a:schemeClr val="bg1"/>
                </a:solidFill>
              </a:rPr>
              <a:t> various questions about the theory and practice of the theater. </a:t>
            </a:r>
          </a:p>
          <a:p>
            <a:r>
              <a:rPr lang="en-US" dirty="0">
                <a:solidFill>
                  <a:schemeClr val="bg1"/>
                </a:solidFill>
              </a:rPr>
              <a:t>This work marks a major milestone in the modernization of the theater from the unsophisticated days of the Middle Ages, and it also supplies valuable information on how theatrical spectacles were conceived and performed at this point during the Italian Renaissance.</a:t>
            </a:r>
          </a:p>
          <a:p>
            <a:r>
              <a:rPr lang="en-US" dirty="0">
                <a:solidFill>
                  <a:schemeClr val="bg1"/>
                </a:solidFill>
              </a:rPr>
              <a:t>De' </a:t>
            </a:r>
            <a:r>
              <a:rPr lang="en-US" dirty="0" err="1">
                <a:solidFill>
                  <a:schemeClr val="bg1"/>
                </a:solidFill>
              </a:rPr>
              <a:t>Sommi</a:t>
            </a:r>
            <a:r>
              <a:rPr lang="en-US" dirty="0">
                <a:solidFill>
                  <a:schemeClr val="bg1"/>
                </a:solidFill>
              </a:rPr>
              <a:t> wrote most of his plays in poetry.</a:t>
            </a:r>
          </a:p>
          <a:p>
            <a:r>
              <a:rPr lang="en-US" dirty="0">
                <a:solidFill>
                  <a:schemeClr val="bg1"/>
                </a:solidFill>
              </a:rPr>
              <a:t>He wrote and directed many of the plays which the Jewish community were obliged to perform for the </a:t>
            </a:r>
            <a:r>
              <a:rPr lang="en-US" dirty="0" err="1">
                <a:solidFill>
                  <a:schemeClr val="bg1"/>
                </a:solidFill>
              </a:rPr>
              <a:t>duchal</a:t>
            </a:r>
            <a:r>
              <a:rPr lang="en-US" dirty="0">
                <a:solidFill>
                  <a:schemeClr val="bg1"/>
                </a:solidFill>
              </a:rPr>
              <a:t> court every year at the Carnival celebrations. </a:t>
            </a:r>
          </a:p>
          <a:p>
            <a:r>
              <a:rPr lang="en-US" dirty="0">
                <a:solidFill>
                  <a:schemeClr val="bg1"/>
                </a:solidFill>
              </a:rPr>
              <a:t>Unfortunately, almost all of his works were lost in a fire at the </a:t>
            </a:r>
            <a:r>
              <a:rPr lang="en-US" dirty="0" err="1">
                <a:solidFill>
                  <a:schemeClr val="bg1"/>
                </a:solidFill>
              </a:rPr>
              <a:t>Biblioteca</a:t>
            </a:r>
            <a:r>
              <a:rPr lang="en-US" dirty="0">
                <a:solidFill>
                  <a:schemeClr val="bg1"/>
                </a:solidFill>
              </a:rPr>
              <a:t> </a:t>
            </a:r>
            <a:r>
              <a:rPr lang="en-US" dirty="0" err="1">
                <a:solidFill>
                  <a:schemeClr val="bg1"/>
                </a:solidFill>
              </a:rPr>
              <a:t>Nazionale</a:t>
            </a:r>
            <a:r>
              <a:rPr lang="en-US" dirty="0">
                <a:solidFill>
                  <a:schemeClr val="bg1"/>
                </a:solidFill>
              </a:rPr>
              <a:t> di Torino, in which sixteen volumes of manuscripts of his work were destroyed. </a:t>
            </a:r>
          </a:p>
          <a:p>
            <a:r>
              <a:rPr lang="en-US" dirty="0">
                <a:solidFill>
                  <a:schemeClr val="bg1"/>
                </a:solidFill>
              </a:rPr>
              <a:t>The only works of de' </a:t>
            </a:r>
            <a:r>
              <a:rPr lang="en-US" dirty="0" err="1">
                <a:solidFill>
                  <a:schemeClr val="bg1"/>
                </a:solidFill>
              </a:rPr>
              <a:t>Sommi</a:t>
            </a:r>
            <a:r>
              <a:rPr lang="en-US" dirty="0">
                <a:solidFill>
                  <a:schemeClr val="bg1"/>
                </a:solidFill>
              </a:rPr>
              <a:t> which survive to this day are the aforementioned Hebrew comedy, </a:t>
            </a:r>
            <a:r>
              <a:rPr lang="en-US" i="1" dirty="0">
                <a:solidFill>
                  <a:schemeClr val="bg1"/>
                </a:solidFill>
              </a:rPr>
              <a:t>the Four Dialogues</a:t>
            </a:r>
            <a:r>
              <a:rPr lang="en-US" dirty="0">
                <a:solidFill>
                  <a:schemeClr val="bg1"/>
                </a:solidFill>
              </a:rPr>
              <a:t>, a comedy and a pastoral work written in Italian, and a poem in defense of women, entitled </a:t>
            </a:r>
            <a:r>
              <a:rPr lang="en-US" i="1" dirty="0">
                <a:solidFill>
                  <a:schemeClr val="bg1"/>
                </a:solidFill>
              </a:rPr>
              <a:t>Shield of Women </a:t>
            </a:r>
            <a:r>
              <a:rPr lang="en-US" dirty="0">
                <a:solidFill>
                  <a:schemeClr val="bg1"/>
                </a:solidFill>
              </a:rPr>
              <a:t>which consists of alternate lines in Hebrew and Italian.</a:t>
            </a:r>
          </a:p>
        </p:txBody>
      </p:sp>
    </p:spTree>
    <p:extLst>
      <p:ext uri="{BB962C8B-B14F-4D97-AF65-F5344CB8AC3E}">
        <p14:creationId xmlns:p14="http://schemas.microsoft.com/office/powerpoint/2010/main" val="16267918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FFFF"/>
                </a:solidFill>
                <a:latin typeface="Franklin Gothic Demi" panose="020B0703020102020204" pitchFamily="34" charset="0"/>
              </a:rPr>
              <a:t>A History of Stage Lighting</a:t>
            </a:r>
          </a:p>
        </p:txBody>
      </p:sp>
      <p:sp>
        <p:nvSpPr>
          <p:cNvPr id="3" name="Content Placeholder 2"/>
          <p:cNvSpPr>
            <a:spLocks noGrp="1"/>
          </p:cNvSpPr>
          <p:nvPr>
            <p:ph idx="1"/>
          </p:nvPr>
        </p:nvSpPr>
        <p:spPr/>
        <p:txBody>
          <a:bodyPr>
            <a:normAutofit fontScale="47500" lnSpcReduction="20000"/>
          </a:bodyPr>
          <a:lstStyle/>
          <a:p>
            <a:r>
              <a:rPr lang="en-US" dirty="0">
                <a:solidFill>
                  <a:schemeClr val="bg1"/>
                </a:solidFill>
              </a:rPr>
              <a:t>1580: </a:t>
            </a:r>
          </a:p>
          <a:p>
            <a:pPr lvl="1"/>
            <a:r>
              <a:rPr lang="en-US" dirty="0" err="1">
                <a:solidFill>
                  <a:schemeClr val="bg1"/>
                </a:solidFill>
              </a:rPr>
              <a:t>Teatro</a:t>
            </a:r>
            <a:r>
              <a:rPr lang="en-US" dirty="0">
                <a:solidFill>
                  <a:schemeClr val="bg1"/>
                </a:solidFill>
              </a:rPr>
              <a:t> </a:t>
            </a:r>
            <a:r>
              <a:rPr lang="en-US" dirty="0" err="1">
                <a:solidFill>
                  <a:schemeClr val="bg1"/>
                </a:solidFill>
              </a:rPr>
              <a:t>Olimpico</a:t>
            </a:r>
            <a:r>
              <a:rPr lang="en-US" dirty="0">
                <a:solidFill>
                  <a:schemeClr val="bg1"/>
                </a:solidFill>
              </a:rPr>
              <a:t> is the first permanent theatre in Italy </a:t>
            </a:r>
          </a:p>
          <a:p>
            <a:r>
              <a:rPr lang="en-US" dirty="0">
                <a:solidFill>
                  <a:schemeClr val="bg1"/>
                </a:solidFill>
              </a:rPr>
              <a:t>1618: </a:t>
            </a:r>
          </a:p>
          <a:p>
            <a:pPr lvl="1"/>
            <a:r>
              <a:rPr lang="en-US" dirty="0" err="1">
                <a:solidFill>
                  <a:schemeClr val="bg1"/>
                </a:solidFill>
              </a:rPr>
              <a:t>Teatro</a:t>
            </a:r>
            <a:r>
              <a:rPr lang="en-US" dirty="0">
                <a:solidFill>
                  <a:schemeClr val="bg1"/>
                </a:solidFill>
              </a:rPr>
              <a:t> Farnese in Parma - the first theatre with a permanent proscenium arch and curtains </a:t>
            </a:r>
          </a:p>
          <a:p>
            <a:r>
              <a:rPr lang="en-US" dirty="0">
                <a:solidFill>
                  <a:schemeClr val="bg1"/>
                </a:solidFill>
              </a:rPr>
              <a:t>1628: </a:t>
            </a:r>
          </a:p>
          <a:p>
            <a:pPr lvl="1"/>
            <a:r>
              <a:rPr lang="en-US" dirty="0">
                <a:solidFill>
                  <a:schemeClr val="bg1"/>
                </a:solidFill>
              </a:rPr>
              <a:t>Joseph </a:t>
            </a:r>
            <a:r>
              <a:rPr lang="en-US" dirty="0" err="1">
                <a:solidFill>
                  <a:schemeClr val="bg1"/>
                </a:solidFill>
              </a:rPr>
              <a:t>Fursttenbach</a:t>
            </a:r>
            <a:r>
              <a:rPr lang="en-US" dirty="0">
                <a:solidFill>
                  <a:schemeClr val="bg1"/>
                </a:solidFill>
              </a:rPr>
              <a:t> </a:t>
            </a:r>
          </a:p>
          <a:p>
            <a:pPr lvl="1"/>
            <a:r>
              <a:rPr lang="en-US" dirty="0">
                <a:solidFill>
                  <a:schemeClr val="bg1"/>
                </a:solidFill>
              </a:rPr>
              <a:t> Footlights (floats) and sidelights </a:t>
            </a:r>
          </a:p>
          <a:p>
            <a:r>
              <a:rPr lang="en-US" dirty="0">
                <a:solidFill>
                  <a:schemeClr val="bg1"/>
                </a:solidFill>
              </a:rPr>
              <a:t>1638: </a:t>
            </a:r>
          </a:p>
          <a:p>
            <a:pPr lvl="1"/>
            <a:r>
              <a:rPr lang="en-US" dirty="0">
                <a:solidFill>
                  <a:schemeClr val="bg1"/>
                </a:solidFill>
              </a:rPr>
              <a:t>Nicola </a:t>
            </a:r>
            <a:r>
              <a:rPr lang="en-US" dirty="0" err="1">
                <a:solidFill>
                  <a:schemeClr val="bg1"/>
                </a:solidFill>
              </a:rPr>
              <a:t>Sabbatini</a:t>
            </a:r>
            <a:r>
              <a:rPr lang="en-US" dirty="0">
                <a:solidFill>
                  <a:schemeClr val="bg1"/>
                </a:solidFill>
              </a:rPr>
              <a:t> - writes book on theatre - suggests system of dimmers lowering metal cylinders over the candles </a:t>
            </a:r>
          </a:p>
          <a:p>
            <a:r>
              <a:rPr lang="en-US" dirty="0">
                <a:solidFill>
                  <a:schemeClr val="bg1"/>
                </a:solidFill>
              </a:rPr>
              <a:t>17th century (1600's): </a:t>
            </a:r>
          </a:p>
          <a:p>
            <a:pPr lvl="1"/>
            <a:r>
              <a:rPr lang="en-US" dirty="0">
                <a:solidFill>
                  <a:schemeClr val="bg1"/>
                </a:solidFill>
              </a:rPr>
              <a:t>Paris - many chandeliers are used for lighting in the theatre</a:t>
            </a:r>
          </a:p>
          <a:p>
            <a:pPr lvl="1"/>
            <a:r>
              <a:rPr lang="en-US" dirty="0">
                <a:solidFill>
                  <a:schemeClr val="bg1"/>
                </a:solidFill>
              </a:rPr>
              <a:t>Gas becomes used for lighting</a:t>
            </a:r>
          </a:p>
          <a:p>
            <a:pPr lvl="1"/>
            <a:r>
              <a:rPr lang="en-US" dirty="0">
                <a:solidFill>
                  <a:schemeClr val="bg1"/>
                </a:solidFill>
              </a:rPr>
              <a:t>Used candles and oil lamps for illumination</a:t>
            </a:r>
          </a:p>
          <a:p>
            <a:r>
              <a:rPr lang="en-US" dirty="0">
                <a:solidFill>
                  <a:schemeClr val="bg1"/>
                </a:solidFill>
              </a:rPr>
              <a:t>1783: </a:t>
            </a:r>
          </a:p>
          <a:p>
            <a:pPr lvl="1"/>
            <a:r>
              <a:rPr lang="en-US" dirty="0">
                <a:solidFill>
                  <a:schemeClr val="bg1"/>
                </a:solidFill>
              </a:rPr>
              <a:t>Candles ruled the day till the invention in 1783 in France of the kerosene lamp with adjustable wick </a:t>
            </a:r>
          </a:p>
          <a:p>
            <a:pPr lvl="1"/>
            <a:r>
              <a:rPr lang="en-US" dirty="0">
                <a:solidFill>
                  <a:schemeClr val="bg1"/>
                </a:solidFill>
              </a:rPr>
              <a:t>Followed closely with a glass chimney - could make individual float lights </a:t>
            </a:r>
          </a:p>
          <a:p>
            <a:pPr lvl="1"/>
            <a:r>
              <a:rPr lang="en-US" dirty="0">
                <a:solidFill>
                  <a:schemeClr val="bg1"/>
                </a:solidFill>
              </a:rPr>
              <a:t>Used for 100 years </a:t>
            </a:r>
          </a:p>
          <a:p>
            <a:r>
              <a:rPr lang="en-US" dirty="0">
                <a:solidFill>
                  <a:schemeClr val="bg1"/>
                </a:solidFill>
              </a:rPr>
              <a:t>1791: </a:t>
            </a:r>
          </a:p>
          <a:p>
            <a:pPr lvl="1"/>
            <a:r>
              <a:rPr lang="en-US" dirty="0">
                <a:solidFill>
                  <a:schemeClr val="bg1"/>
                </a:solidFill>
              </a:rPr>
              <a:t>Illuminating gas produced in quantity - William Murdock - each building could produce its own </a:t>
            </a:r>
          </a:p>
          <a:p>
            <a:pPr lvl="1"/>
            <a:r>
              <a:rPr lang="en-US" dirty="0">
                <a:solidFill>
                  <a:schemeClr val="bg1"/>
                </a:solidFill>
              </a:rPr>
              <a:t>However, gas required constant attention and wasn't easy to control </a:t>
            </a:r>
          </a:p>
          <a:p>
            <a:endParaRPr lang="en-US" dirty="0">
              <a:solidFill>
                <a:schemeClr val="bg1"/>
              </a:solidFill>
            </a:endParaRPr>
          </a:p>
        </p:txBody>
      </p:sp>
    </p:spTree>
    <p:extLst>
      <p:ext uri="{BB962C8B-B14F-4D97-AF65-F5344CB8AC3E}">
        <p14:creationId xmlns:p14="http://schemas.microsoft.com/office/powerpoint/2010/main" val="38907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14" y="152400"/>
            <a:ext cx="8229600" cy="1143000"/>
          </a:xfrm>
        </p:spPr>
        <p:txBody>
          <a:bodyPr/>
          <a:lstStyle/>
          <a:p>
            <a:r>
              <a:rPr lang="en-US" dirty="0">
                <a:solidFill>
                  <a:srgbClr val="FF00FF"/>
                </a:solidFill>
                <a:latin typeface="Georgia" panose="02040502050405020303" pitchFamily="18" charset="0"/>
              </a:rPr>
              <a:t>Who was Nicola </a:t>
            </a:r>
            <a:r>
              <a:rPr lang="en-US" dirty="0" err="1">
                <a:solidFill>
                  <a:srgbClr val="FF00FF"/>
                </a:solidFill>
                <a:latin typeface="Georgia" panose="02040502050405020303" pitchFamily="18" charset="0"/>
              </a:rPr>
              <a:t>Sabbatini</a:t>
            </a:r>
            <a:r>
              <a:rPr lang="en-US" dirty="0">
                <a:solidFill>
                  <a:srgbClr val="FF00FF"/>
                </a:solidFill>
                <a:latin typeface="Georgia" panose="02040502050405020303" pitchFamily="18" charset="0"/>
              </a:rPr>
              <a:t>?</a:t>
            </a:r>
          </a:p>
        </p:txBody>
      </p:sp>
      <p:sp>
        <p:nvSpPr>
          <p:cNvPr id="3" name="Content Placeholder 2"/>
          <p:cNvSpPr>
            <a:spLocks noGrp="1"/>
          </p:cNvSpPr>
          <p:nvPr>
            <p:ph idx="1"/>
          </p:nvPr>
        </p:nvSpPr>
        <p:spPr>
          <a:xfrm>
            <a:off x="457200" y="1470818"/>
            <a:ext cx="4419600" cy="4602163"/>
          </a:xfrm>
        </p:spPr>
        <p:txBody>
          <a:bodyPr>
            <a:noAutofit/>
          </a:bodyPr>
          <a:lstStyle/>
          <a:p>
            <a:r>
              <a:rPr lang="en-US" sz="1400" dirty="0">
                <a:solidFill>
                  <a:schemeClr val="bg1"/>
                </a:solidFill>
              </a:rPr>
              <a:t>Born in 1574 in Italy—died December 25, 1654 in Italy</a:t>
            </a:r>
          </a:p>
          <a:p>
            <a:r>
              <a:rPr lang="en-US" sz="1400" dirty="0">
                <a:solidFill>
                  <a:schemeClr val="bg1"/>
                </a:solidFill>
              </a:rPr>
              <a:t>He was an Italian architect and engineer who pioneered in theatrical perspective techniques.</a:t>
            </a:r>
          </a:p>
          <a:p>
            <a:r>
              <a:rPr lang="en-US" sz="1400" dirty="0">
                <a:solidFill>
                  <a:schemeClr val="bg1"/>
                </a:solidFill>
              </a:rPr>
              <a:t>In his major and most-enduring written work, </a:t>
            </a:r>
            <a:r>
              <a:rPr lang="en-US" sz="1400" i="1" dirty="0" err="1">
                <a:solidFill>
                  <a:schemeClr val="bg1"/>
                </a:solidFill>
              </a:rPr>
              <a:t>Pratica</a:t>
            </a:r>
            <a:r>
              <a:rPr lang="en-US" sz="1400" i="1" dirty="0">
                <a:solidFill>
                  <a:schemeClr val="bg1"/>
                </a:solidFill>
              </a:rPr>
              <a:t> di </a:t>
            </a:r>
            <a:r>
              <a:rPr lang="en-US" sz="1400" i="1" dirty="0" err="1">
                <a:solidFill>
                  <a:schemeClr val="bg1"/>
                </a:solidFill>
              </a:rPr>
              <a:t>fabricar</a:t>
            </a:r>
            <a:r>
              <a:rPr lang="en-US" sz="1400" i="1" dirty="0">
                <a:solidFill>
                  <a:schemeClr val="bg1"/>
                </a:solidFill>
              </a:rPr>
              <a:t> scene e </a:t>
            </a:r>
            <a:r>
              <a:rPr lang="en-US" sz="1400" i="1" dirty="0" err="1">
                <a:solidFill>
                  <a:schemeClr val="bg1"/>
                </a:solidFill>
              </a:rPr>
              <a:t>macchine</a:t>
            </a:r>
            <a:r>
              <a:rPr lang="en-US" sz="1400" i="1" dirty="0">
                <a:solidFill>
                  <a:schemeClr val="bg1"/>
                </a:solidFill>
              </a:rPr>
              <a:t> ne’ </a:t>
            </a:r>
            <a:r>
              <a:rPr lang="en-US" sz="1400" i="1" dirty="0" err="1">
                <a:solidFill>
                  <a:schemeClr val="bg1"/>
                </a:solidFill>
              </a:rPr>
              <a:t>teatri</a:t>
            </a:r>
            <a:r>
              <a:rPr lang="en-US" sz="1400" dirty="0">
                <a:solidFill>
                  <a:schemeClr val="bg1"/>
                </a:solidFill>
              </a:rPr>
              <a:t> (1638; “Manual for Constructing Scenes and Machines in the Theatre”), </a:t>
            </a:r>
            <a:r>
              <a:rPr lang="en-US" sz="1400" dirty="0" err="1">
                <a:solidFill>
                  <a:schemeClr val="bg1"/>
                </a:solidFill>
              </a:rPr>
              <a:t>Sabbatini</a:t>
            </a:r>
            <a:r>
              <a:rPr lang="en-US" sz="1400" dirty="0">
                <a:solidFill>
                  <a:schemeClr val="bg1"/>
                </a:solidFill>
              </a:rPr>
              <a:t> described contemporary theatrical techniques, including those used for stage lighting. </a:t>
            </a:r>
          </a:p>
          <a:p>
            <a:r>
              <a:rPr lang="en-US" sz="1400" dirty="0">
                <a:solidFill>
                  <a:schemeClr val="bg1"/>
                </a:solidFill>
              </a:rPr>
              <a:t>He demonstrated, for instance, how a bank of stage lights could be illuminated or dimmed simultaneously and discussed proper light positioning. </a:t>
            </a:r>
          </a:p>
          <a:p>
            <a:r>
              <a:rPr lang="en-US" sz="1400" dirty="0">
                <a:solidFill>
                  <a:schemeClr val="bg1"/>
                </a:solidFill>
              </a:rPr>
              <a:t>Among his other devices were the sliding of wings and scenery on grooves in the floor and methods of simulating fire and waves. </a:t>
            </a:r>
          </a:p>
          <a:p>
            <a:r>
              <a:rPr lang="en-US" sz="1400" dirty="0">
                <a:solidFill>
                  <a:schemeClr val="bg1"/>
                </a:solidFill>
              </a:rPr>
              <a:t>Although most of the stage machinery described by </a:t>
            </a:r>
            <a:r>
              <a:rPr lang="en-US" sz="1400" dirty="0" err="1">
                <a:solidFill>
                  <a:schemeClr val="bg1"/>
                </a:solidFill>
              </a:rPr>
              <a:t>Sabbatini</a:t>
            </a:r>
            <a:r>
              <a:rPr lang="en-US" sz="1400" dirty="0">
                <a:solidFill>
                  <a:schemeClr val="bg1"/>
                </a:solidFill>
              </a:rPr>
              <a:t> was probably not of his invention, the </a:t>
            </a:r>
            <a:r>
              <a:rPr lang="en-US" sz="1400" dirty="0" err="1">
                <a:solidFill>
                  <a:schemeClr val="bg1"/>
                </a:solidFill>
              </a:rPr>
              <a:t>Pratica</a:t>
            </a:r>
            <a:r>
              <a:rPr lang="en-US" sz="1400" dirty="0">
                <a:solidFill>
                  <a:schemeClr val="bg1"/>
                </a:solidFill>
              </a:rPr>
              <a:t> remains a comprehensive documentation of practical stagecraft of the Renaissance. Its influence was considerable during the 17th century and beyond.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1600200"/>
            <a:ext cx="3737112" cy="4343400"/>
          </a:xfrm>
          <a:prstGeom prst="rect">
            <a:avLst/>
          </a:prstGeom>
        </p:spPr>
      </p:pic>
    </p:spTree>
    <p:extLst>
      <p:ext uri="{BB962C8B-B14F-4D97-AF65-F5344CB8AC3E}">
        <p14:creationId xmlns:p14="http://schemas.microsoft.com/office/powerpoint/2010/main" val="4169905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effectLst>
                  <a:glow rad="228600">
                    <a:schemeClr val="accent4">
                      <a:satMod val="175000"/>
                      <a:alpha val="40000"/>
                    </a:schemeClr>
                  </a:glow>
                </a:effectLst>
                <a:latin typeface="Edwardian Script ITC" panose="030303020407070D0804" pitchFamily="66" charset="0"/>
              </a:rPr>
              <a:t>Who was </a:t>
            </a:r>
            <a:r>
              <a:rPr lang="en-US" sz="6600" b="1" dirty="0" err="1">
                <a:ln/>
                <a:solidFill>
                  <a:schemeClr val="accent4"/>
                </a:solidFill>
                <a:effectLst>
                  <a:glow rad="228600">
                    <a:schemeClr val="accent4">
                      <a:satMod val="175000"/>
                      <a:alpha val="40000"/>
                    </a:schemeClr>
                  </a:glow>
                </a:effectLst>
                <a:latin typeface="Edwardian Script ITC" panose="030303020407070D0804" pitchFamily="66" charset="0"/>
              </a:rPr>
              <a:t>Sabastiano</a:t>
            </a:r>
            <a:r>
              <a:rPr lang="en-US" sz="6600" b="1" dirty="0">
                <a:ln/>
                <a:solidFill>
                  <a:schemeClr val="accent4"/>
                </a:solidFill>
                <a:effectLst>
                  <a:glow rad="228600">
                    <a:schemeClr val="accent4">
                      <a:satMod val="175000"/>
                      <a:alpha val="40000"/>
                    </a:schemeClr>
                  </a:glow>
                </a:effectLst>
                <a:latin typeface="Edwardian Script ITC" panose="030303020407070D0804" pitchFamily="66" charset="0"/>
              </a:rPr>
              <a:t> </a:t>
            </a:r>
            <a:r>
              <a:rPr lang="en-US" sz="6600" b="1" dirty="0" err="1">
                <a:ln/>
                <a:solidFill>
                  <a:schemeClr val="accent4"/>
                </a:solidFill>
                <a:effectLst>
                  <a:glow rad="228600">
                    <a:schemeClr val="accent4">
                      <a:satMod val="175000"/>
                      <a:alpha val="40000"/>
                    </a:schemeClr>
                  </a:glow>
                </a:effectLst>
                <a:latin typeface="Edwardian Script ITC" panose="030303020407070D0804" pitchFamily="66" charset="0"/>
              </a:rPr>
              <a:t>Serlio</a:t>
            </a:r>
            <a:r>
              <a:rPr lang="en-US" sz="6600" b="1" dirty="0">
                <a:ln/>
                <a:solidFill>
                  <a:schemeClr val="accent4"/>
                </a:solidFill>
                <a:effectLst>
                  <a:glow rad="228600">
                    <a:schemeClr val="accent4">
                      <a:satMod val="175000"/>
                      <a:alpha val="40000"/>
                    </a:schemeClr>
                  </a:glow>
                </a:effectLst>
                <a:latin typeface="Edwardian Script ITC" panose="030303020407070D0804" pitchFamily="66" charset="0"/>
              </a:rPr>
              <a:t>?</a:t>
            </a:r>
          </a:p>
        </p:txBody>
      </p:sp>
      <p:sp>
        <p:nvSpPr>
          <p:cNvPr id="3" name="Content Placeholder 2"/>
          <p:cNvSpPr>
            <a:spLocks noGrp="1"/>
          </p:cNvSpPr>
          <p:nvPr>
            <p:ph sz="half" idx="1"/>
          </p:nvPr>
        </p:nvSpPr>
        <p:spPr>
          <a:xfrm>
            <a:off x="457200" y="1371600"/>
            <a:ext cx="5486400" cy="4754563"/>
          </a:xfrm>
        </p:spPr>
        <p:txBody>
          <a:bodyPr>
            <a:noAutofit/>
          </a:bodyPr>
          <a:lstStyle/>
          <a:p>
            <a:r>
              <a:rPr lang="en-US" sz="1400" dirty="0">
                <a:solidFill>
                  <a:schemeClr val="bg1"/>
                </a:solidFill>
              </a:rPr>
              <a:t>1475–1554, Italian Renaissance architect and scenic designer of the 16th century</a:t>
            </a:r>
          </a:p>
          <a:p>
            <a:r>
              <a:rPr lang="en-US" sz="1400" dirty="0">
                <a:solidFill>
                  <a:schemeClr val="bg1"/>
                </a:solidFill>
              </a:rPr>
              <a:t>He designed 3-dimensional scenery</a:t>
            </a:r>
          </a:p>
          <a:p>
            <a:r>
              <a:rPr lang="en-US" sz="1400" dirty="0">
                <a:solidFill>
                  <a:schemeClr val="bg1"/>
                </a:solidFill>
              </a:rPr>
              <a:t>His book, </a:t>
            </a:r>
            <a:r>
              <a:rPr lang="en-US" sz="1400" i="1" dirty="0" err="1">
                <a:solidFill>
                  <a:schemeClr val="bg1"/>
                </a:solidFill>
              </a:rPr>
              <a:t>Architettura</a:t>
            </a:r>
            <a:r>
              <a:rPr lang="en-US" sz="1400" dirty="0">
                <a:solidFill>
                  <a:schemeClr val="bg1"/>
                </a:solidFill>
              </a:rPr>
              <a:t>, was the first Renaissance work on architecture to devote a section to the theatre. It also incorporated his theories on perspective, the art of representing three-dimensional objects on a flat surface. </a:t>
            </a:r>
          </a:p>
          <a:p>
            <a:r>
              <a:rPr lang="en-US" sz="1400" dirty="0">
                <a:solidFill>
                  <a:schemeClr val="bg1"/>
                </a:solidFill>
              </a:rPr>
              <a:t>His many articles included illustrations of the tragic, comic and </a:t>
            </a:r>
            <a:r>
              <a:rPr lang="en-US" sz="1400" dirty="0" err="1">
                <a:solidFill>
                  <a:schemeClr val="bg1"/>
                </a:solidFill>
              </a:rPr>
              <a:t>satyric</a:t>
            </a:r>
            <a:r>
              <a:rPr lang="en-US" sz="1400" dirty="0">
                <a:solidFill>
                  <a:schemeClr val="bg1"/>
                </a:solidFill>
              </a:rPr>
              <a:t> stages, based on Vitruvius’s innovative ideas regarding the vanishing point. </a:t>
            </a:r>
          </a:p>
          <a:p>
            <a:r>
              <a:rPr lang="en-US" sz="1400" dirty="0">
                <a:solidFill>
                  <a:schemeClr val="bg1"/>
                </a:solidFill>
              </a:rPr>
              <a:t>He was also the first to employ the term “scenography,” and to make extensive use of the scenic space and lighting to give the impression of depth. </a:t>
            </a:r>
          </a:p>
          <a:p>
            <a:r>
              <a:rPr lang="en-US" sz="1400" dirty="0">
                <a:solidFill>
                  <a:schemeClr val="bg1"/>
                </a:solidFill>
              </a:rPr>
              <a:t>He did not limit himself to the painted backdrop, which was so popular at the time. </a:t>
            </a:r>
          </a:p>
          <a:p>
            <a:r>
              <a:rPr lang="en-US" sz="1400" dirty="0">
                <a:solidFill>
                  <a:schemeClr val="bg1"/>
                </a:solidFill>
              </a:rPr>
              <a:t>With his technical innovations, Sebastiano </a:t>
            </a:r>
            <a:r>
              <a:rPr lang="en-US" sz="1400" dirty="0" err="1">
                <a:solidFill>
                  <a:schemeClr val="bg1"/>
                </a:solidFill>
              </a:rPr>
              <a:t>Serlio</a:t>
            </a:r>
            <a:r>
              <a:rPr lang="en-US" sz="1400" dirty="0">
                <a:solidFill>
                  <a:schemeClr val="bg1"/>
                </a:solidFill>
              </a:rPr>
              <a:t> had a profound impact on the theatrical architecture of his age.</a:t>
            </a:r>
          </a:p>
          <a:p>
            <a:r>
              <a:rPr lang="en-US" sz="1400" dirty="0">
                <a:solidFill>
                  <a:schemeClr val="bg1"/>
                </a:solidFill>
              </a:rPr>
              <a:t>With his ideas and innovations, </a:t>
            </a:r>
            <a:r>
              <a:rPr lang="en-US" sz="1400" dirty="0" err="1">
                <a:solidFill>
                  <a:schemeClr val="bg1"/>
                </a:solidFill>
              </a:rPr>
              <a:t>Serlio</a:t>
            </a:r>
            <a:r>
              <a:rPr lang="en-US" sz="1400" dirty="0">
                <a:solidFill>
                  <a:schemeClr val="bg1"/>
                </a:solidFill>
              </a:rPr>
              <a:t> gave the Italian Renaissance the bridge it needed to start building its own theatres and expanding drama to the people of the period.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447800"/>
            <a:ext cx="2590800" cy="4800600"/>
          </a:xfrm>
        </p:spPr>
      </p:pic>
    </p:spTree>
    <p:extLst>
      <p:ext uri="{BB962C8B-B14F-4D97-AF65-F5344CB8AC3E}">
        <p14:creationId xmlns:p14="http://schemas.microsoft.com/office/powerpoint/2010/main" val="3788672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FFFF"/>
                </a:solidFill>
                <a:latin typeface="Franklin Gothic Demi" panose="020B0703020102020204" pitchFamily="34" charset="0"/>
              </a:rPr>
              <a:t>A History of Stage Lighting</a:t>
            </a:r>
          </a:p>
        </p:txBody>
      </p:sp>
      <p:sp>
        <p:nvSpPr>
          <p:cNvPr id="3" name="Content Placeholder 2"/>
          <p:cNvSpPr>
            <a:spLocks noGrp="1"/>
          </p:cNvSpPr>
          <p:nvPr>
            <p:ph idx="1"/>
          </p:nvPr>
        </p:nvSpPr>
        <p:spPr/>
        <p:txBody>
          <a:bodyPr>
            <a:normAutofit fontScale="40000" lnSpcReduction="20000"/>
          </a:bodyPr>
          <a:lstStyle/>
          <a:p>
            <a:r>
              <a:rPr lang="en-US" dirty="0">
                <a:solidFill>
                  <a:schemeClr val="bg1"/>
                </a:solidFill>
              </a:rPr>
              <a:t>1803: </a:t>
            </a:r>
          </a:p>
          <a:p>
            <a:pPr lvl="1"/>
            <a:r>
              <a:rPr lang="en-US" dirty="0">
                <a:solidFill>
                  <a:schemeClr val="bg1"/>
                </a:solidFill>
              </a:rPr>
              <a:t>Limelight </a:t>
            </a:r>
          </a:p>
          <a:p>
            <a:pPr lvl="1"/>
            <a:r>
              <a:rPr lang="en-US" dirty="0">
                <a:solidFill>
                  <a:schemeClr val="bg1"/>
                </a:solidFill>
              </a:rPr>
              <a:t>Invented by Henry Drummond - heating a piece of lime with a flame of oxygen and hydrogen (for a </a:t>
            </a:r>
            <a:r>
              <a:rPr lang="en-US" dirty="0" err="1">
                <a:solidFill>
                  <a:schemeClr val="bg1"/>
                </a:solidFill>
              </a:rPr>
              <a:t>followspot</a:t>
            </a:r>
            <a:r>
              <a:rPr lang="en-US" dirty="0">
                <a:solidFill>
                  <a:schemeClr val="bg1"/>
                </a:solidFill>
              </a:rPr>
              <a:t> or to indicate sunlight). A green-</a:t>
            </a:r>
            <a:r>
              <a:rPr lang="en-US" dirty="0" err="1">
                <a:solidFill>
                  <a:schemeClr val="bg1"/>
                </a:solidFill>
              </a:rPr>
              <a:t>ish</a:t>
            </a:r>
            <a:r>
              <a:rPr lang="en-US" dirty="0">
                <a:solidFill>
                  <a:schemeClr val="bg1"/>
                </a:solidFill>
              </a:rPr>
              <a:t> tint. </a:t>
            </a:r>
          </a:p>
          <a:p>
            <a:pPr lvl="1"/>
            <a:r>
              <a:rPr lang="en-US" dirty="0">
                <a:solidFill>
                  <a:schemeClr val="bg1"/>
                </a:solidFill>
              </a:rPr>
              <a:t>Was used as the first spotlight in Paris Opera houses </a:t>
            </a:r>
          </a:p>
          <a:p>
            <a:pPr lvl="1"/>
            <a:r>
              <a:rPr lang="en-US" dirty="0">
                <a:solidFill>
                  <a:schemeClr val="bg1"/>
                </a:solidFill>
              </a:rPr>
              <a:t> A theatre in London installed gas lights</a:t>
            </a:r>
          </a:p>
          <a:p>
            <a:pPr lvl="2"/>
            <a:r>
              <a:rPr lang="en-US" dirty="0">
                <a:solidFill>
                  <a:schemeClr val="bg1"/>
                </a:solidFill>
              </a:rPr>
              <a:t>Constant fire threat</a:t>
            </a:r>
          </a:p>
          <a:p>
            <a:r>
              <a:rPr lang="en-US" dirty="0">
                <a:solidFill>
                  <a:schemeClr val="bg1"/>
                </a:solidFill>
              </a:rPr>
              <a:t>1845: </a:t>
            </a:r>
          </a:p>
          <a:p>
            <a:pPr lvl="1"/>
            <a:r>
              <a:rPr lang="en-US" dirty="0">
                <a:solidFill>
                  <a:schemeClr val="bg1"/>
                </a:solidFill>
              </a:rPr>
              <a:t>Drury Lane Theatre is the first to use gas in England </a:t>
            </a:r>
          </a:p>
          <a:p>
            <a:r>
              <a:rPr lang="en-US" dirty="0">
                <a:solidFill>
                  <a:schemeClr val="bg1"/>
                </a:solidFill>
              </a:rPr>
              <a:t>1809: </a:t>
            </a:r>
          </a:p>
          <a:p>
            <a:pPr lvl="1"/>
            <a:r>
              <a:rPr lang="en-US" dirty="0">
                <a:solidFill>
                  <a:schemeClr val="bg1"/>
                </a:solidFill>
              </a:rPr>
              <a:t>Electric Arc -- discovered by Sir Humphry Davy – took 90 years to be fully accepted. </a:t>
            </a:r>
          </a:p>
          <a:p>
            <a:r>
              <a:rPr lang="en-US" dirty="0">
                <a:solidFill>
                  <a:schemeClr val="bg1"/>
                </a:solidFill>
              </a:rPr>
              <a:t>1816: </a:t>
            </a:r>
          </a:p>
          <a:p>
            <a:pPr lvl="1"/>
            <a:r>
              <a:rPr lang="en-US" dirty="0">
                <a:solidFill>
                  <a:schemeClr val="bg1"/>
                </a:solidFill>
              </a:rPr>
              <a:t>First fully gas-lighted theatre – Chestnut Street Theatre in Philadelphia </a:t>
            </a:r>
          </a:p>
          <a:p>
            <a:pPr lvl="1"/>
            <a:r>
              <a:rPr lang="en-US" dirty="0">
                <a:solidFill>
                  <a:schemeClr val="bg1"/>
                </a:solidFill>
              </a:rPr>
              <a:t>Greater control of and more brightness (color-silk cloth or woven cotton). </a:t>
            </a:r>
          </a:p>
          <a:p>
            <a:pPr lvl="1"/>
            <a:r>
              <a:rPr lang="en-US" dirty="0">
                <a:solidFill>
                  <a:schemeClr val="bg1"/>
                </a:solidFill>
              </a:rPr>
              <a:t>Increased heat and many fires caused, and had gas smell and green-</a:t>
            </a:r>
            <a:r>
              <a:rPr lang="en-US" dirty="0" err="1">
                <a:solidFill>
                  <a:schemeClr val="bg1"/>
                </a:solidFill>
              </a:rPr>
              <a:t>ish</a:t>
            </a:r>
            <a:r>
              <a:rPr lang="en-US" dirty="0">
                <a:solidFill>
                  <a:schemeClr val="bg1"/>
                </a:solidFill>
              </a:rPr>
              <a:t> tint. </a:t>
            </a:r>
          </a:p>
          <a:p>
            <a:r>
              <a:rPr lang="en-US" dirty="0">
                <a:solidFill>
                  <a:schemeClr val="bg1"/>
                </a:solidFill>
              </a:rPr>
              <a:t>1878-1898: </a:t>
            </a:r>
          </a:p>
          <a:p>
            <a:pPr lvl="1"/>
            <a:r>
              <a:rPr lang="en-US" dirty="0">
                <a:solidFill>
                  <a:schemeClr val="bg1"/>
                </a:solidFill>
              </a:rPr>
              <a:t>Henry Irving (England) initiated lighting rehearsals, transparent lacquers of colored class to limelight with electricity to </a:t>
            </a:r>
            <a:r>
              <a:rPr lang="en-US" dirty="0" err="1">
                <a:solidFill>
                  <a:schemeClr val="bg1"/>
                </a:solidFill>
              </a:rPr>
              <a:t>incandescents</a:t>
            </a:r>
            <a:r>
              <a:rPr lang="en-US" dirty="0">
                <a:solidFill>
                  <a:schemeClr val="bg1"/>
                </a:solidFill>
              </a:rPr>
              <a:t>, footlights of different colors and broken into sections, and wanted to dim the house lights </a:t>
            </a:r>
          </a:p>
          <a:p>
            <a:pPr lvl="1"/>
            <a:r>
              <a:rPr lang="en-US" dirty="0">
                <a:solidFill>
                  <a:schemeClr val="bg1"/>
                </a:solidFill>
              </a:rPr>
              <a:t>Electric light bulb invented</a:t>
            </a:r>
          </a:p>
          <a:p>
            <a:pPr lvl="2"/>
            <a:r>
              <a:rPr lang="en-US" dirty="0">
                <a:solidFill>
                  <a:schemeClr val="bg1"/>
                </a:solidFill>
              </a:rPr>
              <a:t>Could control intensity </a:t>
            </a:r>
          </a:p>
          <a:p>
            <a:pPr lvl="2"/>
            <a:r>
              <a:rPr lang="en-US" dirty="0">
                <a:solidFill>
                  <a:schemeClr val="bg1"/>
                </a:solidFill>
              </a:rPr>
              <a:t>Could add color films to change light color</a:t>
            </a:r>
          </a:p>
          <a:p>
            <a:r>
              <a:rPr lang="en-US" dirty="0">
                <a:solidFill>
                  <a:schemeClr val="bg1"/>
                </a:solidFill>
              </a:rPr>
              <a:t>1841: </a:t>
            </a:r>
          </a:p>
          <a:p>
            <a:pPr lvl="1"/>
            <a:r>
              <a:rPr lang="en-US" dirty="0">
                <a:solidFill>
                  <a:schemeClr val="bg1"/>
                </a:solidFill>
              </a:rPr>
              <a:t>First incandescent lamp patent - Edison - not practical </a:t>
            </a:r>
          </a:p>
          <a:p>
            <a:r>
              <a:rPr lang="en-US" dirty="0">
                <a:solidFill>
                  <a:schemeClr val="bg1"/>
                </a:solidFill>
              </a:rPr>
              <a:t>1846: </a:t>
            </a:r>
          </a:p>
          <a:p>
            <a:pPr lvl="1"/>
            <a:r>
              <a:rPr lang="en-US" dirty="0">
                <a:solidFill>
                  <a:schemeClr val="bg1"/>
                </a:solidFill>
              </a:rPr>
              <a:t>The first electric carbon arcs used as spotlights at the Paris opera - inefficient – not a serious threat to limelight </a:t>
            </a:r>
          </a:p>
          <a:p>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2286000"/>
            <a:ext cx="2209800" cy="1676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6277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solidFill>
                  <a:srgbClr val="00FFFF"/>
                </a:solidFill>
                <a:latin typeface="Franklin Gothic Demi" panose="020B0703020102020204" pitchFamily="34" charset="0"/>
              </a:rPr>
              <a:t>A History of Stage Lighting</a:t>
            </a:r>
          </a:p>
        </p:txBody>
      </p:sp>
      <p:sp>
        <p:nvSpPr>
          <p:cNvPr id="3" name="Content Placeholder 2"/>
          <p:cNvSpPr>
            <a:spLocks noGrp="1"/>
          </p:cNvSpPr>
          <p:nvPr>
            <p:ph idx="1"/>
          </p:nvPr>
        </p:nvSpPr>
        <p:spPr/>
        <p:txBody>
          <a:bodyPr>
            <a:normAutofit fontScale="47500" lnSpcReduction="20000"/>
          </a:bodyPr>
          <a:lstStyle/>
          <a:p>
            <a:r>
              <a:rPr lang="en-US" sz="3400" dirty="0">
                <a:solidFill>
                  <a:schemeClr val="bg1"/>
                </a:solidFill>
              </a:rPr>
              <a:t>1879: </a:t>
            </a:r>
          </a:p>
          <a:p>
            <a:pPr lvl="1"/>
            <a:r>
              <a:rPr lang="en-US" sz="2900" dirty="0">
                <a:solidFill>
                  <a:schemeClr val="bg1"/>
                </a:solidFill>
              </a:rPr>
              <a:t>The </a:t>
            </a:r>
            <a:r>
              <a:rPr lang="en-US" sz="2900" dirty="0" err="1">
                <a:solidFill>
                  <a:schemeClr val="bg1"/>
                </a:solidFill>
              </a:rPr>
              <a:t>Jablachkoff</a:t>
            </a:r>
            <a:r>
              <a:rPr lang="en-US" sz="2900" dirty="0">
                <a:solidFill>
                  <a:schemeClr val="bg1"/>
                </a:solidFill>
              </a:rPr>
              <a:t> candle - the first useful lightbulb - "electric candle" - used at Paris Hippodrome - a carbon arc (invented 40-50 years earlier, but limelight was too ingrained, even well into the 1920's. </a:t>
            </a:r>
          </a:p>
          <a:p>
            <a:pPr lvl="1"/>
            <a:r>
              <a:rPr lang="en-US" sz="2900" dirty="0">
                <a:solidFill>
                  <a:schemeClr val="bg1"/>
                </a:solidFill>
              </a:rPr>
              <a:t>The first practical electric spotlight </a:t>
            </a:r>
          </a:p>
          <a:p>
            <a:r>
              <a:rPr lang="en-US" sz="3400" dirty="0">
                <a:solidFill>
                  <a:schemeClr val="bg1"/>
                </a:solidFill>
              </a:rPr>
              <a:t>1881: </a:t>
            </a:r>
          </a:p>
          <a:p>
            <a:pPr lvl="1"/>
            <a:r>
              <a:rPr lang="en-US" sz="2900" dirty="0">
                <a:solidFill>
                  <a:schemeClr val="bg1"/>
                </a:solidFill>
              </a:rPr>
              <a:t>Savoy Theatre in England - the first completely electric theatre </a:t>
            </a:r>
          </a:p>
          <a:p>
            <a:r>
              <a:rPr lang="en-US" sz="3400" dirty="0">
                <a:solidFill>
                  <a:schemeClr val="bg1"/>
                </a:solidFill>
              </a:rPr>
              <a:t>1882: </a:t>
            </a:r>
          </a:p>
          <a:p>
            <a:pPr lvl="1"/>
            <a:r>
              <a:rPr lang="en-US" sz="2900" dirty="0">
                <a:solidFill>
                  <a:schemeClr val="bg1"/>
                </a:solidFill>
              </a:rPr>
              <a:t>A big push - electric theatre at the exposition in Munich, Germany – with a saltwater dimmer to control the new power source - went like wildfire... </a:t>
            </a:r>
          </a:p>
          <a:p>
            <a:pPr marL="457200" lvl="1" indent="0">
              <a:buNone/>
            </a:pPr>
            <a:endParaRPr lang="en-US" sz="2900" dirty="0">
              <a:solidFill>
                <a:schemeClr val="bg1"/>
              </a:solidFill>
            </a:endParaRPr>
          </a:p>
          <a:p>
            <a:r>
              <a:rPr lang="en-US" sz="3400" dirty="0">
                <a:solidFill>
                  <a:schemeClr val="bg1"/>
                </a:solidFill>
              </a:rPr>
              <a:t>As technology develops and advances at a more rapid rate, so did development of more effective lighting equipment </a:t>
            </a:r>
          </a:p>
          <a:p>
            <a:r>
              <a:rPr lang="en-US" sz="3400" dirty="0">
                <a:solidFill>
                  <a:schemeClr val="bg1"/>
                </a:solidFill>
              </a:rPr>
              <a:t>Edison - first practical lightbulb </a:t>
            </a:r>
          </a:p>
          <a:p>
            <a:r>
              <a:rPr lang="en-US" sz="3400" dirty="0">
                <a:solidFill>
                  <a:schemeClr val="bg1"/>
                </a:solidFill>
              </a:rPr>
              <a:t>Incandescent to tungsten -halogen lamps </a:t>
            </a:r>
          </a:p>
          <a:p>
            <a:r>
              <a:rPr lang="en-US" sz="3400" dirty="0">
                <a:solidFill>
                  <a:schemeClr val="bg1"/>
                </a:solidFill>
              </a:rPr>
              <a:t>Lacquer to gels</a:t>
            </a:r>
          </a:p>
          <a:p>
            <a:r>
              <a:rPr lang="en-US" sz="3400" dirty="0">
                <a:solidFill>
                  <a:schemeClr val="bg1"/>
                </a:solidFill>
              </a:rPr>
              <a:t>Electric lighting went from the marquee to the outer lobby to the inner lobby to the house to the stage </a:t>
            </a:r>
          </a:p>
          <a:p>
            <a:r>
              <a:rPr lang="en-US" sz="3400" dirty="0">
                <a:solidFill>
                  <a:schemeClr val="bg1"/>
                </a:solidFill>
              </a:rPr>
              <a:t>Today, lighting is the most technologically advanced theatrical element. </a:t>
            </a:r>
          </a:p>
          <a:p>
            <a:pPr lvl="1"/>
            <a:r>
              <a:rPr lang="en-US" sz="2900" dirty="0">
                <a:solidFill>
                  <a:schemeClr val="bg1"/>
                </a:solidFill>
              </a:rPr>
              <a:t>Can be computerized and motorized.</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536304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Lucida Calligraphy" panose="03010101010101010101" pitchFamily="66" charset="0"/>
              </a:rPr>
              <a:t>Early Lighting Instruments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0"/>
            <a:ext cx="7543800" cy="4525963"/>
          </a:xfrm>
        </p:spPr>
      </p:pic>
    </p:spTree>
    <p:extLst>
      <p:ext uri="{BB962C8B-B14F-4D97-AF65-F5344CB8AC3E}">
        <p14:creationId xmlns:p14="http://schemas.microsoft.com/office/powerpoint/2010/main" val="1542509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96000" cy="1143000"/>
          </a:xfrm>
        </p:spPr>
        <p:txBody>
          <a:bodyPr>
            <a:normAutofit fontScale="90000"/>
          </a:bodyPr>
          <a:lstStyle/>
          <a:p>
            <a:r>
              <a:rPr lang="en-US" dirty="0">
                <a:solidFill>
                  <a:srgbClr val="FFC000"/>
                </a:solidFill>
                <a:latin typeface="Lucida Calligraphy" panose="03010101010101010101" pitchFamily="66" charset="0"/>
              </a:rPr>
              <a:t>Lighting Design Today!</a:t>
            </a:r>
          </a:p>
        </p:txBody>
      </p:sp>
      <p:sp>
        <p:nvSpPr>
          <p:cNvPr id="3" name="Content Placeholder 2"/>
          <p:cNvSpPr>
            <a:spLocks noGrp="1"/>
          </p:cNvSpPr>
          <p:nvPr>
            <p:ph idx="1"/>
          </p:nvPr>
        </p:nvSpPr>
        <p:spPr>
          <a:xfrm>
            <a:off x="457200" y="2286000"/>
            <a:ext cx="5715000" cy="3840163"/>
          </a:xfrm>
        </p:spPr>
        <p:txBody>
          <a:bodyPr/>
          <a:lstStyle/>
          <a:p>
            <a:r>
              <a:rPr lang="en-US" dirty="0">
                <a:solidFill>
                  <a:schemeClr val="bg1"/>
                </a:solidFill>
              </a:rPr>
              <a:t>Here is a short documentary about working in the theatre as a lighting designer today</a:t>
            </a:r>
          </a:p>
          <a:p>
            <a:pPr marL="0" indent="0">
              <a:buNone/>
            </a:pPr>
            <a:endParaRPr lang="en-US" dirty="0">
              <a:solidFill>
                <a:schemeClr val="bg1"/>
              </a:solidFill>
            </a:endParaRPr>
          </a:p>
          <a:p>
            <a:pPr lvl="1"/>
            <a:r>
              <a:rPr lang="en-US" dirty="0">
                <a:solidFill>
                  <a:schemeClr val="bg1"/>
                </a:solidFill>
                <a:hlinkClick r:id="rId3"/>
              </a:rPr>
              <a:t>https://youtu.be/wqMYsjHU5rU</a:t>
            </a:r>
            <a:r>
              <a:rPr lang="en-US" dirty="0">
                <a:solidFill>
                  <a:schemeClr val="bg1"/>
                </a:solidFill>
              </a:rPr>
              <a:t> </a:t>
            </a:r>
          </a:p>
          <a:p>
            <a:pPr marL="457200" lvl="1" indent="0">
              <a:buNone/>
            </a:pPr>
            <a:endParaRPr lang="en-US" dirty="0">
              <a:solidFill>
                <a:schemeClr val="bg1"/>
              </a:solidFill>
            </a:endParaRPr>
          </a:p>
        </p:txBody>
      </p:sp>
    </p:spTree>
    <p:extLst>
      <p:ext uri="{BB962C8B-B14F-4D97-AF65-F5344CB8AC3E}">
        <p14:creationId xmlns:p14="http://schemas.microsoft.com/office/powerpoint/2010/main" val="2364493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anklin Gothic Demi Cond" panose="020B0706030402020204" pitchFamily="34" charset="0"/>
              </a:rPr>
              <a:t>Sound Design</a:t>
            </a:r>
          </a:p>
        </p:txBody>
      </p:sp>
      <p:sp>
        <p:nvSpPr>
          <p:cNvPr id="3" name="Content Placeholder 2"/>
          <p:cNvSpPr>
            <a:spLocks noGrp="1"/>
          </p:cNvSpPr>
          <p:nvPr>
            <p:ph idx="1"/>
          </p:nvPr>
        </p:nvSpPr>
        <p:spPr/>
        <p:txBody>
          <a:bodyPr>
            <a:normAutofit fontScale="92500" lnSpcReduction="10000"/>
          </a:bodyPr>
          <a:lstStyle/>
          <a:p>
            <a:r>
              <a:rPr lang="en-US" dirty="0">
                <a:solidFill>
                  <a:schemeClr val="bg1"/>
                </a:solidFill>
              </a:rPr>
              <a:t>The Sound Designer is the person responsible for arranging and orchestrating all the Aural aspects of a production</a:t>
            </a:r>
          </a:p>
          <a:p>
            <a:pPr lvl="1"/>
            <a:r>
              <a:rPr lang="en-US" dirty="0">
                <a:solidFill>
                  <a:schemeClr val="bg1"/>
                </a:solidFill>
              </a:rPr>
              <a:t>Read script and note the needs</a:t>
            </a:r>
          </a:p>
          <a:p>
            <a:pPr lvl="1"/>
            <a:r>
              <a:rPr lang="en-US" dirty="0">
                <a:solidFill>
                  <a:schemeClr val="bg1"/>
                </a:solidFill>
              </a:rPr>
              <a:t>Decides on number and type of microphones if used</a:t>
            </a:r>
          </a:p>
          <a:p>
            <a:pPr lvl="1"/>
            <a:r>
              <a:rPr lang="en-US" dirty="0">
                <a:solidFill>
                  <a:schemeClr val="bg1"/>
                </a:solidFill>
              </a:rPr>
              <a:t>Placement of speakers</a:t>
            </a:r>
          </a:p>
          <a:p>
            <a:pPr lvl="1"/>
            <a:r>
              <a:rPr lang="en-US" dirty="0">
                <a:solidFill>
                  <a:schemeClr val="bg1"/>
                </a:solidFill>
              </a:rPr>
              <a:t>Consults with director</a:t>
            </a:r>
          </a:p>
          <a:p>
            <a:pPr lvl="1"/>
            <a:r>
              <a:rPr lang="en-US" dirty="0">
                <a:solidFill>
                  <a:schemeClr val="bg1"/>
                </a:solidFill>
              </a:rPr>
              <a:t>Prepare components for production</a:t>
            </a:r>
          </a:p>
          <a:p>
            <a:pPr lvl="2"/>
            <a:r>
              <a:rPr lang="en-US" dirty="0">
                <a:solidFill>
                  <a:schemeClr val="bg1"/>
                </a:solidFill>
              </a:rPr>
              <a:t>Include pre-show, post-show, and intermission music</a:t>
            </a:r>
          </a:p>
          <a:p>
            <a:pPr lvl="1"/>
            <a:r>
              <a:rPr lang="en-US" dirty="0">
                <a:solidFill>
                  <a:schemeClr val="bg1"/>
                </a:solidFill>
              </a:rPr>
              <a:t>Sound effects</a:t>
            </a:r>
          </a:p>
          <a:p>
            <a:endParaRPr lang="en-US" dirty="0">
              <a:solidFill>
                <a:schemeClr val="bg1"/>
              </a:solidFill>
            </a:endParaRPr>
          </a:p>
        </p:txBody>
      </p:sp>
    </p:spTree>
    <p:extLst>
      <p:ext uri="{BB962C8B-B14F-4D97-AF65-F5344CB8AC3E}">
        <p14:creationId xmlns:p14="http://schemas.microsoft.com/office/powerpoint/2010/main" val="716238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anklin Gothic Demi Cond" panose="020B0706030402020204" pitchFamily="34" charset="0"/>
              </a:rPr>
              <a:t>Sound Design</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Sound design has always been used in some way</a:t>
            </a:r>
          </a:p>
          <a:p>
            <a:pPr lvl="1"/>
            <a:r>
              <a:rPr lang="en-US" dirty="0">
                <a:solidFill>
                  <a:schemeClr val="bg1"/>
                </a:solidFill>
              </a:rPr>
              <a:t>Rolling cannonballs for sound of thunder</a:t>
            </a:r>
          </a:p>
          <a:p>
            <a:r>
              <a:rPr lang="en-US" dirty="0">
                <a:solidFill>
                  <a:schemeClr val="bg1"/>
                </a:solidFill>
              </a:rPr>
              <a:t>But with modern technology, more precise sounds are possible. </a:t>
            </a:r>
          </a:p>
          <a:p>
            <a:r>
              <a:rPr lang="en-US" dirty="0">
                <a:solidFill>
                  <a:schemeClr val="bg1"/>
                </a:solidFill>
              </a:rPr>
              <a:t>Reproduction</a:t>
            </a:r>
          </a:p>
          <a:p>
            <a:pPr lvl="1"/>
            <a:r>
              <a:rPr lang="en-US" dirty="0">
                <a:solidFill>
                  <a:schemeClr val="bg1"/>
                </a:solidFill>
              </a:rPr>
              <a:t>The use of motivated (called for by the script)</a:t>
            </a:r>
          </a:p>
          <a:p>
            <a:pPr lvl="1"/>
            <a:r>
              <a:rPr lang="en-US" dirty="0">
                <a:solidFill>
                  <a:schemeClr val="bg1"/>
                </a:solidFill>
              </a:rPr>
              <a:t>Door slam, car noise, etc.</a:t>
            </a:r>
          </a:p>
          <a:p>
            <a:r>
              <a:rPr lang="en-US" dirty="0">
                <a:solidFill>
                  <a:schemeClr val="bg1"/>
                </a:solidFill>
              </a:rPr>
              <a:t>Environmental</a:t>
            </a:r>
          </a:p>
          <a:p>
            <a:pPr lvl="1"/>
            <a:r>
              <a:rPr lang="en-US" dirty="0">
                <a:solidFill>
                  <a:schemeClr val="bg1"/>
                </a:solidFill>
              </a:rPr>
              <a:t>Help create more illusion of reality</a:t>
            </a:r>
          </a:p>
          <a:p>
            <a:pPr lvl="1"/>
            <a:r>
              <a:rPr lang="en-US" dirty="0">
                <a:solidFill>
                  <a:schemeClr val="bg1"/>
                </a:solidFill>
              </a:rPr>
              <a:t>Everyday noise like street traffic noises, crickets chirping – could be considered background noise</a:t>
            </a:r>
          </a:p>
          <a:p>
            <a:r>
              <a:rPr lang="en-US" dirty="0">
                <a:solidFill>
                  <a:schemeClr val="bg1"/>
                </a:solidFill>
              </a:rPr>
              <a:t>Reinforcement</a:t>
            </a:r>
          </a:p>
          <a:p>
            <a:pPr lvl="1"/>
            <a:r>
              <a:rPr lang="en-US" dirty="0">
                <a:solidFill>
                  <a:schemeClr val="bg1"/>
                </a:solidFill>
              </a:rPr>
              <a:t>The use of amplification </a:t>
            </a:r>
          </a:p>
          <a:p>
            <a:pPr lvl="1"/>
            <a:r>
              <a:rPr lang="en-US" dirty="0">
                <a:solidFill>
                  <a:schemeClr val="bg1"/>
                </a:solidFill>
              </a:rPr>
              <a:t>Amplification of sounds produced by a performer or musical instrument.</a:t>
            </a:r>
          </a:p>
          <a:p>
            <a:pPr lvl="1"/>
            <a:r>
              <a:rPr lang="en-US" dirty="0">
                <a:solidFill>
                  <a:schemeClr val="bg1"/>
                </a:solidFill>
              </a:rPr>
              <a:t>Microphones or instrument amplifiers</a:t>
            </a:r>
          </a:p>
          <a:p>
            <a:r>
              <a:rPr lang="en-US" dirty="0">
                <a:solidFill>
                  <a:schemeClr val="bg1"/>
                </a:solidFill>
              </a:rPr>
              <a:t>Modern practice of "</a:t>
            </a:r>
            <a:r>
              <a:rPr lang="en-US" dirty="0" err="1">
                <a:solidFill>
                  <a:schemeClr val="bg1"/>
                </a:solidFill>
              </a:rPr>
              <a:t>mic'ing</a:t>
            </a:r>
            <a:r>
              <a:rPr lang="en-US" dirty="0">
                <a:solidFill>
                  <a:schemeClr val="bg1"/>
                </a:solidFill>
              </a:rPr>
              <a:t>", sound effects, background music - further technology and expertise may increase sound capabilities, as it appears to be one of the hardest to control. </a:t>
            </a:r>
          </a:p>
          <a:p>
            <a:r>
              <a:rPr lang="en-US" dirty="0">
                <a:solidFill>
                  <a:schemeClr val="bg1"/>
                </a:solidFill>
              </a:rPr>
              <a:t>Different kinds of microphones are used for all different sounds needs.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4600" y="304800"/>
            <a:ext cx="2415994" cy="1905000"/>
          </a:xfrm>
          <a:prstGeom prst="ellipse">
            <a:avLst/>
          </a:prstGeom>
          <a:ln>
            <a:noFill/>
          </a:ln>
          <a:effectLst>
            <a:softEdge rad="112500"/>
          </a:effectLst>
        </p:spPr>
      </p:pic>
    </p:spTree>
    <p:extLst>
      <p:ext uri="{BB962C8B-B14F-4D97-AF65-F5344CB8AC3E}">
        <p14:creationId xmlns:p14="http://schemas.microsoft.com/office/powerpoint/2010/main" val="3309552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anklin Gothic Demi Cond" panose="020B0706030402020204" pitchFamily="34" charset="0"/>
              </a:rPr>
              <a:t>Sound Design</a:t>
            </a:r>
          </a:p>
        </p:txBody>
      </p:sp>
      <p:sp>
        <p:nvSpPr>
          <p:cNvPr id="3" name="Content Placeholder 2"/>
          <p:cNvSpPr>
            <a:spLocks noGrp="1"/>
          </p:cNvSpPr>
          <p:nvPr>
            <p:ph idx="1"/>
          </p:nvPr>
        </p:nvSpPr>
        <p:spPr/>
        <p:txBody>
          <a:bodyPr>
            <a:normAutofit lnSpcReduction="10000"/>
          </a:bodyPr>
          <a:lstStyle/>
          <a:p>
            <a:r>
              <a:rPr lang="en-US" dirty="0">
                <a:solidFill>
                  <a:schemeClr val="bg1"/>
                </a:solidFill>
              </a:rPr>
              <a:t>Sound in the theatre: Advantages and Disadvantages</a:t>
            </a:r>
          </a:p>
          <a:p>
            <a:pPr lvl="1"/>
            <a:r>
              <a:rPr lang="en-US" dirty="0">
                <a:solidFill>
                  <a:schemeClr val="bg1"/>
                </a:solidFill>
              </a:rPr>
              <a:t>Amplification</a:t>
            </a:r>
          </a:p>
          <a:p>
            <a:pPr lvl="2"/>
            <a:r>
              <a:rPr lang="en-US" dirty="0">
                <a:solidFill>
                  <a:schemeClr val="bg1"/>
                </a:solidFill>
              </a:rPr>
              <a:t>Should it be amplified?  </a:t>
            </a:r>
          </a:p>
          <a:p>
            <a:pPr lvl="2"/>
            <a:r>
              <a:rPr lang="en-US" dirty="0">
                <a:solidFill>
                  <a:schemeClr val="bg1"/>
                </a:solidFill>
              </a:rPr>
              <a:t>How loud should it be?</a:t>
            </a:r>
          </a:p>
          <a:p>
            <a:pPr lvl="2"/>
            <a:r>
              <a:rPr lang="en-US" dirty="0">
                <a:solidFill>
                  <a:schemeClr val="bg1"/>
                </a:solidFill>
              </a:rPr>
              <a:t>May sound too artificial or mechanical</a:t>
            </a:r>
          </a:p>
          <a:p>
            <a:pPr lvl="1"/>
            <a:r>
              <a:rPr lang="en-US" dirty="0">
                <a:solidFill>
                  <a:schemeClr val="bg1"/>
                </a:solidFill>
              </a:rPr>
              <a:t>Sound Effects</a:t>
            </a:r>
          </a:p>
          <a:p>
            <a:pPr lvl="2"/>
            <a:r>
              <a:rPr lang="en-US" dirty="0">
                <a:solidFill>
                  <a:schemeClr val="bg1"/>
                </a:solidFill>
              </a:rPr>
              <a:t>Used to be created back stage with various noise makers. </a:t>
            </a:r>
          </a:p>
          <a:p>
            <a:pPr lvl="2"/>
            <a:r>
              <a:rPr lang="en-US" dirty="0">
                <a:solidFill>
                  <a:schemeClr val="bg1"/>
                </a:solidFill>
              </a:rPr>
              <a:t>Now we use digital sound</a:t>
            </a: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2133600"/>
            <a:ext cx="3352800" cy="16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11175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Franklin Gothic Demi Cond" panose="020B0706030402020204" pitchFamily="34" charset="0"/>
              </a:rPr>
              <a:t>Sound Design</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Sound Technology</a:t>
            </a:r>
          </a:p>
          <a:p>
            <a:pPr lvl="1"/>
            <a:r>
              <a:rPr lang="en-US" dirty="0">
                <a:solidFill>
                  <a:schemeClr val="bg1"/>
                </a:solidFill>
              </a:rPr>
              <a:t>Microphones or loudspeakers</a:t>
            </a:r>
          </a:p>
          <a:p>
            <a:pPr lvl="1"/>
            <a:r>
              <a:rPr lang="en-US" dirty="0">
                <a:solidFill>
                  <a:schemeClr val="bg1"/>
                </a:solidFill>
              </a:rPr>
              <a:t>Shotgun microphone –highly directional and is aimed from a  distance at a specific area</a:t>
            </a:r>
          </a:p>
          <a:p>
            <a:pPr lvl="1"/>
            <a:r>
              <a:rPr lang="en-US" dirty="0">
                <a:solidFill>
                  <a:schemeClr val="bg1"/>
                </a:solidFill>
              </a:rPr>
              <a:t>General microphone – picks up sound in a general area toward which it is aimed</a:t>
            </a:r>
          </a:p>
          <a:p>
            <a:pPr lvl="1"/>
            <a:r>
              <a:rPr lang="en-US" dirty="0">
                <a:solidFill>
                  <a:schemeClr val="bg1"/>
                </a:solidFill>
              </a:rPr>
              <a:t>Body microphone – wireless microphone attached to a performers body or clothing.</a:t>
            </a:r>
          </a:p>
          <a:p>
            <a:r>
              <a:rPr lang="en-US" dirty="0">
                <a:solidFill>
                  <a:schemeClr val="bg1"/>
                </a:solidFill>
              </a:rPr>
              <a:t>Sound Recordings</a:t>
            </a:r>
          </a:p>
          <a:p>
            <a:pPr lvl="1"/>
            <a:r>
              <a:rPr lang="en-US" dirty="0">
                <a:solidFill>
                  <a:schemeClr val="bg1"/>
                </a:solidFill>
              </a:rPr>
              <a:t>During technical rehearsal create sound cues and set volume.</a:t>
            </a:r>
          </a:p>
          <a:p>
            <a:pPr lvl="1"/>
            <a:r>
              <a:rPr lang="en-US" dirty="0">
                <a:solidFill>
                  <a:schemeClr val="bg1"/>
                </a:solidFill>
              </a:rPr>
              <a:t>One person at a console will control.</a:t>
            </a:r>
          </a:p>
          <a:p>
            <a:pPr lvl="1"/>
            <a:r>
              <a:rPr lang="en-US" dirty="0">
                <a:solidFill>
                  <a:schemeClr val="bg1"/>
                </a:solidFill>
              </a:rPr>
              <a:t>In a musical or rock concert, usually mix sound as it is created.</a:t>
            </a:r>
          </a:p>
          <a:p>
            <a:r>
              <a:rPr lang="en-US" dirty="0">
                <a:solidFill>
                  <a:schemeClr val="bg1"/>
                </a:solidFill>
              </a:rPr>
              <a:t>Sound strongly affects mood and need to be consistent with concept of the production.</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1811457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66CC"/>
                </a:solidFill>
                <a:latin typeface="David" panose="020E0502060401010101" pitchFamily="34" charset="-79"/>
                <a:cs typeface="David" panose="020E0502060401010101" pitchFamily="34" charset="-79"/>
              </a:rPr>
              <a:t>What Sound Design Looks Like Today!</a:t>
            </a:r>
          </a:p>
        </p:txBody>
      </p:sp>
      <p:sp>
        <p:nvSpPr>
          <p:cNvPr id="3" name="Content Placeholder 2"/>
          <p:cNvSpPr>
            <a:spLocks noGrp="1"/>
          </p:cNvSpPr>
          <p:nvPr>
            <p:ph idx="1"/>
          </p:nvPr>
        </p:nvSpPr>
        <p:spPr/>
        <p:txBody>
          <a:bodyPr/>
          <a:lstStyle/>
          <a:p>
            <a:r>
              <a:rPr lang="en-US" dirty="0">
                <a:solidFill>
                  <a:schemeClr val="bg1"/>
                </a:solidFill>
              </a:rPr>
              <a:t>Here is a short video about working as a sound designer today:</a:t>
            </a:r>
          </a:p>
          <a:p>
            <a:pPr lvl="1"/>
            <a:r>
              <a:rPr lang="en-US" dirty="0">
                <a:solidFill>
                  <a:schemeClr val="bg1"/>
                </a:solidFill>
                <a:hlinkClick r:id="rId2"/>
              </a:rPr>
              <a:t>https://youtu.be/MGtX9P8gDI8</a:t>
            </a:r>
            <a:r>
              <a:rPr lang="en-US" dirty="0">
                <a:solidFill>
                  <a:schemeClr val="bg1"/>
                </a:solidFill>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52800"/>
            <a:ext cx="7619999" cy="2996870"/>
          </a:xfrm>
          <a:prstGeom prst="rect">
            <a:avLst/>
          </a:prstGeom>
          <a:ln>
            <a:noFill/>
          </a:ln>
          <a:effectLst>
            <a:softEdge rad="112500"/>
          </a:effectLst>
        </p:spPr>
      </p:pic>
    </p:spTree>
    <p:extLst>
      <p:ext uri="{BB962C8B-B14F-4D97-AF65-F5344CB8AC3E}">
        <p14:creationId xmlns:p14="http://schemas.microsoft.com/office/powerpoint/2010/main" val="1422394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a:xfrm>
            <a:off x="533400" y="1600200"/>
            <a:ext cx="8229600" cy="4525963"/>
          </a:xfrm>
        </p:spPr>
        <p:txBody>
          <a:bodyPr>
            <a:normAutofit fontScale="62500" lnSpcReduction="20000"/>
          </a:bodyPr>
          <a:lstStyle/>
          <a:p>
            <a:pPr marL="0" indent="0">
              <a:buNone/>
            </a:pPr>
            <a:r>
              <a:rPr lang="en-US" dirty="0">
                <a:solidFill>
                  <a:schemeClr val="bg1"/>
                </a:solidFill>
              </a:rPr>
              <a:t>“Inigo Jones.” Inigo Jones - </a:t>
            </a:r>
            <a:r>
              <a:rPr lang="en-US" dirty="0" err="1">
                <a:solidFill>
                  <a:schemeClr val="bg1"/>
                </a:solidFill>
              </a:rPr>
              <a:t>DigitalBard</a:t>
            </a:r>
            <a:r>
              <a:rPr lang="en-US" dirty="0">
                <a:solidFill>
                  <a:schemeClr val="bg1"/>
                </a:solidFill>
              </a:rPr>
              <a:t>, digitalbard.lmc.gatech.edu/wiki/</a:t>
            </a:r>
            <a:r>
              <a:rPr lang="en-US" dirty="0" err="1">
                <a:solidFill>
                  <a:schemeClr val="bg1"/>
                </a:solidFill>
              </a:rPr>
              <a:t>index.php</a:t>
            </a:r>
            <a:r>
              <a:rPr lang="en-US" dirty="0">
                <a:solidFill>
                  <a:schemeClr val="bg1"/>
                </a:solidFill>
              </a:rPr>
              <a:t>/</a:t>
            </a:r>
            <a:r>
              <a:rPr lang="en-US" dirty="0" err="1">
                <a:solidFill>
                  <a:schemeClr val="bg1"/>
                </a:solidFill>
              </a:rPr>
              <a:t>Inigo_Jones</a:t>
            </a:r>
            <a:r>
              <a:rPr lang="en-US" dirty="0">
                <a:solidFill>
                  <a:schemeClr val="bg1"/>
                </a:solidFill>
              </a:rPr>
              <a:t>. Accessed 2 Oct. 2017. </a:t>
            </a:r>
          </a:p>
          <a:p>
            <a:pPr marL="0" indent="0">
              <a:buNone/>
            </a:pPr>
            <a:endParaRPr lang="en-US" dirty="0">
              <a:solidFill>
                <a:schemeClr val="bg1"/>
              </a:solidFill>
            </a:endParaRPr>
          </a:p>
          <a:p>
            <a:pPr marL="0" indent="0">
              <a:buNone/>
            </a:pPr>
            <a:r>
              <a:rPr lang="fr-FR" dirty="0">
                <a:solidFill>
                  <a:schemeClr val="bg1"/>
                </a:solidFill>
              </a:rPr>
              <a:t>Lapointe, J. (2016, </a:t>
            </a:r>
            <a:r>
              <a:rPr lang="fr-FR" dirty="0" err="1">
                <a:solidFill>
                  <a:schemeClr val="bg1"/>
                </a:solidFill>
              </a:rPr>
              <a:t>November</a:t>
            </a:r>
            <a:r>
              <a:rPr lang="fr-FR" dirty="0">
                <a:solidFill>
                  <a:schemeClr val="bg1"/>
                </a:solidFill>
              </a:rPr>
              <a:t> 17). Robert Lepage en réalité augmentée | Josée Lapointe | Entrevues. </a:t>
            </a:r>
            <a:r>
              <a:rPr lang="fr-FR" dirty="0" err="1">
                <a:solidFill>
                  <a:schemeClr val="bg1"/>
                </a:solidFill>
              </a:rPr>
              <a:t>Retrieved</a:t>
            </a:r>
            <a:r>
              <a:rPr lang="fr-FR" dirty="0">
                <a:solidFill>
                  <a:schemeClr val="bg1"/>
                </a:solidFill>
              </a:rPr>
              <a:t> </a:t>
            </a:r>
            <a:r>
              <a:rPr lang="fr-FR" dirty="0" err="1">
                <a:solidFill>
                  <a:schemeClr val="bg1"/>
                </a:solidFill>
              </a:rPr>
              <a:t>October</a:t>
            </a:r>
            <a:r>
              <a:rPr lang="fr-FR" dirty="0">
                <a:solidFill>
                  <a:schemeClr val="bg1"/>
                </a:solidFill>
              </a:rPr>
              <a:t> 10, 2018, </a:t>
            </a:r>
            <a:r>
              <a:rPr lang="fr-FR" dirty="0" err="1">
                <a:solidFill>
                  <a:schemeClr val="bg1"/>
                </a:solidFill>
              </a:rPr>
              <a:t>from</a:t>
            </a:r>
            <a:r>
              <a:rPr lang="fr-FR" dirty="0">
                <a:solidFill>
                  <a:schemeClr val="bg1"/>
                </a:solidFill>
              </a:rPr>
              <a:t> https://www.lapresse.ca/arts/livres/entrevues/201611/17/01-5042431-robert-lepage-en-realite-augmentee.php </a:t>
            </a:r>
          </a:p>
          <a:p>
            <a:pPr marL="0" indent="0">
              <a:buNone/>
            </a:pPr>
            <a:endParaRPr lang="en-US" dirty="0">
              <a:solidFill>
                <a:schemeClr val="bg1"/>
              </a:solidFill>
            </a:endParaRPr>
          </a:p>
          <a:p>
            <a:pPr marL="0" indent="0">
              <a:buNone/>
            </a:pPr>
            <a:r>
              <a:rPr lang="en-US" dirty="0">
                <a:solidFill>
                  <a:schemeClr val="bg1"/>
                </a:solidFill>
              </a:rPr>
              <a:t>“Sebastiano </a:t>
            </a:r>
            <a:r>
              <a:rPr lang="en-US" dirty="0" err="1">
                <a:solidFill>
                  <a:schemeClr val="bg1"/>
                </a:solidFill>
              </a:rPr>
              <a:t>Serlio</a:t>
            </a:r>
            <a:r>
              <a:rPr lang="en-US" dirty="0">
                <a:solidFill>
                  <a:schemeClr val="bg1"/>
                </a:solidFill>
              </a:rPr>
              <a:t>.” Italian Renaissance Theatre, italianrenaissancetheatre.weebly.com/sebastiano-serlio.html. Accessed 2 Oct. 2017. </a:t>
            </a:r>
          </a:p>
          <a:p>
            <a:pPr marL="0" indent="0">
              <a:buNone/>
            </a:pPr>
            <a:endParaRPr lang="en-US" dirty="0">
              <a:solidFill>
                <a:schemeClr val="bg1"/>
              </a:solidFill>
            </a:endParaRPr>
          </a:p>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“Nicola </a:t>
            </a:r>
            <a:r>
              <a:rPr lang="en-US" dirty="0" err="1">
                <a:solidFill>
                  <a:schemeClr val="bg1"/>
                </a:solidFill>
              </a:rPr>
              <a:t>Sabbatini</a:t>
            </a:r>
            <a:r>
              <a:rPr lang="en-US" dirty="0">
                <a:solidFill>
                  <a:schemeClr val="bg1"/>
                </a:solidFill>
              </a:rPr>
              <a:t>.”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9 Jan. 2015, www.britannica.com/biography/Nicola-Sabbatini. Accessed 2 Oct. 2017. </a:t>
            </a:r>
          </a:p>
          <a:p>
            <a:pPr marL="0" indent="0">
              <a:buNone/>
            </a:pPr>
            <a:endParaRPr lang="en-US" dirty="0">
              <a:solidFill>
                <a:schemeClr val="bg1"/>
              </a:solidFill>
            </a:endParaRPr>
          </a:p>
        </p:txBody>
      </p:sp>
    </p:spTree>
    <p:extLst>
      <p:ext uri="{BB962C8B-B14F-4D97-AF65-F5344CB8AC3E}">
        <p14:creationId xmlns:p14="http://schemas.microsoft.com/office/powerpoint/2010/main" val="320051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effectLst>
                  <a:glow rad="228600">
                    <a:schemeClr val="accent4">
                      <a:satMod val="175000"/>
                      <a:alpha val="40000"/>
                    </a:schemeClr>
                  </a:glow>
                </a:effectLst>
                <a:latin typeface="Edwardian Script ITC" panose="030303020407070D0804" pitchFamily="66" charset="0"/>
              </a:rPr>
              <a:t>Who was </a:t>
            </a:r>
            <a:r>
              <a:rPr lang="en-US" sz="6600" b="1" dirty="0" err="1">
                <a:ln/>
                <a:solidFill>
                  <a:schemeClr val="accent4"/>
                </a:solidFill>
                <a:effectLst>
                  <a:glow rad="228600">
                    <a:schemeClr val="accent4">
                      <a:satMod val="175000"/>
                      <a:alpha val="40000"/>
                    </a:schemeClr>
                  </a:glow>
                </a:effectLst>
                <a:latin typeface="Edwardian Script ITC" panose="030303020407070D0804" pitchFamily="66" charset="0"/>
              </a:rPr>
              <a:t>Sabastiano</a:t>
            </a:r>
            <a:r>
              <a:rPr lang="en-US" sz="6600" b="1" dirty="0">
                <a:ln/>
                <a:solidFill>
                  <a:schemeClr val="accent4"/>
                </a:solidFill>
                <a:effectLst>
                  <a:glow rad="228600">
                    <a:schemeClr val="accent4">
                      <a:satMod val="175000"/>
                      <a:alpha val="40000"/>
                    </a:schemeClr>
                  </a:glow>
                </a:effectLst>
                <a:latin typeface="Edwardian Script ITC" panose="030303020407070D0804" pitchFamily="66" charset="0"/>
              </a:rPr>
              <a:t> </a:t>
            </a:r>
            <a:r>
              <a:rPr lang="en-US" sz="6600" b="1" dirty="0" err="1">
                <a:ln/>
                <a:solidFill>
                  <a:schemeClr val="accent4"/>
                </a:solidFill>
                <a:effectLst>
                  <a:glow rad="228600">
                    <a:schemeClr val="accent4">
                      <a:satMod val="175000"/>
                      <a:alpha val="40000"/>
                    </a:schemeClr>
                  </a:glow>
                </a:effectLst>
                <a:latin typeface="Edwardian Script ITC" panose="030303020407070D0804" pitchFamily="66" charset="0"/>
              </a:rPr>
              <a:t>Serlio</a:t>
            </a:r>
            <a:r>
              <a:rPr lang="en-US" sz="6600" b="1" dirty="0">
                <a:ln/>
                <a:solidFill>
                  <a:schemeClr val="accent4"/>
                </a:solidFill>
                <a:effectLst>
                  <a:glow rad="228600">
                    <a:schemeClr val="accent4">
                      <a:satMod val="175000"/>
                      <a:alpha val="40000"/>
                    </a:schemeClr>
                  </a:glow>
                </a:effectLst>
                <a:latin typeface="Edwardian Script ITC" panose="030303020407070D0804" pitchFamily="66" charset="0"/>
              </a:rPr>
              <a:t>?</a:t>
            </a:r>
          </a:p>
        </p:txBody>
      </p:sp>
      <p:sp>
        <p:nvSpPr>
          <p:cNvPr id="3" name="Content Placeholder 2"/>
          <p:cNvSpPr>
            <a:spLocks noGrp="1"/>
          </p:cNvSpPr>
          <p:nvPr>
            <p:ph sz="half" idx="1"/>
          </p:nvPr>
        </p:nvSpPr>
        <p:spPr>
          <a:xfrm>
            <a:off x="457200" y="1371600"/>
            <a:ext cx="5486400" cy="4754563"/>
          </a:xfrm>
        </p:spPr>
        <p:txBody>
          <a:bodyPr>
            <a:noAutofit/>
          </a:bodyPr>
          <a:lstStyle/>
          <a:p>
            <a:r>
              <a:rPr lang="en-US" sz="1600" dirty="0">
                <a:solidFill>
                  <a:schemeClr val="bg1"/>
                </a:solidFill>
              </a:rPr>
              <a:t>He blended the idea of the true classical theatre with the art of the Renaissance and birthed central perspective into theatre. With that, he is able to transcend centuries as we are still using conventions engineered by him in productions today.</a:t>
            </a:r>
          </a:p>
          <a:p>
            <a:r>
              <a:rPr lang="en-US" sz="1600" dirty="0" err="1">
                <a:solidFill>
                  <a:schemeClr val="bg1"/>
                </a:solidFill>
              </a:rPr>
              <a:t>Serlio's</a:t>
            </a:r>
            <a:r>
              <a:rPr lang="en-US" sz="1600" dirty="0">
                <a:solidFill>
                  <a:schemeClr val="bg1"/>
                </a:solidFill>
              </a:rPr>
              <a:t> contribution to theatre of his time has transcended the centuries and affects us today.</a:t>
            </a:r>
          </a:p>
          <a:p>
            <a:r>
              <a:rPr lang="en-US" sz="1600" dirty="0" err="1">
                <a:solidFill>
                  <a:srgbClr val="FFFF99"/>
                </a:solidFill>
              </a:rPr>
              <a:t>Serlio</a:t>
            </a:r>
            <a:r>
              <a:rPr lang="en-US" sz="1600" dirty="0">
                <a:solidFill>
                  <a:srgbClr val="FFFF99"/>
                </a:solidFill>
              </a:rPr>
              <a:t> used a raked stage. This added to the visual effect of creating a centralized perspective. It made everything upstage look like it was farther away than it really was because it was getting smaller. </a:t>
            </a:r>
          </a:p>
          <a:p>
            <a:r>
              <a:rPr lang="en-US" sz="1600" dirty="0" err="1">
                <a:solidFill>
                  <a:srgbClr val="FFFF99"/>
                </a:solidFill>
              </a:rPr>
              <a:t>Serlio</a:t>
            </a:r>
            <a:r>
              <a:rPr lang="en-US" sz="1600" dirty="0">
                <a:solidFill>
                  <a:srgbClr val="FFFF99"/>
                </a:solidFill>
              </a:rPr>
              <a:t> also used a series of wings to further draw the eye into the illusion. Usually, three sets of wings were used. </a:t>
            </a:r>
            <a:r>
              <a:rPr lang="en-US" sz="1600" dirty="0">
                <a:solidFill>
                  <a:schemeClr val="bg1"/>
                </a:solidFill>
              </a:rPr>
              <a:t>Each pair was set in farther than the last. These began at the point on the stage where the actors did not perform. These wings not only added to the central perspective idea, they also allowed areas for the scenery and machines used for the spectacle in the intermezzi to be hidden.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447800"/>
            <a:ext cx="2590800" cy="4800600"/>
          </a:xfrm>
        </p:spPr>
      </p:pic>
    </p:spTree>
    <p:extLst>
      <p:ext uri="{BB962C8B-B14F-4D97-AF65-F5344CB8AC3E}">
        <p14:creationId xmlns:p14="http://schemas.microsoft.com/office/powerpoint/2010/main" val="2000414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a:xfrm>
            <a:off x="533400" y="1600200"/>
            <a:ext cx="8229600" cy="4525963"/>
          </a:xfrm>
        </p:spPr>
        <p:txBody>
          <a:bodyPr>
            <a:normAutofit fontScale="70000" lnSpcReduction="20000"/>
          </a:bodyPr>
          <a:lstStyle/>
          <a:p>
            <a:pPr marL="0" indent="0">
              <a:buNone/>
            </a:pPr>
            <a:r>
              <a:rPr lang="en-US" dirty="0">
                <a:solidFill>
                  <a:schemeClr val="bg1"/>
                </a:solidFill>
              </a:rPr>
              <a:t>The Editors of </a:t>
            </a:r>
            <a:r>
              <a:rPr lang="en-US" dirty="0" err="1">
                <a:solidFill>
                  <a:schemeClr val="bg1"/>
                </a:solidFill>
              </a:rPr>
              <a:t>Encyclopædia</a:t>
            </a:r>
            <a:r>
              <a:rPr lang="en-US" dirty="0">
                <a:solidFill>
                  <a:schemeClr val="bg1"/>
                </a:solidFill>
              </a:rPr>
              <a:t> Britannica. “Philip James de </a:t>
            </a:r>
            <a:r>
              <a:rPr lang="en-US" dirty="0" err="1">
                <a:solidFill>
                  <a:schemeClr val="bg1"/>
                </a:solidFill>
              </a:rPr>
              <a:t>Loutherbourg</a:t>
            </a:r>
            <a:r>
              <a:rPr lang="en-US" dirty="0">
                <a:solidFill>
                  <a:schemeClr val="bg1"/>
                </a:solidFill>
              </a:rPr>
              <a:t>.” </a:t>
            </a:r>
            <a:r>
              <a:rPr lang="en-US" dirty="0" err="1">
                <a:solidFill>
                  <a:schemeClr val="bg1"/>
                </a:solidFill>
              </a:rPr>
              <a:t>Encyclopædia</a:t>
            </a:r>
            <a:r>
              <a:rPr lang="en-US" dirty="0">
                <a:solidFill>
                  <a:schemeClr val="bg1"/>
                </a:solidFill>
              </a:rPr>
              <a:t> Britannica, </a:t>
            </a:r>
            <a:r>
              <a:rPr lang="en-US" dirty="0" err="1">
                <a:solidFill>
                  <a:schemeClr val="bg1"/>
                </a:solidFill>
              </a:rPr>
              <a:t>Encyclopædia</a:t>
            </a:r>
            <a:r>
              <a:rPr lang="en-US" dirty="0">
                <a:solidFill>
                  <a:schemeClr val="bg1"/>
                </a:solidFill>
              </a:rPr>
              <a:t> Britannica, </a:t>
            </a:r>
            <a:r>
              <a:rPr lang="en-US" dirty="0" err="1">
                <a:solidFill>
                  <a:schemeClr val="bg1"/>
                </a:solidFill>
              </a:rPr>
              <a:t>inc.</a:t>
            </a:r>
            <a:r>
              <a:rPr lang="en-US" dirty="0">
                <a:solidFill>
                  <a:schemeClr val="bg1"/>
                </a:solidFill>
              </a:rPr>
              <a:t>, 21 Mar. 2017, www.britannica.com/biography/Philip-James-de-Loutherbourg. Accessed 2 Oct. 2017. </a:t>
            </a:r>
          </a:p>
          <a:p>
            <a:pPr marL="0" indent="0">
              <a:buNone/>
            </a:pPr>
            <a:endParaRPr lang="en-US" dirty="0">
              <a:solidFill>
                <a:schemeClr val="bg1"/>
              </a:solidFill>
            </a:endParaRPr>
          </a:p>
          <a:p>
            <a:pPr marL="0" indent="0">
              <a:buNone/>
            </a:pPr>
            <a:r>
              <a:rPr lang="en-US" dirty="0">
                <a:solidFill>
                  <a:schemeClr val="bg1"/>
                </a:solidFill>
              </a:rPr>
              <a:t>Way, L. L. (2018, August 15). Robert </a:t>
            </a:r>
            <a:r>
              <a:rPr lang="en-US" dirty="0" err="1">
                <a:solidFill>
                  <a:schemeClr val="bg1"/>
                </a:solidFill>
              </a:rPr>
              <a:t>Lepage</a:t>
            </a:r>
            <a:r>
              <a:rPr lang="en-US" dirty="0">
                <a:solidFill>
                  <a:schemeClr val="bg1"/>
                </a:solidFill>
              </a:rPr>
              <a:t>. Retrieved October 10, 2018, from https://www.britannica.com/biography/Robert-Lepage</a:t>
            </a:r>
          </a:p>
          <a:p>
            <a:pPr marL="0" indent="0">
              <a:buNone/>
            </a:pPr>
            <a:endParaRPr lang="en-US" dirty="0">
              <a:solidFill>
                <a:schemeClr val="bg1"/>
              </a:solidFill>
            </a:endParaRPr>
          </a:p>
          <a:p>
            <a:pPr marL="0" indent="0">
              <a:buNone/>
            </a:pPr>
            <a:r>
              <a:rPr lang="en-US" dirty="0">
                <a:solidFill>
                  <a:schemeClr val="bg1"/>
                </a:solidFill>
              </a:rPr>
              <a:t>Wikimedia Foundation, Inc. “Joseph </a:t>
            </a:r>
            <a:r>
              <a:rPr lang="en-US" dirty="0" err="1">
                <a:solidFill>
                  <a:schemeClr val="bg1"/>
                </a:solidFill>
              </a:rPr>
              <a:t>Furttenbach</a:t>
            </a:r>
            <a:r>
              <a:rPr lang="en-US" dirty="0">
                <a:solidFill>
                  <a:schemeClr val="bg1"/>
                </a:solidFill>
              </a:rPr>
              <a:t>.” Wikipedia, Wikimedia Foundation, 14 Sept. 2017, en.wikipedia.org/wiki/</a:t>
            </a:r>
            <a:r>
              <a:rPr lang="en-US" dirty="0" err="1">
                <a:solidFill>
                  <a:schemeClr val="bg1"/>
                </a:solidFill>
              </a:rPr>
              <a:t>Joseph_Furttenbach</a:t>
            </a:r>
            <a:r>
              <a:rPr lang="en-US" dirty="0">
                <a:solidFill>
                  <a:schemeClr val="bg1"/>
                </a:solidFill>
              </a:rPr>
              <a:t>. Accessed 2 Oct. 2017. </a:t>
            </a:r>
          </a:p>
          <a:p>
            <a:pPr marL="0" indent="0">
              <a:buNone/>
            </a:pPr>
            <a:endParaRPr lang="en-US" dirty="0">
              <a:solidFill>
                <a:schemeClr val="bg1"/>
              </a:solidFill>
            </a:endParaRPr>
          </a:p>
          <a:p>
            <a:pPr marL="0" indent="0">
              <a:buNone/>
            </a:pPr>
            <a:r>
              <a:rPr lang="en-US" dirty="0">
                <a:solidFill>
                  <a:schemeClr val="bg1"/>
                </a:solidFill>
              </a:rPr>
              <a:t>Wikimedia Foundation, Inc. “Leone de' </a:t>
            </a:r>
            <a:r>
              <a:rPr lang="en-US" dirty="0" err="1">
                <a:solidFill>
                  <a:schemeClr val="bg1"/>
                </a:solidFill>
              </a:rPr>
              <a:t>Sommi</a:t>
            </a:r>
            <a:r>
              <a:rPr lang="en-US" dirty="0">
                <a:solidFill>
                  <a:schemeClr val="bg1"/>
                </a:solidFill>
              </a:rPr>
              <a:t>.” Wikipedia, Wikimedia Foundation, 3 Aug. 2017, en.wikipedia.org/wiki/Leone_de%27_Sommi. Accessed 2 Oct. 2017. </a:t>
            </a:r>
          </a:p>
        </p:txBody>
      </p:sp>
    </p:spTree>
    <p:extLst>
      <p:ext uri="{BB962C8B-B14F-4D97-AF65-F5344CB8AC3E}">
        <p14:creationId xmlns:p14="http://schemas.microsoft.com/office/powerpoint/2010/main" val="1576570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effectLst>
                  <a:glow rad="228600">
                    <a:schemeClr val="accent3">
                      <a:satMod val="175000"/>
                      <a:alpha val="40000"/>
                    </a:schemeClr>
                  </a:glow>
                </a:effectLst>
                <a:latin typeface="Informal Roman" panose="030604020304060B0204" pitchFamily="66" charset="0"/>
              </a:rPr>
              <a:t>Who was Joseph </a:t>
            </a:r>
            <a:r>
              <a:rPr lang="en-US" b="1" dirty="0" err="1">
                <a:ln/>
                <a:solidFill>
                  <a:schemeClr val="accent3"/>
                </a:solidFill>
                <a:effectLst>
                  <a:glow rad="228600">
                    <a:schemeClr val="accent3">
                      <a:satMod val="175000"/>
                      <a:alpha val="40000"/>
                    </a:schemeClr>
                  </a:glow>
                </a:effectLst>
                <a:latin typeface="Informal Roman" panose="030604020304060B0204" pitchFamily="66" charset="0"/>
              </a:rPr>
              <a:t>Furttenbach</a:t>
            </a:r>
            <a:r>
              <a:rPr lang="en-US" b="1" dirty="0">
                <a:ln/>
                <a:solidFill>
                  <a:schemeClr val="accent3"/>
                </a:solidFill>
                <a:effectLst>
                  <a:glow rad="228600">
                    <a:schemeClr val="accent3">
                      <a:satMod val="175000"/>
                      <a:alpha val="40000"/>
                    </a:schemeClr>
                  </a:glow>
                </a:effectLst>
                <a:latin typeface="Informal Roman" panose="030604020304060B0204" pitchFamily="66" charset="0"/>
              </a:rPr>
              <a: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3400" y="1600200"/>
            <a:ext cx="3733800" cy="4525963"/>
          </a:xfrm>
        </p:spPr>
      </p:pic>
      <p:sp>
        <p:nvSpPr>
          <p:cNvPr id="4" name="Content Placeholder 3"/>
          <p:cNvSpPr>
            <a:spLocks noGrp="1"/>
          </p:cNvSpPr>
          <p:nvPr>
            <p:ph sz="half" idx="2"/>
          </p:nvPr>
        </p:nvSpPr>
        <p:spPr/>
        <p:txBody>
          <a:bodyPr>
            <a:normAutofit fontScale="47500" lnSpcReduction="20000"/>
          </a:bodyPr>
          <a:lstStyle/>
          <a:p>
            <a:r>
              <a:rPr lang="en-US" dirty="0">
                <a:solidFill>
                  <a:schemeClr val="bg1"/>
                </a:solidFill>
              </a:rPr>
              <a:t>17th century designer</a:t>
            </a:r>
          </a:p>
          <a:p>
            <a:r>
              <a:rPr lang="en-US" dirty="0">
                <a:solidFill>
                  <a:srgbClr val="FFFF99"/>
                </a:solidFill>
              </a:rPr>
              <a:t>Known for quick scene changes, painted drops, and flats.</a:t>
            </a:r>
          </a:p>
          <a:p>
            <a:r>
              <a:rPr lang="en-US" dirty="0">
                <a:solidFill>
                  <a:schemeClr val="bg1"/>
                </a:solidFill>
              </a:rPr>
              <a:t>Joseph </a:t>
            </a:r>
            <a:r>
              <a:rPr lang="en-US" dirty="0" err="1">
                <a:solidFill>
                  <a:schemeClr val="bg1"/>
                </a:solidFill>
              </a:rPr>
              <a:t>Furttenbach</a:t>
            </a:r>
            <a:r>
              <a:rPr lang="en-US" dirty="0">
                <a:solidFill>
                  <a:schemeClr val="bg1"/>
                </a:solidFill>
              </a:rPr>
              <a:t> was born in </a:t>
            </a:r>
            <a:r>
              <a:rPr lang="en-US" dirty="0" err="1">
                <a:solidFill>
                  <a:schemeClr val="bg1"/>
                </a:solidFill>
              </a:rPr>
              <a:t>Leutkirch</a:t>
            </a:r>
            <a:r>
              <a:rPr lang="en-US" dirty="0">
                <a:solidFill>
                  <a:schemeClr val="bg1"/>
                </a:solidFill>
              </a:rPr>
              <a:t>, Germany. </a:t>
            </a:r>
          </a:p>
          <a:p>
            <a:r>
              <a:rPr lang="en-US" dirty="0">
                <a:solidFill>
                  <a:schemeClr val="bg1"/>
                </a:solidFill>
              </a:rPr>
              <a:t>From 1607/08 to 1620 he stayed in Italy (especially in Milan, Genoa and Florence). There he did an apprenticeship as a merchant under the supervision of his uncles. Moreover, he studied engineering, military architecture and grew an interest in theatre and stage design while abroad. </a:t>
            </a:r>
          </a:p>
          <a:p>
            <a:r>
              <a:rPr lang="en-US" dirty="0">
                <a:solidFill>
                  <a:schemeClr val="bg1"/>
                </a:solidFill>
              </a:rPr>
              <a:t>Through his travels he made detailed accounts of buildings that interested him as well as festivals, processions and dramatic performances. </a:t>
            </a:r>
          </a:p>
          <a:p>
            <a:r>
              <a:rPr lang="en-US" dirty="0">
                <a:solidFill>
                  <a:schemeClr val="bg1"/>
                </a:solidFill>
              </a:rPr>
              <a:t>In three of his books he wrote expositions on scenery and lighting for the theatre. </a:t>
            </a:r>
          </a:p>
          <a:p>
            <a:r>
              <a:rPr lang="en-US" dirty="0">
                <a:solidFill>
                  <a:schemeClr val="bg1"/>
                </a:solidFill>
              </a:rPr>
              <a:t>He had the most extensive accounts of backstage practices during the Renaissance.</a:t>
            </a:r>
          </a:p>
          <a:p>
            <a:r>
              <a:rPr lang="en-US" dirty="0">
                <a:solidFill>
                  <a:schemeClr val="bg1"/>
                </a:solidFill>
              </a:rPr>
              <a:t>After his stay in Italy, he moved back to Germany and settled in Ulm. There, he had a successful career as an architect and universal engineer. </a:t>
            </a:r>
          </a:p>
          <a:p>
            <a:r>
              <a:rPr lang="en-US" dirty="0">
                <a:solidFill>
                  <a:schemeClr val="bg1"/>
                </a:solidFill>
              </a:rPr>
              <a:t>His designs included a hospital, a waterworks system, a schoolhouse, a theatre, and homes. </a:t>
            </a:r>
          </a:p>
          <a:p>
            <a:r>
              <a:rPr lang="en-US" dirty="0">
                <a:solidFill>
                  <a:schemeClr val="bg1"/>
                </a:solidFill>
              </a:rPr>
              <a:t>He was eventually named city architect of Ulm, wrote many books, and served on the city council.</a:t>
            </a:r>
          </a:p>
        </p:txBody>
      </p:sp>
    </p:spTree>
    <p:extLst>
      <p:ext uri="{BB962C8B-B14F-4D97-AF65-F5344CB8AC3E}">
        <p14:creationId xmlns:p14="http://schemas.microsoft.com/office/powerpoint/2010/main" val="1443838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22225">
                  <a:solidFill>
                    <a:schemeClr val="accent2"/>
                  </a:solidFill>
                  <a:prstDash val="solid"/>
                </a:ln>
                <a:solidFill>
                  <a:schemeClr val="accent2">
                    <a:lumMod val="40000"/>
                    <a:lumOff val="60000"/>
                  </a:schemeClr>
                </a:solidFill>
                <a:latin typeface="Elephant" panose="02020904090505020303" pitchFamily="18" charset="0"/>
              </a:rPr>
              <a:t>Who was Inigo Jones?</a:t>
            </a:r>
          </a:p>
        </p:txBody>
      </p:sp>
      <p:sp>
        <p:nvSpPr>
          <p:cNvPr id="3" name="Content Placeholder 2"/>
          <p:cNvSpPr>
            <a:spLocks noGrp="1"/>
          </p:cNvSpPr>
          <p:nvPr>
            <p:ph sz="half" idx="1"/>
          </p:nvPr>
        </p:nvSpPr>
        <p:spPr>
          <a:xfrm>
            <a:off x="457200" y="1600200"/>
            <a:ext cx="4953000" cy="4525963"/>
          </a:xfrm>
        </p:spPr>
        <p:txBody>
          <a:bodyPr>
            <a:normAutofit/>
          </a:bodyPr>
          <a:lstStyle/>
          <a:p>
            <a:r>
              <a:rPr lang="en-US" sz="1400" dirty="0">
                <a:solidFill>
                  <a:schemeClr val="bg1"/>
                </a:solidFill>
              </a:rPr>
              <a:t>Inigo Jones was born on July 15, 1573 in Smithfield, London.</a:t>
            </a:r>
          </a:p>
          <a:p>
            <a:r>
              <a:rPr lang="en-US" sz="1400" dirty="0">
                <a:solidFill>
                  <a:schemeClr val="bg1"/>
                </a:solidFill>
              </a:rPr>
              <a:t>Inigo Jones was a British theatre designer and architect. </a:t>
            </a:r>
          </a:p>
          <a:p>
            <a:r>
              <a:rPr lang="en-US" sz="1400" dirty="0">
                <a:solidFill>
                  <a:schemeClr val="bg1"/>
                </a:solidFill>
              </a:rPr>
              <a:t>His works incorporated various new devices within the theatre and is often referred to as the first English architect. </a:t>
            </a:r>
          </a:p>
          <a:p>
            <a:r>
              <a:rPr lang="en-US" sz="1400" dirty="0">
                <a:solidFill>
                  <a:schemeClr val="bg1"/>
                </a:solidFill>
              </a:rPr>
              <a:t>He incorporated features of Roman and Renaissance themes into new styles of buildings. </a:t>
            </a:r>
          </a:p>
          <a:p>
            <a:r>
              <a:rPr lang="en-US" sz="1400" dirty="0">
                <a:solidFill>
                  <a:schemeClr val="bg1"/>
                </a:solidFill>
              </a:rPr>
              <a:t>The success of Inigo Jones in his careers within the theatre and the realm of architecture was the result of his cultural experiences and studies he undertook while traveling across Europe. </a:t>
            </a:r>
          </a:p>
          <a:p>
            <a:r>
              <a:rPr lang="en-US" sz="1400" dirty="0">
                <a:solidFill>
                  <a:schemeClr val="bg1"/>
                </a:solidFill>
              </a:rPr>
              <a:t>He took two tours during his lifetime: the first took place from 1598 to 1603 and the second from 1613 to 1614. </a:t>
            </a:r>
          </a:p>
          <a:p>
            <a:r>
              <a:rPr lang="en-US" sz="1400" dirty="0">
                <a:solidFill>
                  <a:schemeClr val="bg1"/>
                </a:solidFill>
              </a:rPr>
              <a:t>Among all the places he visited, it was Italy that truly inspired him. </a:t>
            </a:r>
          </a:p>
          <a:p>
            <a:r>
              <a:rPr lang="en-US" sz="1400" dirty="0">
                <a:solidFill>
                  <a:schemeClr val="bg1"/>
                </a:solidFill>
              </a:rPr>
              <a:t>There, he became skilled in painting, acquired a background in the theatre, and learned how to speak Italian. </a:t>
            </a:r>
          </a:p>
          <a:p>
            <a:r>
              <a:rPr lang="en-US" sz="1400" dirty="0">
                <a:solidFill>
                  <a:schemeClr val="bg1"/>
                </a:solidFill>
              </a:rPr>
              <a:t>What captivated him the most though was the architecture. He was amazed by the ruins of Ancient Rome and the new styles spawned by the Italian Renaissance.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524000"/>
            <a:ext cx="30480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7460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n w="22225">
                  <a:solidFill>
                    <a:schemeClr val="accent2"/>
                  </a:solidFill>
                  <a:prstDash val="solid"/>
                </a:ln>
                <a:solidFill>
                  <a:schemeClr val="accent2">
                    <a:lumMod val="40000"/>
                    <a:lumOff val="60000"/>
                  </a:schemeClr>
                </a:solidFill>
                <a:latin typeface="Elephant" panose="02020904090505020303" pitchFamily="18" charset="0"/>
              </a:rPr>
              <a:t>Who was Inigo Jones?</a:t>
            </a:r>
          </a:p>
        </p:txBody>
      </p:sp>
      <p:sp>
        <p:nvSpPr>
          <p:cNvPr id="3" name="Content Placeholder 2"/>
          <p:cNvSpPr>
            <a:spLocks noGrp="1"/>
          </p:cNvSpPr>
          <p:nvPr>
            <p:ph sz="half" idx="1"/>
          </p:nvPr>
        </p:nvSpPr>
        <p:spPr>
          <a:xfrm>
            <a:off x="457200" y="1600200"/>
            <a:ext cx="4953000" cy="4525963"/>
          </a:xfrm>
        </p:spPr>
        <p:txBody>
          <a:bodyPr>
            <a:normAutofit fontScale="25000" lnSpcReduction="20000"/>
          </a:bodyPr>
          <a:lstStyle/>
          <a:p>
            <a:r>
              <a:rPr lang="en-US" sz="5600" dirty="0">
                <a:solidFill>
                  <a:schemeClr val="bg1"/>
                </a:solidFill>
              </a:rPr>
              <a:t>His greatest influence however was the work of the famous architect Andrea Palladio. He studied his work over the course of his stay and purchased a vast quantities of the architect's drawings, which became a huge influence in his future works. </a:t>
            </a:r>
          </a:p>
          <a:p>
            <a:r>
              <a:rPr lang="en-US" sz="5600" dirty="0">
                <a:solidFill>
                  <a:srgbClr val="FFFF99"/>
                </a:solidFill>
              </a:rPr>
              <a:t>Anne of Denmark, Queen of James I, heard news of Jones’ work and employed him in 1605 to design the set and costumes for the masque </a:t>
            </a:r>
            <a:r>
              <a:rPr lang="en-US" sz="5600" i="1" dirty="0">
                <a:solidFill>
                  <a:srgbClr val="FFFF99"/>
                </a:solidFill>
              </a:rPr>
              <a:t>The Masque of Blackness</a:t>
            </a:r>
            <a:r>
              <a:rPr lang="en-US" sz="5600" dirty="0">
                <a:solidFill>
                  <a:srgbClr val="FFFF99"/>
                </a:solidFill>
              </a:rPr>
              <a:t>. </a:t>
            </a:r>
          </a:p>
          <a:p>
            <a:r>
              <a:rPr lang="en-US" sz="5600" dirty="0">
                <a:solidFill>
                  <a:schemeClr val="bg1"/>
                </a:solidFill>
              </a:rPr>
              <a:t>In preparation for the event, he worked with the masque’s poet Ben Jonson. Jones devised the costumes which incorporated features of the contemporary court mixed with exotic features to match the event's theme. </a:t>
            </a:r>
          </a:p>
          <a:p>
            <a:r>
              <a:rPr lang="en-US" sz="5600" dirty="0">
                <a:solidFill>
                  <a:schemeClr val="bg1"/>
                </a:solidFill>
              </a:rPr>
              <a:t>He also assembled the stage machinery such as a series which aided in the raising and lowering of characters onstage. </a:t>
            </a:r>
          </a:p>
          <a:p>
            <a:r>
              <a:rPr lang="en-US" sz="5600" dirty="0">
                <a:solidFill>
                  <a:schemeClr val="bg1"/>
                </a:solidFill>
              </a:rPr>
              <a:t>It was in </a:t>
            </a:r>
            <a:r>
              <a:rPr lang="en-US" sz="5600" i="1" dirty="0">
                <a:solidFill>
                  <a:schemeClr val="bg1"/>
                </a:solidFill>
              </a:rPr>
              <a:t>The Masque of Blackness </a:t>
            </a:r>
            <a:r>
              <a:rPr lang="en-US" sz="5600" dirty="0">
                <a:solidFill>
                  <a:schemeClr val="bg1"/>
                </a:solidFill>
              </a:rPr>
              <a:t>where Jones fist introduced three fundamental features that would be continued to be incorporated within his stage designs. </a:t>
            </a:r>
          </a:p>
          <a:p>
            <a:pPr lvl="1"/>
            <a:r>
              <a:rPr lang="en-US" sz="5600" dirty="0">
                <a:solidFill>
                  <a:schemeClr val="bg1"/>
                </a:solidFill>
              </a:rPr>
              <a:t>First was a rectangular space consisting of a raised stage at the lower end that was concealed at a curtain painted with scenery and a platform for the king at the center of the upper end. </a:t>
            </a:r>
          </a:p>
          <a:p>
            <a:pPr lvl="1"/>
            <a:r>
              <a:rPr lang="en-US" sz="5600" dirty="0">
                <a:solidFill>
                  <a:schemeClr val="bg1"/>
                </a:solidFill>
              </a:rPr>
              <a:t>Second was a painted scenery that was setup king to see the full effect of art. </a:t>
            </a:r>
          </a:p>
          <a:p>
            <a:pPr lvl="1"/>
            <a:r>
              <a:rPr lang="en-US" sz="5600" dirty="0">
                <a:solidFill>
                  <a:schemeClr val="bg1"/>
                </a:solidFill>
              </a:rPr>
              <a:t>The final aspect would be the use of machinery that moved props along the stage. </a:t>
            </a:r>
          </a:p>
          <a:p>
            <a:endParaRPr lang="en-US" dirty="0">
              <a:solidFill>
                <a:schemeClr val="bg1"/>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38800" y="1524000"/>
            <a:ext cx="3048000" cy="4648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8806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latin typeface="Elephant" panose="02020904090505020303" pitchFamily="18" charset="0"/>
              </a:rPr>
              <a:t>Who was Phillippe de </a:t>
            </a:r>
            <a:r>
              <a:rPr lang="en-US" sz="3200" b="1" dirty="0" err="1">
                <a:ln w="12700">
                  <a:solidFill>
                    <a:schemeClr val="accent1"/>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latin typeface="Elephant" panose="02020904090505020303" pitchFamily="18" charset="0"/>
              </a:rPr>
              <a:t>Loutherbourg</a:t>
            </a:r>
            <a:r>
              <a:rPr lang="en-US" sz="3200" b="1" dirty="0">
                <a:ln w="12700">
                  <a:solidFill>
                    <a:schemeClr val="accent1"/>
                  </a:solidFill>
                  <a:prstDash val="solid"/>
                </a:ln>
                <a:pattFill prst="pct50">
                  <a:fgClr>
                    <a:schemeClr val="accent1"/>
                  </a:fgClr>
                  <a:bgClr>
                    <a:schemeClr val="accent1">
                      <a:lumMod val="20000"/>
                      <a:lumOff val="80000"/>
                    </a:schemeClr>
                  </a:bgClr>
                </a:pattFill>
                <a:effectLst>
                  <a:glow rad="228600">
                    <a:schemeClr val="accent1">
                      <a:satMod val="175000"/>
                      <a:alpha val="40000"/>
                    </a:schemeClr>
                  </a:glow>
                  <a:outerShdw dist="38100" dir="2640000" algn="bl" rotWithShape="0">
                    <a:schemeClr val="accent1"/>
                  </a:outerShdw>
                </a:effectLst>
                <a:latin typeface="Elephant" panose="02020904090505020303" pitchFamily="18" charset="0"/>
              </a:rPr>
              <a:t>?</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flipH="1">
            <a:off x="457200" y="1600200"/>
            <a:ext cx="2743200" cy="4038599"/>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3352800" y="1600200"/>
            <a:ext cx="5334000" cy="4525963"/>
          </a:xfrm>
        </p:spPr>
        <p:txBody>
          <a:bodyPr>
            <a:noAutofit/>
          </a:bodyPr>
          <a:lstStyle/>
          <a:p>
            <a:r>
              <a:rPr lang="en-US" sz="1400" dirty="0">
                <a:solidFill>
                  <a:schemeClr val="bg1"/>
                </a:solidFill>
              </a:rPr>
              <a:t>Born Oct. 31, 1740 — died March 11, 1812</a:t>
            </a:r>
          </a:p>
          <a:p>
            <a:r>
              <a:rPr lang="en-US" sz="1400" dirty="0">
                <a:solidFill>
                  <a:schemeClr val="bg1"/>
                </a:solidFill>
              </a:rPr>
              <a:t>Was an early Romantic painter, illustrator, printmaker, and scenographer, especially known for his paintings of landscapes and battles and for his innovative scenery designs and special effects for the theatre.</a:t>
            </a:r>
          </a:p>
          <a:p>
            <a:r>
              <a:rPr lang="en-US" sz="1400" dirty="0">
                <a:solidFill>
                  <a:schemeClr val="bg1"/>
                </a:solidFill>
              </a:rPr>
              <a:t>In 1771 he went to London with an introduction to the actor-manager David Garrick, who hired him in 1773 as his regular adviser on scenic effects at the Drury Lane Theatre. </a:t>
            </a:r>
          </a:p>
          <a:p>
            <a:r>
              <a:rPr lang="en-US" sz="1400" dirty="0" err="1">
                <a:solidFill>
                  <a:schemeClr val="bg1"/>
                </a:solidFill>
              </a:rPr>
              <a:t>Loutherbourg</a:t>
            </a:r>
            <a:r>
              <a:rPr lang="en-US" sz="1400" dirty="0">
                <a:solidFill>
                  <a:schemeClr val="bg1"/>
                </a:solidFill>
              </a:rPr>
              <a:t> created elaborate Romantic settings that were designed to bathe the entire stage in an atmosphere of picturesque illusion. </a:t>
            </a:r>
          </a:p>
          <a:p>
            <a:r>
              <a:rPr lang="en-US" sz="1400" dirty="0">
                <a:solidFill>
                  <a:schemeClr val="bg1"/>
                </a:solidFill>
              </a:rPr>
              <a:t>He worked as a theatrical designer until 1785 and is considered the first to have introduced scrims (gauzes that appear solid or transparent depending on the direction of light) and three-dimensional scenery. </a:t>
            </a:r>
          </a:p>
          <a:p>
            <a:r>
              <a:rPr lang="en-US" sz="1400" dirty="0">
                <a:solidFill>
                  <a:schemeClr val="bg1"/>
                </a:solidFill>
              </a:rPr>
              <a:t>He also experimented with colored media for lighting.</a:t>
            </a:r>
          </a:p>
          <a:p>
            <a:r>
              <a:rPr lang="en-US" sz="1400" dirty="0">
                <a:solidFill>
                  <a:schemeClr val="bg1"/>
                </a:solidFill>
              </a:rPr>
              <a:t>He was made a member of the British Royal Academy in 1780. </a:t>
            </a:r>
          </a:p>
        </p:txBody>
      </p:sp>
    </p:spTree>
    <p:extLst>
      <p:ext uri="{BB962C8B-B14F-4D97-AF65-F5344CB8AC3E}">
        <p14:creationId xmlns:p14="http://schemas.microsoft.com/office/powerpoint/2010/main" val="20646126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6741</Words>
  <Application>Microsoft Office PowerPoint</Application>
  <PresentationFormat>On-screen Show (4:3)</PresentationFormat>
  <Paragraphs>568</Paragraphs>
  <Slides>50</Slides>
  <Notes>0</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50</vt:i4>
      </vt:variant>
    </vt:vector>
  </HeadingPairs>
  <TitlesOfParts>
    <vt:vector size="73" baseType="lpstr">
      <vt:lpstr>Gungsuh</vt:lpstr>
      <vt:lpstr>KaiTi</vt:lpstr>
      <vt:lpstr>Arial</vt:lpstr>
      <vt:lpstr>Calibri</vt:lpstr>
      <vt:lpstr>Comic Sans MS</vt:lpstr>
      <vt:lpstr>Curlz MT</vt:lpstr>
      <vt:lpstr>David</vt:lpstr>
      <vt:lpstr>Ebrima</vt:lpstr>
      <vt:lpstr>Edwardian Script ITC</vt:lpstr>
      <vt:lpstr>Elephant</vt:lpstr>
      <vt:lpstr>Eras Medium ITC</vt:lpstr>
      <vt:lpstr>Footlight MT Light</vt:lpstr>
      <vt:lpstr>Forte</vt:lpstr>
      <vt:lpstr>Franklin Gothic Demi</vt:lpstr>
      <vt:lpstr>Franklin Gothic Demi Cond</vt:lpstr>
      <vt:lpstr>Franklin Gothic Medium Cond</vt:lpstr>
      <vt:lpstr>Georgia</vt:lpstr>
      <vt:lpstr>Gloucester MT Extra Condensed</vt:lpstr>
      <vt:lpstr>Goudy Old Style</vt:lpstr>
      <vt:lpstr>Harlow Solid Italic</vt:lpstr>
      <vt:lpstr>Informal Roman</vt:lpstr>
      <vt:lpstr>Lucida Calligraphy</vt:lpstr>
      <vt:lpstr>1_Office Theme</vt:lpstr>
      <vt:lpstr>The Designers and the Theatre</vt:lpstr>
      <vt:lpstr>A Brief Background on Theatre Designers</vt:lpstr>
      <vt:lpstr>A Brief History of Design</vt:lpstr>
      <vt:lpstr>Who was Sabastiano Serlio?</vt:lpstr>
      <vt:lpstr>Who was Sabastiano Serlio?</vt:lpstr>
      <vt:lpstr>Who was Joseph Furttenbach?</vt:lpstr>
      <vt:lpstr>Who was Inigo Jones?</vt:lpstr>
      <vt:lpstr>Who was Inigo Jones?</vt:lpstr>
      <vt:lpstr>Who was Phillippe de Loutherbourg?</vt:lpstr>
      <vt:lpstr>A Brief History of Design</vt:lpstr>
      <vt:lpstr>Functions of Design: Scene Design</vt:lpstr>
      <vt:lpstr>Functions of Design: Scene Design</vt:lpstr>
      <vt:lpstr>Factors of Design:  Physical Aspects of Scene Design</vt:lpstr>
      <vt:lpstr>Set Designers at Work</vt:lpstr>
      <vt:lpstr>The Flat (or Plain Flat)</vt:lpstr>
      <vt:lpstr>Window and Door Flats</vt:lpstr>
      <vt:lpstr>The Platform: A weight-bearing structure</vt:lpstr>
      <vt:lpstr>The Parallel: Collapsible weight-bearing structure</vt:lpstr>
      <vt:lpstr>The Process of Set Design</vt:lpstr>
      <vt:lpstr>Who is Robert Lepage?</vt:lpstr>
      <vt:lpstr>Who is Robert Lepage?</vt:lpstr>
      <vt:lpstr>Who is Robert Lepage?</vt:lpstr>
      <vt:lpstr>Some examples of what Robert Lepage has done!</vt:lpstr>
      <vt:lpstr>What Set Design Looks Like Today!</vt:lpstr>
      <vt:lpstr>The Costume Designer</vt:lpstr>
      <vt:lpstr>The Costume Designer</vt:lpstr>
      <vt:lpstr>The Costume Designer</vt:lpstr>
      <vt:lpstr>The Costume Designer</vt:lpstr>
      <vt:lpstr>What Costume Design Looks Like Today!</vt:lpstr>
      <vt:lpstr>The Lighting Designer</vt:lpstr>
      <vt:lpstr>The Lighting Designer</vt:lpstr>
      <vt:lpstr>The Lighting Designer</vt:lpstr>
      <vt:lpstr>The Lighting Designer</vt:lpstr>
      <vt:lpstr>The Lighting Designer</vt:lpstr>
      <vt:lpstr>A History of Stage Lighting</vt:lpstr>
      <vt:lpstr>A History of Stage Lighting</vt:lpstr>
      <vt:lpstr>Who was Leone de Somi?</vt:lpstr>
      <vt:lpstr>A History of Stage Lighting</vt:lpstr>
      <vt:lpstr>Who was Nicola Sabbatini?</vt:lpstr>
      <vt:lpstr>A History of Stage Lighting</vt:lpstr>
      <vt:lpstr>A History of Stage Lighting</vt:lpstr>
      <vt:lpstr>Early Lighting Instruments</vt:lpstr>
      <vt:lpstr>Lighting Design Today!</vt:lpstr>
      <vt:lpstr>Sound Design</vt:lpstr>
      <vt:lpstr>Sound Design</vt:lpstr>
      <vt:lpstr>Sound Design</vt:lpstr>
      <vt:lpstr>Sound Design</vt:lpstr>
      <vt:lpstr>What Sound Design Looks Like Today!</vt:lpstr>
      <vt:lpstr>Works Cited</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Designers and the Theatre</dc:title>
  <dc:creator>Sawyer, Allyson (asawyer@psusd.us)</dc:creator>
  <cp:lastModifiedBy>Boylan, Allyson (aboylan@psusd.us)</cp:lastModifiedBy>
  <cp:revision>77</cp:revision>
  <dcterms:created xsi:type="dcterms:W3CDTF">2017-09-29T19:31:13Z</dcterms:created>
  <dcterms:modified xsi:type="dcterms:W3CDTF">2022-10-03T21:32:30Z</dcterms:modified>
</cp:coreProperties>
</file>