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9" r:id="rId6"/>
    <p:sldId id="262" r:id="rId7"/>
    <p:sldId id="263" r:id="rId8"/>
    <p:sldId id="264" r:id="rId9"/>
    <p:sldId id="280" r:id="rId10"/>
    <p:sldId id="281" r:id="rId11"/>
    <p:sldId id="265" r:id="rId12"/>
    <p:sldId id="266" r:id="rId13"/>
    <p:sldId id="282" r:id="rId14"/>
    <p:sldId id="267" r:id="rId15"/>
    <p:sldId id="268" r:id="rId16"/>
    <p:sldId id="270" r:id="rId17"/>
    <p:sldId id="271" r:id="rId18"/>
    <p:sldId id="272" r:id="rId19"/>
    <p:sldId id="283" r:id="rId20"/>
    <p:sldId id="273" r:id="rId21"/>
    <p:sldId id="286" r:id="rId22"/>
    <p:sldId id="284" r:id="rId23"/>
    <p:sldId id="274" r:id="rId24"/>
    <p:sldId id="287" r:id="rId25"/>
    <p:sldId id="285" r:id="rId26"/>
    <p:sldId id="275" r:id="rId27"/>
    <p:sldId id="276" r:id="rId28"/>
    <p:sldId id="277" r:id="rId29"/>
    <p:sldId id="278" r:id="rId30"/>
    <p:sldId id="269" r:id="rId31"/>
    <p:sldId id="26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FF99"/>
    <a:srgbClr val="C55791"/>
    <a:srgbClr val="FF6699"/>
    <a:srgbClr val="336699"/>
    <a:srgbClr val="9933FF"/>
    <a:srgbClr val="00FFFF"/>
    <a:srgbClr val="CCCC00"/>
    <a:srgbClr val="FF33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49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625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057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69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80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835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13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71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15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7475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924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9/22/2022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9075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hyperlink" Target="https://youtu.be/IIS4w4up4Sw" TargetMode="External"/><Relationship Id="rId3" Type="http://schemas.openxmlformats.org/officeDocument/2006/relationships/hyperlink" Target="https://youtu.be/XkMLM_sRJl4" TargetMode="External"/><Relationship Id="rId7" Type="http://schemas.openxmlformats.org/officeDocument/2006/relationships/hyperlink" Target="https://youtu.be/2LYJhvMbwn8" TargetMode="External"/><Relationship Id="rId2" Type="http://schemas.openxmlformats.org/officeDocument/2006/relationships/hyperlink" Target="https://youtu.be/yBu255CjJyk" TargetMode="External"/><Relationship Id="rId1" Type="http://schemas.openxmlformats.org/officeDocument/2006/relationships/slideLayout" Target="../slideLayouts/slideLayout2.xml"/><Relationship Id="rId6" Type="http://schemas.openxmlformats.org/officeDocument/2006/relationships/hyperlink" Target="https://youtu.be/JevThnO92_c?list=PL494AA606A3F8B076" TargetMode="External"/><Relationship Id="rId5" Type="http://schemas.openxmlformats.org/officeDocument/2006/relationships/hyperlink" Target="https://youtu.be/BPYt-D4xbr0?list=PL494AA606A3F8B076" TargetMode="External"/><Relationship Id="rId10" Type="http://schemas.openxmlformats.org/officeDocument/2006/relationships/hyperlink" Target="https://youtu.be/Qz3QPXCPExU" TargetMode="External"/><Relationship Id="rId4" Type="http://schemas.openxmlformats.org/officeDocument/2006/relationships/hyperlink" Target="https://youtu.be/GiblvjvqGJc" TargetMode="External"/><Relationship Id="rId9" Type="http://schemas.openxmlformats.org/officeDocument/2006/relationships/hyperlink" Target="https://youtu.be/E67Ty4diDg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lstStyle/>
          <a:p>
            <a:r>
              <a:rPr lang="en-US" b="1" spc="50" dirty="0">
                <a:ln w="0"/>
                <a:solidFill>
                  <a:schemeClr val="bg2"/>
                </a:solidFill>
                <a:effectLst>
                  <a:innerShdw blurRad="63500" dist="50800" dir="13500000">
                    <a:srgbClr val="000000">
                      <a:alpha val="50000"/>
                    </a:srgbClr>
                  </a:innerShdw>
                </a:effectLst>
                <a:latin typeface="Centaur" panose="02030504050205020304" pitchFamily="18" charset="0"/>
              </a:rPr>
              <a:t>The Director and the Theatre</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7</a:t>
            </a:r>
          </a:p>
          <a:p>
            <a:r>
              <a:rPr lang="en-US" dirty="0">
                <a:solidFill>
                  <a:schemeClr val="bg1"/>
                </a:solidFill>
              </a:rPr>
              <a:t>[Part 1]</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58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0000"/>
                </a:solidFill>
                <a:latin typeface="Gloucester MT Extra Condensed" panose="02030808020601010101" pitchFamily="18" charset="0"/>
              </a:rPr>
              <a:t>Reforms of Drury Lane Theatre</a:t>
            </a:r>
          </a:p>
        </p:txBody>
      </p:sp>
      <p:sp>
        <p:nvSpPr>
          <p:cNvPr id="3" name="Content Placeholder 2"/>
          <p:cNvSpPr>
            <a:spLocks noGrp="1"/>
          </p:cNvSpPr>
          <p:nvPr>
            <p:ph idx="1"/>
          </p:nvPr>
        </p:nvSpPr>
        <p:spPr>
          <a:xfrm>
            <a:off x="457200" y="1447800"/>
            <a:ext cx="8229600" cy="4678363"/>
          </a:xfrm>
        </p:spPr>
        <p:txBody>
          <a:bodyPr>
            <a:normAutofit fontScale="32500" lnSpcReduction="20000"/>
          </a:bodyPr>
          <a:lstStyle/>
          <a:p>
            <a:r>
              <a:rPr lang="en-US" sz="4800" dirty="0">
                <a:solidFill>
                  <a:schemeClr val="bg1"/>
                </a:solidFill>
              </a:rPr>
              <a:t>In April of 1747 friends in the city helped Garrick to raise £8,000, his share of the purchase money for the lease and furnishings of Drury Lane Theatre and renewal of the patent, in partnership with one James Lacy, a failed actor with a flair for the entertainment trade, who had been stage manager at Covent Garden. </a:t>
            </a:r>
          </a:p>
          <a:p>
            <a:r>
              <a:rPr lang="en-US" sz="4800" dirty="0">
                <a:solidFill>
                  <a:schemeClr val="bg1"/>
                </a:solidFill>
              </a:rPr>
              <a:t>Garrick was to perform and to choose plays and players; Lacy, assisted by a </a:t>
            </a:r>
            <a:r>
              <a:rPr lang="en-US" sz="4800" dirty="0" err="1">
                <a:solidFill>
                  <a:schemeClr val="bg1"/>
                </a:solidFill>
              </a:rPr>
              <a:t>weakish</a:t>
            </a:r>
            <a:r>
              <a:rPr lang="en-US" sz="4800" dirty="0">
                <a:solidFill>
                  <a:schemeClr val="bg1"/>
                </a:solidFill>
              </a:rPr>
              <a:t>, devoted younger Garrick, “Brother George,” dealt with the business side. </a:t>
            </a:r>
          </a:p>
          <a:p>
            <a:r>
              <a:rPr lang="en-US" sz="4800" dirty="0">
                <a:solidFill>
                  <a:schemeClr val="bg1"/>
                </a:solidFill>
              </a:rPr>
              <a:t>Drury Lane, redecorated, reopened in September 1747 with Macklin as Shylock and a prologue by Johnson that set forth Garrick’s principles, as a producer, of devotion to Shakespeare and reform of plays and players. </a:t>
            </a:r>
          </a:p>
          <a:p>
            <a:r>
              <a:rPr lang="en-US" sz="4800" dirty="0">
                <a:solidFill>
                  <a:schemeClr val="bg1"/>
                </a:solidFill>
              </a:rPr>
              <a:t>Garrick was unwell, however. He had endured many minor sicknesses, indicative of overstrain, in the past months, during which he had never acted more emotionally. </a:t>
            </a:r>
          </a:p>
          <a:p>
            <a:r>
              <a:rPr lang="en-US" sz="4800" dirty="0">
                <a:solidFill>
                  <a:schemeClr val="bg1"/>
                </a:solidFill>
              </a:rPr>
              <a:t>He had announced to his brilliant new troupe that they would find his rule stricter than any to which they were accustomed.</a:t>
            </a:r>
          </a:p>
          <a:p>
            <a:r>
              <a:rPr lang="en-US" sz="4800" dirty="0">
                <a:solidFill>
                  <a:schemeClr val="bg1"/>
                </a:solidFill>
              </a:rPr>
              <a:t>He had made plans for reforming audiences as well as actors. </a:t>
            </a:r>
          </a:p>
          <a:p>
            <a:r>
              <a:rPr lang="en-US" sz="4800" dirty="0">
                <a:solidFill>
                  <a:schemeClr val="bg1"/>
                </a:solidFill>
              </a:rPr>
              <a:t>He tried refusing admittance behind the scenes and on the stage and attempted to discontinue the practice of reduced entry fees for those who left early or came late, but these changes resulted in riots. </a:t>
            </a:r>
          </a:p>
          <a:p>
            <a:r>
              <a:rPr lang="en-US" sz="4800" dirty="0">
                <a:solidFill>
                  <a:schemeClr val="bg1"/>
                </a:solidFill>
              </a:rPr>
              <a:t>He planned to bring down the orchestra from the gallery and to enlarge the auditorium. </a:t>
            </a:r>
          </a:p>
          <a:p>
            <a:r>
              <a:rPr lang="en-US" sz="4800" dirty="0">
                <a:solidFill>
                  <a:schemeClr val="bg1"/>
                </a:solidFill>
              </a:rPr>
              <a:t>The apron—a forestage in front of the curtain onto which players marched, struck a pose, and took up their stances for lengthy soliloquies—became less prominent with the new, natural style of acting. </a:t>
            </a:r>
          </a:p>
        </p:txBody>
      </p:sp>
    </p:spTree>
    <p:extLst>
      <p:ext uri="{BB962C8B-B14F-4D97-AF65-F5344CB8AC3E}">
        <p14:creationId xmlns:p14="http://schemas.microsoft.com/office/powerpoint/2010/main" val="352990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0000"/>
                </a:solidFill>
                <a:latin typeface="Gloucester MT Extra Condensed" panose="02030808020601010101" pitchFamily="18" charset="0"/>
              </a:rPr>
              <a:t>Reforms of Drury Lane Theatre</a:t>
            </a:r>
          </a:p>
        </p:txBody>
      </p:sp>
      <p:sp>
        <p:nvSpPr>
          <p:cNvPr id="3" name="Content Placeholder 2"/>
          <p:cNvSpPr>
            <a:spLocks noGrp="1"/>
          </p:cNvSpPr>
          <p:nvPr>
            <p:ph idx="1"/>
          </p:nvPr>
        </p:nvSpPr>
        <p:spPr>
          <a:xfrm>
            <a:off x="457200" y="1447800"/>
            <a:ext cx="8229600" cy="4678363"/>
          </a:xfrm>
        </p:spPr>
        <p:txBody>
          <a:bodyPr>
            <a:normAutofit fontScale="40000" lnSpcReduction="20000"/>
          </a:bodyPr>
          <a:lstStyle/>
          <a:p>
            <a:r>
              <a:rPr lang="en-US" sz="4800" dirty="0">
                <a:solidFill>
                  <a:schemeClr val="bg1"/>
                </a:solidFill>
              </a:rPr>
              <a:t>Garrick hoped to introduce new lighting, but not until 1765 did he get his footlights and sidelights, which were oil lamps with reflectors.</a:t>
            </a:r>
          </a:p>
          <a:p>
            <a:r>
              <a:rPr lang="en-US" sz="4800" dirty="0">
                <a:solidFill>
                  <a:schemeClr val="bg1"/>
                </a:solidFill>
              </a:rPr>
              <a:t>Most important was to be his choice of plays and manner of production. </a:t>
            </a:r>
          </a:p>
          <a:p>
            <a:r>
              <a:rPr lang="en-US" sz="4800" dirty="0">
                <a:solidFill>
                  <a:schemeClr val="bg1"/>
                </a:solidFill>
              </a:rPr>
              <a:t>He was going to produce much more Shakespeare, purged of the coarse language and effects of Restoration drama: the name of Garrick should be remembered with that of Shakespeare. </a:t>
            </a:r>
          </a:p>
          <a:p>
            <a:r>
              <a:rPr lang="en-US" sz="4800" dirty="0">
                <a:solidFill>
                  <a:schemeClr val="bg1"/>
                </a:solidFill>
              </a:rPr>
              <a:t>He would add a death scene between Romeo and Juliet but restore much of the original text lost in adaptations by the Restoration playwrights, Thomas Otway and Colley Cibber. </a:t>
            </a:r>
          </a:p>
          <a:p>
            <a:r>
              <a:rPr lang="en-US" sz="4800" dirty="0">
                <a:solidFill>
                  <a:schemeClr val="bg1"/>
                </a:solidFill>
              </a:rPr>
              <a:t>He would present Nahum Tate’s 1681 adaptation of </a:t>
            </a:r>
            <a:r>
              <a:rPr lang="en-US" sz="4800" i="1" dirty="0">
                <a:solidFill>
                  <a:schemeClr val="bg1"/>
                </a:solidFill>
              </a:rPr>
              <a:t>King Lear</a:t>
            </a:r>
            <a:r>
              <a:rPr lang="en-US" sz="4800" dirty="0">
                <a:solidFill>
                  <a:schemeClr val="bg1"/>
                </a:solidFill>
              </a:rPr>
              <a:t>, without the Fool and with a happy ending, and give The Fairies (</a:t>
            </a:r>
            <a:r>
              <a:rPr lang="en-US" sz="4800" i="1" dirty="0">
                <a:solidFill>
                  <a:schemeClr val="bg1"/>
                </a:solidFill>
              </a:rPr>
              <a:t>A Midsummer Night’s Dream</a:t>
            </a:r>
            <a:r>
              <a:rPr lang="en-US" sz="4800" dirty="0">
                <a:solidFill>
                  <a:schemeClr val="bg1"/>
                </a:solidFill>
              </a:rPr>
              <a:t>) without the clownish artisans and </a:t>
            </a:r>
            <a:r>
              <a:rPr lang="en-US" sz="4800" i="1" dirty="0">
                <a:solidFill>
                  <a:schemeClr val="bg1"/>
                </a:solidFill>
              </a:rPr>
              <a:t>Hamlet </a:t>
            </a:r>
            <a:r>
              <a:rPr lang="en-US" sz="4800" dirty="0">
                <a:solidFill>
                  <a:schemeClr val="bg1"/>
                </a:solidFill>
              </a:rPr>
              <a:t>without the gravediggers and the tragic fate of Ophelia. </a:t>
            </a:r>
          </a:p>
          <a:p>
            <a:r>
              <a:rPr lang="en-US" sz="4800" dirty="0">
                <a:solidFill>
                  <a:schemeClr val="bg1"/>
                </a:solidFill>
              </a:rPr>
              <a:t>In general, his audiences, accustomed to rewritings of Shakespeare, accepted his “improvements” with obedience: they at least had the merit of keeping the plays on the stage by suiting them to the taste of the time. </a:t>
            </a:r>
          </a:p>
          <a:p>
            <a:r>
              <a:rPr lang="en-US" sz="4800" dirty="0">
                <a:solidFill>
                  <a:schemeClr val="bg1"/>
                </a:solidFill>
              </a:rPr>
              <a:t>Moreover, Garrick’s acting and casting often succeeded in interpreting character in a way closer to Shakespeare and new to the audience.</a:t>
            </a:r>
          </a:p>
          <a:p>
            <a:endParaRPr lang="en-US" dirty="0">
              <a:solidFill>
                <a:schemeClr val="bg1"/>
              </a:solidFill>
            </a:endParaRPr>
          </a:p>
        </p:txBody>
      </p:sp>
    </p:spTree>
    <p:extLst>
      <p:ext uri="{BB962C8B-B14F-4D97-AF65-F5344CB8AC3E}">
        <p14:creationId xmlns:p14="http://schemas.microsoft.com/office/powerpoint/2010/main" val="52368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C000"/>
                </a:solidFill>
                <a:latin typeface="Chiller" panose="04020404031007020602" pitchFamily="82" charset="0"/>
              </a:rPr>
              <a:t>Who is Johann Wolfgang von Goethe?</a:t>
            </a:r>
          </a:p>
        </p:txBody>
      </p:sp>
      <p:sp>
        <p:nvSpPr>
          <p:cNvPr id="3" name="Content Placeholder 2"/>
          <p:cNvSpPr>
            <a:spLocks noGrp="1"/>
          </p:cNvSpPr>
          <p:nvPr>
            <p:ph sz="half" idx="1"/>
          </p:nvPr>
        </p:nvSpPr>
        <p:spPr>
          <a:xfrm>
            <a:off x="457200" y="1447800"/>
            <a:ext cx="5867400" cy="4830763"/>
          </a:xfrm>
        </p:spPr>
        <p:txBody>
          <a:bodyPr>
            <a:noAutofit/>
          </a:bodyPr>
          <a:lstStyle/>
          <a:p>
            <a:r>
              <a:rPr lang="en-US" sz="1300" dirty="0">
                <a:solidFill>
                  <a:schemeClr val="bg1"/>
                </a:solidFill>
              </a:rPr>
              <a:t>Johann Wolfgang von Goethe (born August 28, 1749, Frankfurt am Main [Germany]—died March 22, 1832) [pronounced </a:t>
            </a:r>
            <a:r>
              <a:rPr lang="en-US" sz="1300" dirty="0" err="1">
                <a:solidFill>
                  <a:schemeClr val="bg1"/>
                </a:solidFill>
              </a:rPr>
              <a:t>Gerrt</a:t>
            </a:r>
            <a:r>
              <a:rPr lang="en-US" sz="1300" dirty="0">
                <a:solidFill>
                  <a:schemeClr val="bg1"/>
                </a:solidFill>
              </a:rPr>
              <a:t>'-uh]– Weimar Classicism— was very strict, distrusted others’ talents.</a:t>
            </a:r>
          </a:p>
          <a:p>
            <a:r>
              <a:rPr lang="en-US" sz="1300" dirty="0">
                <a:solidFill>
                  <a:schemeClr val="bg1"/>
                </a:solidFill>
              </a:rPr>
              <a:t>He was a German poet, playwright, novelist, scientist, statesman, theatre director, critic, and amateur artist, and is considered the greatest German literary figure of the modern era.</a:t>
            </a:r>
          </a:p>
          <a:p>
            <a:r>
              <a:rPr lang="en-US" sz="1300" dirty="0">
                <a:solidFill>
                  <a:schemeClr val="bg1"/>
                </a:solidFill>
              </a:rPr>
              <a:t>Goethe tells of his early interest in puppet-plays and theaters, and in the French company of actors which remained in his native city after the Seven Years' War.</a:t>
            </a:r>
          </a:p>
          <a:p>
            <a:r>
              <a:rPr lang="en-US" sz="1300" dirty="0">
                <a:solidFill>
                  <a:schemeClr val="bg1"/>
                </a:solidFill>
              </a:rPr>
              <a:t>In 1770,  he went to Strasburg to study law, he took up in earnest his work of criticizing French art and standing for a truly German art. </a:t>
            </a:r>
          </a:p>
          <a:p>
            <a:r>
              <a:rPr lang="en-US" sz="1300" dirty="0">
                <a:solidFill>
                  <a:schemeClr val="bg1"/>
                </a:solidFill>
              </a:rPr>
              <a:t>Goethe received his degree in 1771 and returned to Frankfurt, where he began to practice his profession. </a:t>
            </a:r>
          </a:p>
          <a:p>
            <a:r>
              <a:rPr lang="en-US" sz="1300" dirty="0">
                <a:solidFill>
                  <a:schemeClr val="bg1"/>
                </a:solidFill>
              </a:rPr>
              <a:t>In the Spring of 1790 we again find Goethe in Italy. </a:t>
            </a:r>
          </a:p>
          <a:p>
            <a:r>
              <a:rPr lang="en-US" sz="1300" dirty="0">
                <a:solidFill>
                  <a:schemeClr val="bg1"/>
                </a:solidFill>
              </a:rPr>
              <a:t>In 1791 he was appointed director of the Ducal theater. It was in this capacity that he was best known to the citizens; for he had the final decision on every detail, whether of subject, scenery or acting, and in later years a large arm-chair was reserved for him in the middle of the pit, applause being hardly permitted until he gave the signal for it. At the same time he was occupied with biological, physical, botanical, and chemical research, and many works appeared with the results of his inquiries.</a:t>
            </a:r>
          </a:p>
          <a:p>
            <a:r>
              <a:rPr lang="en-US" sz="1300" dirty="0">
                <a:solidFill>
                  <a:schemeClr val="bg1"/>
                </a:solidFill>
              </a:rPr>
              <a:t>He was greatly influenced by Herder, who showed him the beauty of Shakespeare.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7000" y="1600200"/>
            <a:ext cx="2286000" cy="36721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75998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C000"/>
                </a:solidFill>
                <a:latin typeface="Chiller" panose="04020404031007020602" pitchFamily="82" charset="0"/>
              </a:rPr>
              <a:t>Who is Johann Wolfgang von Goethe?</a:t>
            </a:r>
          </a:p>
        </p:txBody>
      </p:sp>
      <p:sp>
        <p:nvSpPr>
          <p:cNvPr id="3" name="Content Placeholder 2"/>
          <p:cNvSpPr>
            <a:spLocks noGrp="1"/>
          </p:cNvSpPr>
          <p:nvPr>
            <p:ph sz="half" idx="1"/>
          </p:nvPr>
        </p:nvSpPr>
        <p:spPr>
          <a:xfrm>
            <a:off x="457200" y="1447800"/>
            <a:ext cx="5867400" cy="4830763"/>
          </a:xfrm>
        </p:spPr>
        <p:txBody>
          <a:bodyPr>
            <a:normAutofit fontScale="25000" lnSpcReduction="20000"/>
          </a:bodyPr>
          <a:lstStyle/>
          <a:p>
            <a:r>
              <a:rPr lang="en-US" sz="6400" dirty="0">
                <a:solidFill>
                  <a:schemeClr val="bg1"/>
                </a:solidFill>
              </a:rPr>
              <a:t>Shakespeare was performed no longer in burlesque, but in serious renditions of his plays, and the actors were instructed in the delivery of blank verse. </a:t>
            </a:r>
          </a:p>
          <a:p>
            <a:r>
              <a:rPr lang="en-US" sz="6400" dirty="0">
                <a:solidFill>
                  <a:schemeClr val="bg1"/>
                </a:solidFill>
              </a:rPr>
              <a:t>Stress was laid on the excellence of the ensemble as against the predominance of particular stars, and the theatre was considered as a school not only of wholesome entertainment but of natural culture. </a:t>
            </a:r>
          </a:p>
          <a:p>
            <a:r>
              <a:rPr lang="en-US" sz="6400" dirty="0">
                <a:solidFill>
                  <a:schemeClr val="bg1"/>
                </a:solidFill>
              </a:rPr>
              <a:t>His wife died in 1816. </a:t>
            </a:r>
          </a:p>
          <a:p>
            <a:r>
              <a:rPr lang="en-US" sz="6400" dirty="0">
                <a:solidFill>
                  <a:schemeClr val="bg1"/>
                </a:solidFill>
              </a:rPr>
              <a:t>The next year he retired from his position as theater director. </a:t>
            </a:r>
          </a:p>
          <a:p>
            <a:r>
              <a:rPr lang="en-US" sz="6400" dirty="0">
                <a:solidFill>
                  <a:schemeClr val="bg1"/>
                </a:solidFill>
              </a:rPr>
              <a:t>He died at Weimar in 1832.</a:t>
            </a:r>
          </a:p>
          <a:p>
            <a:r>
              <a:rPr lang="en-US" sz="6400" dirty="0">
                <a:solidFill>
                  <a:schemeClr val="bg1"/>
                </a:solidFill>
              </a:rPr>
              <a:t>Throughout a great part of Goethe's work there is a stream of criticism which renders it difficult to re-construct a complete critical theory. </a:t>
            </a:r>
          </a:p>
          <a:p>
            <a:r>
              <a:rPr lang="en-US" sz="6400" dirty="0">
                <a:solidFill>
                  <a:schemeClr val="bg1"/>
                </a:solidFill>
              </a:rPr>
              <a:t>Goethe's broad outlook, his sympathy with and his deep knowledge of man and art, gave him a most catholic view, and possibly the best statement of his creed is found in Calvin Thomas' Goethe: . . . "the simple creed that informs Goethe, and gives him his criteria for judging the work of others. It is that the artist as such must have no creed; that is no creed derivable from the intellect or accountable to it. Rules, conventions, theories, principles, inhibitions of any sort not born of his own immediate feeling, are no concern of his. They proceed from an inferior part of human nature, being the work of gapers and babblers."</a:t>
            </a:r>
          </a:p>
          <a:p>
            <a:endParaRPr lang="en-US" dirty="0">
              <a:solidFill>
                <a:schemeClr val="bg1"/>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7000" y="1600200"/>
            <a:ext cx="2286000" cy="36721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8014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Goudy Stout" panose="0202090407030B020401" pitchFamily="18" charset="0"/>
              </a:rPr>
              <a:t>Who is Richard Wagner?</a:t>
            </a:r>
          </a:p>
        </p:txBody>
      </p:sp>
      <p:sp>
        <p:nvSpPr>
          <p:cNvPr id="3" name="Content Placeholder 2"/>
          <p:cNvSpPr>
            <a:spLocks noGrp="1"/>
          </p:cNvSpPr>
          <p:nvPr>
            <p:ph sz="half" idx="1"/>
          </p:nvPr>
        </p:nvSpPr>
        <p:spPr>
          <a:xfrm>
            <a:off x="3276600" y="1447800"/>
            <a:ext cx="5562600" cy="4876800"/>
          </a:xfrm>
        </p:spPr>
        <p:txBody>
          <a:bodyPr>
            <a:normAutofit fontScale="47500" lnSpcReduction="20000"/>
          </a:bodyPr>
          <a:lstStyle/>
          <a:p>
            <a:r>
              <a:rPr lang="en-US" dirty="0">
                <a:solidFill>
                  <a:srgbClr val="FFFF99"/>
                </a:solidFill>
              </a:rPr>
              <a:t>Richard Wagner (1813-1883) [pronounced </a:t>
            </a:r>
            <a:r>
              <a:rPr lang="en-US" dirty="0" err="1">
                <a:solidFill>
                  <a:srgbClr val="FFFF99"/>
                </a:solidFill>
              </a:rPr>
              <a:t>Vahg</a:t>
            </a:r>
            <a:r>
              <a:rPr lang="en-US" dirty="0">
                <a:solidFill>
                  <a:srgbClr val="FFFF99"/>
                </a:solidFill>
              </a:rPr>
              <a:t>'-</a:t>
            </a:r>
            <a:r>
              <a:rPr lang="en-US" dirty="0" err="1">
                <a:solidFill>
                  <a:srgbClr val="FFFF99"/>
                </a:solidFill>
              </a:rPr>
              <a:t>ner</a:t>
            </a:r>
            <a:r>
              <a:rPr lang="en-US" dirty="0">
                <a:solidFill>
                  <a:srgbClr val="FFFF99"/>
                </a:solidFill>
              </a:rPr>
              <a:t>]– is a theorist and composer</a:t>
            </a:r>
          </a:p>
          <a:p>
            <a:r>
              <a:rPr lang="en-US" dirty="0">
                <a:solidFill>
                  <a:schemeClr val="bg1"/>
                </a:solidFill>
              </a:rPr>
              <a:t>He wrote operas that were fantastic, mythical, and patriotic.</a:t>
            </a:r>
          </a:p>
          <a:p>
            <a:r>
              <a:rPr lang="en-US" dirty="0">
                <a:solidFill>
                  <a:schemeClr val="bg1"/>
                </a:solidFill>
              </a:rPr>
              <a:t>In 1834, Wagner joined the </a:t>
            </a:r>
            <a:r>
              <a:rPr lang="en-US" dirty="0" err="1">
                <a:solidFill>
                  <a:schemeClr val="bg1"/>
                </a:solidFill>
              </a:rPr>
              <a:t>Würzburg</a:t>
            </a:r>
            <a:r>
              <a:rPr lang="en-US" dirty="0">
                <a:solidFill>
                  <a:schemeClr val="bg1"/>
                </a:solidFill>
              </a:rPr>
              <a:t> Theater as chorus master, and wrote the text and music of his first opera, </a:t>
            </a:r>
            <a:r>
              <a:rPr lang="en-US" i="1" dirty="0">
                <a:solidFill>
                  <a:schemeClr val="bg1"/>
                </a:solidFill>
              </a:rPr>
              <a:t>Die </a:t>
            </a:r>
            <a:r>
              <a:rPr lang="en-US" i="1" dirty="0" err="1">
                <a:solidFill>
                  <a:schemeClr val="bg1"/>
                </a:solidFill>
              </a:rPr>
              <a:t>Feen</a:t>
            </a:r>
            <a:r>
              <a:rPr lang="en-US" i="1" dirty="0">
                <a:solidFill>
                  <a:schemeClr val="bg1"/>
                </a:solidFill>
              </a:rPr>
              <a:t> </a:t>
            </a:r>
            <a:r>
              <a:rPr lang="en-US" dirty="0">
                <a:solidFill>
                  <a:schemeClr val="bg1"/>
                </a:solidFill>
              </a:rPr>
              <a:t>(The Fairies), which was not staged.</a:t>
            </a:r>
          </a:p>
          <a:p>
            <a:r>
              <a:rPr lang="en-US" dirty="0">
                <a:solidFill>
                  <a:schemeClr val="bg1"/>
                </a:solidFill>
              </a:rPr>
              <a:t>He ran the Bayreuth Theatre [pronounced "Bye'-</a:t>
            </a:r>
            <a:r>
              <a:rPr lang="en-US" dirty="0" err="1">
                <a:solidFill>
                  <a:schemeClr val="bg1"/>
                </a:solidFill>
              </a:rPr>
              <a:t>roit</a:t>
            </a:r>
            <a:r>
              <a:rPr lang="en-US" dirty="0">
                <a:solidFill>
                  <a:schemeClr val="bg1"/>
                </a:solidFill>
              </a:rPr>
              <a:t>"] (1876-1883) (which still exists, run by Wagner’s descendants, and until a few years ago they did nothing but Wagner’s operas). </a:t>
            </a:r>
          </a:p>
          <a:p>
            <a:r>
              <a:rPr lang="en-US" dirty="0">
                <a:solidFill>
                  <a:srgbClr val="FFFF99"/>
                </a:solidFill>
              </a:rPr>
              <a:t>Wagner became the first musical director of the theater.</a:t>
            </a:r>
          </a:p>
          <a:p>
            <a:r>
              <a:rPr lang="en-US" dirty="0">
                <a:solidFill>
                  <a:schemeClr val="bg1"/>
                </a:solidFill>
              </a:rPr>
              <a:t>He wanted total control over the production, and focused on illusionistic theatre.</a:t>
            </a:r>
          </a:p>
          <a:p>
            <a:r>
              <a:rPr lang="en-US" dirty="0">
                <a:solidFill>
                  <a:schemeClr val="bg1"/>
                </a:solidFill>
              </a:rPr>
              <a:t>He was an important factor in the development of realism, but his operas were not at all realistic.</a:t>
            </a:r>
          </a:p>
          <a:p>
            <a:r>
              <a:rPr lang="en-US" dirty="0">
                <a:solidFill>
                  <a:schemeClr val="bg1"/>
                </a:solidFill>
              </a:rPr>
              <a:t>Richard Wagner is best known for creating several complex operas, including </a:t>
            </a:r>
            <a:r>
              <a:rPr lang="en-US" i="1" dirty="0">
                <a:solidFill>
                  <a:schemeClr val="bg1"/>
                </a:solidFill>
              </a:rPr>
              <a:t>Tristan and Isolde</a:t>
            </a:r>
            <a:r>
              <a:rPr lang="en-US" dirty="0">
                <a:solidFill>
                  <a:schemeClr val="bg1"/>
                </a:solidFill>
              </a:rPr>
              <a:t> and the four-part, 18-hour </a:t>
            </a:r>
            <a:r>
              <a:rPr lang="en-US" i="1" dirty="0">
                <a:solidFill>
                  <a:schemeClr val="bg1"/>
                </a:solidFill>
              </a:rPr>
              <a:t>Ring Cycle</a:t>
            </a:r>
            <a:r>
              <a:rPr lang="en-US" dirty="0">
                <a:solidFill>
                  <a:schemeClr val="bg1"/>
                </a:solidFill>
              </a:rPr>
              <a:t>.</a:t>
            </a:r>
          </a:p>
          <a:p>
            <a:r>
              <a:rPr lang="en-US" dirty="0">
                <a:solidFill>
                  <a:schemeClr val="bg1"/>
                </a:solidFill>
              </a:rPr>
              <a:t>Unable to enter Germany for the next 11 years due to his political stances, Wagner wrote the notoriously antisemitic </a:t>
            </a:r>
            <a:r>
              <a:rPr lang="en-US" i="1" dirty="0">
                <a:solidFill>
                  <a:schemeClr val="bg1"/>
                </a:solidFill>
              </a:rPr>
              <a:t>Jewishness in Music</a:t>
            </a:r>
            <a:r>
              <a:rPr lang="en-US" dirty="0">
                <a:solidFill>
                  <a:schemeClr val="bg1"/>
                </a:solidFill>
              </a:rPr>
              <a:t>, as well as other criticisms against Jews, composers, conductors, authors and critics.</a:t>
            </a:r>
          </a:p>
          <a:p>
            <a:r>
              <a:rPr lang="en-US" dirty="0">
                <a:solidFill>
                  <a:srgbClr val="FFFF99"/>
                </a:solidFill>
              </a:rPr>
              <a:t>He was a favorite of Adolf Hitler </a:t>
            </a:r>
            <a:r>
              <a:rPr lang="en-US" dirty="0">
                <a:solidFill>
                  <a:schemeClr val="bg1"/>
                </a:solidFill>
              </a:rPr>
              <a:t>and there is evidence that Wagner's music was played at the Dachau concentration camp to "re-educate" the prisoners making Wagner's legacy more controversial.</a:t>
            </a:r>
          </a:p>
          <a:p>
            <a:r>
              <a:rPr lang="en-US" dirty="0">
                <a:solidFill>
                  <a:schemeClr val="bg1"/>
                </a:solidFill>
              </a:rPr>
              <a:t>Wagner had a tumultuous love life, which involved several scandalous affairs. </a:t>
            </a:r>
          </a:p>
          <a:p>
            <a:r>
              <a:rPr lang="en-US" dirty="0">
                <a:solidFill>
                  <a:schemeClr val="bg1"/>
                </a:solidFill>
              </a:rPr>
              <a:t>He died of a heart attack in Venice on February 13, 1883.</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04800" y="1295400"/>
            <a:ext cx="2819400" cy="4953000"/>
          </a:xfrm>
          <a:prstGeom prst="ellipse">
            <a:avLst/>
          </a:prstGeom>
          <a:ln>
            <a:noFill/>
          </a:ln>
          <a:effectLst>
            <a:softEdge rad="112500"/>
          </a:effectLst>
        </p:spPr>
      </p:pic>
    </p:spTree>
    <p:extLst>
      <p:ext uri="{BB962C8B-B14F-4D97-AF65-F5344CB8AC3E}">
        <p14:creationId xmlns:p14="http://schemas.microsoft.com/office/powerpoint/2010/main" val="263779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French Script MT" panose="03020402040607040605" pitchFamily="66" charset="0"/>
              </a:rPr>
              <a:t>Who is André Antoine?</a:t>
            </a:r>
          </a:p>
        </p:txBody>
      </p:sp>
      <p:sp>
        <p:nvSpPr>
          <p:cNvPr id="3" name="Content Placeholder 2"/>
          <p:cNvSpPr>
            <a:spLocks noGrp="1"/>
          </p:cNvSpPr>
          <p:nvPr>
            <p:ph sz="half" idx="1"/>
          </p:nvPr>
        </p:nvSpPr>
        <p:spPr>
          <a:xfrm>
            <a:off x="457200" y="1600200"/>
            <a:ext cx="5486400" cy="4525963"/>
          </a:xfrm>
        </p:spPr>
        <p:txBody>
          <a:bodyPr>
            <a:normAutofit fontScale="47500" lnSpcReduction="20000"/>
          </a:bodyPr>
          <a:lstStyle/>
          <a:p>
            <a:r>
              <a:rPr lang="en-US" dirty="0">
                <a:solidFill>
                  <a:srgbClr val="FFFF99"/>
                </a:solidFill>
              </a:rPr>
              <a:t>André Antoine was an actor, theatrical manager, critic, and film director, a pioneer of naturalistic drama who founded the </a:t>
            </a:r>
            <a:r>
              <a:rPr lang="en-US" dirty="0" err="1">
                <a:solidFill>
                  <a:srgbClr val="FFFF99"/>
                </a:solidFill>
              </a:rPr>
              <a:t>Théâtre-Libre</a:t>
            </a:r>
            <a:r>
              <a:rPr lang="en-US" dirty="0">
                <a:solidFill>
                  <a:srgbClr val="FFFF99"/>
                </a:solidFill>
              </a:rPr>
              <a:t> (Free Theatre) in Paris in 1886.</a:t>
            </a:r>
          </a:p>
          <a:p>
            <a:r>
              <a:rPr lang="en-US" dirty="0">
                <a:solidFill>
                  <a:srgbClr val="FFFF99"/>
                </a:solidFill>
              </a:rPr>
              <a:t>He founded the </a:t>
            </a:r>
            <a:r>
              <a:rPr lang="en-US" dirty="0" err="1">
                <a:solidFill>
                  <a:srgbClr val="FFFF99"/>
                </a:solidFill>
              </a:rPr>
              <a:t>Théâtre-Libre</a:t>
            </a:r>
            <a:r>
              <a:rPr lang="en-US" dirty="0">
                <a:solidFill>
                  <a:srgbClr val="FFFF99"/>
                </a:solidFill>
              </a:rPr>
              <a:t> </a:t>
            </a:r>
            <a:r>
              <a:rPr lang="en-US" dirty="0">
                <a:solidFill>
                  <a:schemeClr val="bg1"/>
                </a:solidFill>
              </a:rPr>
              <a:t>as a showcase for the work of contemporary naturalistic playwrights.</a:t>
            </a:r>
          </a:p>
          <a:p>
            <a:r>
              <a:rPr lang="en-US" dirty="0">
                <a:solidFill>
                  <a:schemeClr val="bg1"/>
                </a:solidFill>
              </a:rPr>
              <a:t>In its heyday (1887–93), the </a:t>
            </a:r>
            <a:r>
              <a:rPr lang="en-US" dirty="0" err="1">
                <a:solidFill>
                  <a:schemeClr val="bg1"/>
                </a:solidFill>
              </a:rPr>
              <a:t>Théâtre-Libre</a:t>
            </a:r>
            <a:r>
              <a:rPr lang="en-US" dirty="0">
                <a:solidFill>
                  <a:schemeClr val="bg1"/>
                </a:solidFill>
              </a:rPr>
              <a:t> introduced to French audiences the work of Ibsen, Hauptmann, Strindberg, and others. </a:t>
            </a:r>
          </a:p>
          <a:p>
            <a:r>
              <a:rPr lang="en-US" dirty="0">
                <a:solidFill>
                  <a:schemeClr val="bg1"/>
                </a:solidFill>
              </a:rPr>
              <a:t>It greatly influenced the modern French theatre and spawned a host of imitators around the world, among them the </a:t>
            </a:r>
            <a:r>
              <a:rPr lang="en-US" dirty="0" err="1">
                <a:solidFill>
                  <a:schemeClr val="bg1"/>
                </a:solidFill>
              </a:rPr>
              <a:t>Freie</a:t>
            </a:r>
            <a:r>
              <a:rPr lang="en-US" dirty="0">
                <a:solidFill>
                  <a:schemeClr val="bg1"/>
                </a:solidFill>
              </a:rPr>
              <a:t> </a:t>
            </a:r>
            <a:r>
              <a:rPr lang="en-US" dirty="0" err="1">
                <a:solidFill>
                  <a:schemeClr val="bg1"/>
                </a:solidFill>
              </a:rPr>
              <a:t>Bühne</a:t>
            </a:r>
            <a:r>
              <a:rPr lang="en-US" dirty="0">
                <a:solidFill>
                  <a:schemeClr val="bg1"/>
                </a:solidFill>
              </a:rPr>
              <a:t> in Berlin and the Independent Theatre in London. </a:t>
            </a:r>
          </a:p>
          <a:p>
            <a:r>
              <a:rPr lang="en-US" dirty="0">
                <a:solidFill>
                  <a:schemeClr val="bg1"/>
                </a:solidFill>
              </a:rPr>
              <a:t>In 1896 financial losses forced him to close the theatre, but a year later, after serving briefly as co-director of the </a:t>
            </a:r>
            <a:r>
              <a:rPr lang="en-US" dirty="0" err="1">
                <a:solidFill>
                  <a:schemeClr val="bg1"/>
                </a:solidFill>
              </a:rPr>
              <a:t>Théâtre</a:t>
            </a:r>
            <a:r>
              <a:rPr lang="en-US" dirty="0">
                <a:solidFill>
                  <a:schemeClr val="bg1"/>
                </a:solidFill>
              </a:rPr>
              <a:t> de </a:t>
            </a:r>
            <a:r>
              <a:rPr lang="en-US" dirty="0" err="1">
                <a:solidFill>
                  <a:schemeClr val="bg1"/>
                </a:solidFill>
              </a:rPr>
              <a:t>l’Odéon</a:t>
            </a:r>
            <a:r>
              <a:rPr lang="en-US" dirty="0">
                <a:solidFill>
                  <a:schemeClr val="bg1"/>
                </a:solidFill>
              </a:rPr>
              <a:t>, he founded the </a:t>
            </a:r>
            <a:r>
              <a:rPr lang="en-US" dirty="0" err="1">
                <a:solidFill>
                  <a:schemeClr val="bg1"/>
                </a:solidFill>
              </a:rPr>
              <a:t>Théâtre</a:t>
            </a:r>
            <a:r>
              <a:rPr lang="en-US" dirty="0">
                <a:solidFill>
                  <a:schemeClr val="bg1"/>
                </a:solidFill>
              </a:rPr>
              <a:t>-Antoine, offering productions similar to those of his original company. </a:t>
            </a:r>
          </a:p>
          <a:p>
            <a:r>
              <a:rPr lang="en-US" dirty="0">
                <a:solidFill>
                  <a:schemeClr val="bg1"/>
                </a:solidFill>
              </a:rPr>
              <a:t>In 1906 he was appointed sole director of the </a:t>
            </a:r>
            <a:r>
              <a:rPr lang="en-US" dirty="0" err="1">
                <a:solidFill>
                  <a:schemeClr val="bg1"/>
                </a:solidFill>
              </a:rPr>
              <a:t>Odéon</a:t>
            </a:r>
            <a:r>
              <a:rPr lang="en-US" dirty="0">
                <a:solidFill>
                  <a:schemeClr val="bg1"/>
                </a:solidFill>
              </a:rPr>
              <a:t>; he resigned after eight years to become a drama critic and an extremely innovative film director (1914–24). </a:t>
            </a:r>
          </a:p>
          <a:p>
            <a:r>
              <a:rPr lang="en-US" dirty="0">
                <a:solidFill>
                  <a:schemeClr val="bg1"/>
                </a:solidFill>
              </a:rPr>
              <a:t>He directed such films as </a:t>
            </a:r>
            <a:r>
              <a:rPr lang="en-US" i="1" dirty="0">
                <a:solidFill>
                  <a:schemeClr val="bg1"/>
                </a:solidFill>
              </a:rPr>
              <a:t>Les Frères </a:t>
            </a:r>
            <a:r>
              <a:rPr lang="en-US" i="1" dirty="0" err="1">
                <a:solidFill>
                  <a:schemeClr val="bg1"/>
                </a:solidFill>
              </a:rPr>
              <a:t>corses</a:t>
            </a:r>
            <a:r>
              <a:rPr lang="en-US" i="1" dirty="0">
                <a:solidFill>
                  <a:schemeClr val="bg1"/>
                </a:solidFill>
              </a:rPr>
              <a:t> </a:t>
            </a:r>
            <a:r>
              <a:rPr lang="en-US" dirty="0">
                <a:solidFill>
                  <a:schemeClr val="bg1"/>
                </a:solidFill>
              </a:rPr>
              <a:t>(1915), </a:t>
            </a:r>
            <a:r>
              <a:rPr lang="en-US" i="1" dirty="0">
                <a:solidFill>
                  <a:schemeClr val="bg1"/>
                </a:solidFill>
              </a:rPr>
              <a:t>Mademoiselle de la </a:t>
            </a:r>
            <a:r>
              <a:rPr lang="en-US" i="1" dirty="0" err="1">
                <a:solidFill>
                  <a:schemeClr val="bg1"/>
                </a:solidFill>
              </a:rPr>
              <a:t>Seiglière</a:t>
            </a:r>
            <a:r>
              <a:rPr lang="en-US" i="1" dirty="0">
                <a:solidFill>
                  <a:schemeClr val="bg1"/>
                </a:solidFill>
              </a:rPr>
              <a:t> </a:t>
            </a:r>
            <a:r>
              <a:rPr lang="en-US" dirty="0">
                <a:solidFill>
                  <a:schemeClr val="bg1"/>
                </a:solidFill>
              </a:rPr>
              <a:t>(1920), and </a:t>
            </a:r>
            <a:r>
              <a:rPr lang="en-US" i="1" dirty="0" err="1">
                <a:solidFill>
                  <a:schemeClr val="bg1"/>
                </a:solidFill>
              </a:rPr>
              <a:t>L’Arlésienne</a:t>
            </a:r>
            <a:r>
              <a:rPr lang="en-US" dirty="0">
                <a:solidFill>
                  <a:schemeClr val="bg1"/>
                </a:solidFill>
              </a:rPr>
              <a:t> (1921).</a:t>
            </a:r>
          </a:p>
          <a:p>
            <a:r>
              <a:rPr lang="en-US" dirty="0">
                <a:solidFill>
                  <a:schemeClr val="bg1"/>
                </a:solidFill>
              </a:rPr>
              <a:t>His contributions to the development of realism in modern films was only beginning to gain appreciation in the second half of the 20th century.</a:t>
            </a:r>
          </a:p>
          <a:p>
            <a:r>
              <a:rPr lang="en-US" dirty="0">
                <a:solidFill>
                  <a:schemeClr val="bg1"/>
                </a:solidFill>
              </a:rPr>
              <a:t>Fourth-wall realism</a:t>
            </a:r>
          </a:p>
          <a:p>
            <a:pPr lvl="1"/>
            <a:r>
              <a:rPr lang="en-US" sz="2700" dirty="0">
                <a:solidFill>
                  <a:schemeClr val="bg1"/>
                </a:solidFill>
              </a:rPr>
              <a:t>Used real beef onstage for a slaughterhouse scene</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8400" y="1676400"/>
            <a:ext cx="2181225" cy="3962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60205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Informal Roman" panose="030604020304060B0204" pitchFamily="66" charset="0"/>
              </a:rPr>
              <a:t>Who is Otto </a:t>
            </a:r>
            <a:r>
              <a:rPr lang="en-US" sz="66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Informal Roman" panose="030604020304060B0204" pitchFamily="66" charset="0"/>
              </a:rPr>
              <a:t>Brahm</a:t>
            </a:r>
            <a:r>
              <a:rPr lang="en-US" sz="6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Informal Roman" panose="030604020304060B0204" pitchFamily="66" charset="0"/>
              </a:rPr>
              <a:t>?</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flipH="1">
            <a:off x="457200" y="1600200"/>
            <a:ext cx="2743200" cy="47243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3581400" y="1600200"/>
            <a:ext cx="5105400" cy="4525963"/>
          </a:xfrm>
        </p:spPr>
        <p:txBody>
          <a:bodyPr>
            <a:normAutofit fontScale="47500" lnSpcReduction="20000"/>
          </a:bodyPr>
          <a:lstStyle/>
          <a:p>
            <a:r>
              <a:rPr lang="en-US" dirty="0">
                <a:solidFill>
                  <a:schemeClr val="bg1"/>
                </a:solidFill>
              </a:rPr>
              <a:t>Otto </a:t>
            </a:r>
            <a:r>
              <a:rPr lang="en-US" dirty="0" err="1">
                <a:solidFill>
                  <a:schemeClr val="bg1"/>
                </a:solidFill>
              </a:rPr>
              <a:t>Brahm</a:t>
            </a:r>
            <a:r>
              <a:rPr lang="en-US" dirty="0">
                <a:solidFill>
                  <a:schemeClr val="bg1"/>
                </a:solidFill>
              </a:rPr>
              <a:t> (1856-1912)</a:t>
            </a:r>
          </a:p>
          <a:p>
            <a:r>
              <a:rPr lang="en-US" dirty="0">
                <a:solidFill>
                  <a:schemeClr val="bg1"/>
                </a:solidFill>
              </a:rPr>
              <a:t>German literary critic and man of the theatre whose realistic staging exerted considerable influence on 20th-century theatre.</a:t>
            </a:r>
          </a:p>
          <a:p>
            <a:r>
              <a:rPr lang="en-US" dirty="0">
                <a:solidFill>
                  <a:schemeClr val="bg1"/>
                </a:solidFill>
              </a:rPr>
              <a:t>In 1889 </a:t>
            </a:r>
            <a:r>
              <a:rPr lang="en-US" dirty="0" err="1">
                <a:solidFill>
                  <a:srgbClr val="FFFF99"/>
                </a:solidFill>
              </a:rPr>
              <a:t>Brahm</a:t>
            </a:r>
            <a:r>
              <a:rPr lang="en-US" dirty="0">
                <a:solidFill>
                  <a:srgbClr val="FFFF99"/>
                </a:solidFill>
              </a:rPr>
              <a:t> helped establish and then directed the theatre company </a:t>
            </a:r>
            <a:r>
              <a:rPr lang="en-US" dirty="0" err="1">
                <a:solidFill>
                  <a:srgbClr val="FFFF99"/>
                </a:solidFill>
              </a:rPr>
              <a:t>Freie</a:t>
            </a:r>
            <a:r>
              <a:rPr lang="en-US" dirty="0">
                <a:solidFill>
                  <a:srgbClr val="FFFF99"/>
                </a:solidFill>
              </a:rPr>
              <a:t> </a:t>
            </a:r>
            <a:r>
              <a:rPr lang="en-US" dirty="0" err="1">
                <a:solidFill>
                  <a:srgbClr val="FFFF99"/>
                </a:solidFill>
              </a:rPr>
              <a:t>Bühne</a:t>
            </a:r>
            <a:r>
              <a:rPr lang="en-US" dirty="0">
                <a:solidFill>
                  <a:srgbClr val="FFFF99"/>
                </a:solidFill>
              </a:rPr>
              <a:t> (“Free Stage”) in Germany. </a:t>
            </a:r>
          </a:p>
          <a:p>
            <a:r>
              <a:rPr lang="en-US" dirty="0">
                <a:solidFill>
                  <a:schemeClr val="bg1"/>
                </a:solidFill>
              </a:rPr>
              <a:t>The </a:t>
            </a:r>
            <a:r>
              <a:rPr lang="en-US" dirty="0" err="1">
                <a:solidFill>
                  <a:schemeClr val="bg1"/>
                </a:solidFill>
              </a:rPr>
              <a:t>Freie</a:t>
            </a:r>
            <a:r>
              <a:rPr lang="en-US" dirty="0">
                <a:solidFill>
                  <a:schemeClr val="bg1"/>
                </a:solidFill>
              </a:rPr>
              <a:t> </a:t>
            </a:r>
            <a:r>
              <a:rPr lang="en-US" dirty="0" err="1">
                <a:solidFill>
                  <a:schemeClr val="bg1"/>
                </a:solidFill>
              </a:rPr>
              <a:t>Bühne</a:t>
            </a:r>
            <a:r>
              <a:rPr lang="en-US" dirty="0">
                <a:solidFill>
                  <a:schemeClr val="bg1"/>
                </a:solidFill>
              </a:rPr>
              <a:t> introduced the iconoclastic plays of Henrik Ibsen and Leo Tolstoy to Germany and staged the first performances of plays by the major German dramatist Gerhart Hauptmann. </a:t>
            </a:r>
          </a:p>
          <a:p>
            <a:r>
              <a:rPr lang="en-US" dirty="0">
                <a:solidFill>
                  <a:schemeClr val="bg1"/>
                </a:solidFill>
              </a:rPr>
              <a:t>Despite its influence, it closed after two seasons, though it staged occasional productions for another three years whenever a play </a:t>
            </a:r>
            <a:r>
              <a:rPr lang="en-US" dirty="0" err="1">
                <a:solidFill>
                  <a:schemeClr val="bg1"/>
                </a:solidFill>
              </a:rPr>
              <a:t>Brahm</a:t>
            </a:r>
            <a:r>
              <a:rPr lang="en-US" dirty="0">
                <a:solidFill>
                  <a:schemeClr val="bg1"/>
                </a:solidFill>
              </a:rPr>
              <a:t> deemed worthy was denied a public license.</a:t>
            </a:r>
          </a:p>
          <a:p>
            <a:r>
              <a:rPr lang="en-US" dirty="0" err="1">
                <a:solidFill>
                  <a:schemeClr val="bg1"/>
                </a:solidFill>
              </a:rPr>
              <a:t>Brahm</a:t>
            </a:r>
            <a:r>
              <a:rPr lang="en-US" dirty="0">
                <a:solidFill>
                  <a:schemeClr val="bg1"/>
                </a:solidFill>
              </a:rPr>
              <a:t> was appointed director of the </a:t>
            </a:r>
            <a:r>
              <a:rPr lang="en-US" dirty="0" err="1">
                <a:solidFill>
                  <a:schemeClr val="bg1"/>
                </a:solidFill>
              </a:rPr>
              <a:t>Deutsches</a:t>
            </a:r>
            <a:r>
              <a:rPr lang="en-US" dirty="0">
                <a:solidFill>
                  <a:schemeClr val="bg1"/>
                </a:solidFill>
              </a:rPr>
              <a:t> Theater in Berlin a few years later. </a:t>
            </a:r>
          </a:p>
          <a:p>
            <a:r>
              <a:rPr lang="en-US" dirty="0">
                <a:solidFill>
                  <a:srgbClr val="FFFF99"/>
                </a:solidFill>
              </a:rPr>
              <a:t>His productions, which were obsessively concerned with the exact reproduction of reality, aimed at natural dialogue and the careful integration of character, incident, and environment. </a:t>
            </a:r>
          </a:p>
          <a:p>
            <a:r>
              <a:rPr lang="en-US" dirty="0" err="1">
                <a:solidFill>
                  <a:schemeClr val="bg1"/>
                </a:solidFill>
              </a:rPr>
              <a:t>Brahm</a:t>
            </a:r>
            <a:r>
              <a:rPr lang="en-US" dirty="0">
                <a:solidFill>
                  <a:schemeClr val="bg1"/>
                </a:solidFill>
              </a:rPr>
              <a:t> stimulated existing German realism to fresh efforts and encouraged writers to treat such topics as abnormalities of conduct, crime, disease, and the lives of the working class. </a:t>
            </a:r>
          </a:p>
          <a:p>
            <a:r>
              <a:rPr lang="en-US" dirty="0">
                <a:solidFill>
                  <a:schemeClr val="bg1"/>
                </a:solidFill>
              </a:rPr>
              <a:t>Under his guidance, the </a:t>
            </a:r>
            <a:r>
              <a:rPr lang="en-US" dirty="0" err="1">
                <a:solidFill>
                  <a:schemeClr val="bg1"/>
                </a:solidFill>
              </a:rPr>
              <a:t>Deutsches</a:t>
            </a:r>
            <a:r>
              <a:rPr lang="en-US" dirty="0">
                <a:solidFill>
                  <a:schemeClr val="bg1"/>
                </a:solidFill>
              </a:rPr>
              <a:t> Theater was a popular and critical success. </a:t>
            </a:r>
          </a:p>
          <a:p>
            <a:r>
              <a:rPr lang="en-US" dirty="0">
                <a:solidFill>
                  <a:schemeClr val="bg1"/>
                </a:solidFill>
              </a:rPr>
              <a:t>When he resigned his post in 1904 and turned leadership over to Max Reinhardt, </a:t>
            </a:r>
            <a:r>
              <a:rPr lang="en-US" dirty="0" err="1">
                <a:solidFill>
                  <a:schemeClr val="bg1"/>
                </a:solidFill>
              </a:rPr>
              <a:t>Brahm</a:t>
            </a:r>
            <a:r>
              <a:rPr lang="en-US" dirty="0">
                <a:solidFill>
                  <a:schemeClr val="bg1"/>
                </a:solidFill>
              </a:rPr>
              <a:t> was appointed director of the Lessing Theatre in Berlin, where he remained until his death.</a:t>
            </a:r>
          </a:p>
        </p:txBody>
      </p:sp>
    </p:spTree>
    <p:extLst>
      <p:ext uri="{BB962C8B-B14F-4D97-AF65-F5344CB8AC3E}">
        <p14:creationId xmlns:p14="http://schemas.microsoft.com/office/powerpoint/2010/main" val="812781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w="12700">
                  <a:solidFill>
                    <a:schemeClr val="accent1"/>
                  </a:solidFill>
                  <a:prstDash val="solid"/>
                </a:ln>
                <a:solidFill>
                  <a:schemeClr val="tx2">
                    <a:lumMod val="20000"/>
                    <a:lumOff val="80000"/>
                  </a:schemeClr>
                </a:solidFill>
                <a:effectLst>
                  <a:outerShdw dist="38100" dir="2640000" algn="bl" rotWithShape="0">
                    <a:schemeClr val="accent1"/>
                  </a:outerShdw>
                </a:effectLst>
                <a:latin typeface="Mistral" panose="03090702030407020403" pitchFamily="66" charset="0"/>
              </a:rPr>
              <a:t>Who is J.T. </a:t>
            </a:r>
            <a:r>
              <a:rPr lang="en-US" sz="6600" b="1" dirty="0" err="1">
                <a:ln w="12700">
                  <a:solidFill>
                    <a:schemeClr val="accent1"/>
                  </a:solidFill>
                  <a:prstDash val="solid"/>
                </a:ln>
                <a:solidFill>
                  <a:schemeClr val="tx2">
                    <a:lumMod val="20000"/>
                    <a:lumOff val="80000"/>
                  </a:schemeClr>
                </a:solidFill>
                <a:effectLst>
                  <a:outerShdw dist="38100" dir="2640000" algn="bl" rotWithShape="0">
                    <a:schemeClr val="accent1"/>
                  </a:outerShdw>
                </a:effectLst>
                <a:latin typeface="Mistral" panose="03090702030407020403" pitchFamily="66" charset="0"/>
              </a:rPr>
              <a:t>Grein</a:t>
            </a:r>
            <a:r>
              <a:rPr lang="en-US" sz="6600" b="1" dirty="0">
                <a:ln w="12700">
                  <a:solidFill>
                    <a:schemeClr val="accent1"/>
                  </a:solidFill>
                  <a:prstDash val="solid"/>
                </a:ln>
                <a:solidFill>
                  <a:schemeClr val="tx2">
                    <a:lumMod val="20000"/>
                    <a:lumOff val="80000"/>
                  </a:schemeClr>
                </a:solidFill>
                <a:effectLst>
                  <a:outerShdw dist="38100" dir="2640000" algn="bl" rotWithShape="0">
                    <a:schemeClr val="accent1"/>
                  </a:outerShdw>
                </a:effectLst>
                <a:latin typeface="Mistral" panose="03090702030407020403" pitchFamily="66" charset="0"/>
              </a:rPr>
              <a:t>?</a:t>
            </a:r>
          </a:p>
        </p:txBody>
      </p:sp>
      <p:sp>
        <p:nvSpPr>
          <p:cNvPr id="3" name="Content Placeholder 2"/>
          <p:cNvSpPr>
            <a:spLocks noGrp="1"/>
          </p:cNvSpPr>
          <p:nvPr>
            <p:ph sz="half" idx="1"/>
          </p:nvPr>
        </p:nvSpPr>
        <p:spPr>
          <a:xfrm>
            <a:off x="457200" y="1600200"/>
            <a:ext cx="5257800" cy="4525963"/>
          </a:xfrm>
        </p:spPr>
        <p:txBody>
          <a:bodyPr>
            <a:noAutofit/>
          </a:bodyPr>
          <a:lstStyle/>
          <a:p>
            <a:r>
              <a:rPr lang="en-US" sz="1400" dirty="0">
                <a:solidFill>
                  <a:schemeClr val="bg1"/>
                </a:solidFill>
              </a:rPr>
              <a:t>Jacob Thomas "Jack" </a:t>
            </a:r>
            <a:r>
              <a:rPr lang="en-US" sz="1400" dirty="0" err="1">
                <a:solidFill>
                  <a:schemeClr val="bg1"/>
                </a:solidFill>
              </a:rPr>
              <a:t>Grein</a:t>
            </a:r>
            <a:r>
              <a:rPr lang="en-US" sz="1400" dirty="0">
                <a:solidFill>
                  <a:schemeClr val="bg1"/>
                </a:solidFill>
              </a:rPr>
              <a:t> (generally referred to as J. T. </a:t>
            </a:r>
            <a:r>
              <a:rPr lang="en-US" sz="1400" dirty="0" err="1">
                <a:solidFill>
                  <a:schemeClr val="bg1"/>
                </a:solidFill>
              </a:rPr>
              <a:t>Grein</a:t>
            </a:r>
            <a:r>
              <a:rPr lang="en-US" sz="1400" dirty="0">
                <a:solidFill>
                  <a:schemeClr val="bg1"/>
                </a:solidFill>
              </a:rPr>
              <a:t> was born October 11</a:t>
            </a:r>
            <a:r>
              <a:rPr lang="en-US" sz="1400" baseline="30000" dirty="0">
                <a:solidFill>
                  <a:schemeClr val="bg1"/>
                </a:solidFill>
              </a:rPr>
              <a:t>th</a:t>
            </a:r>
            <a:r>
              <a:rPr lang="en-US" sz="1400" dirty="0">
                <a:solidFill>
                  <a:schemeClr val="bg1"/>
                </a:solidFill>
              </a:rPr>
              <a:t>, 1862 and died June 22</a:t>
            </a:r>
            <a:r>
              <a:rPr lang="en-US" sz="1400" baseline="30000" dirty="0">
                <a:solidFill>
                  <a:schemeClr val="bg1"/>
                </a:solidFill>
              </a:rPr>
              <a:t>nd</a:t>
            </a:r>
            <a:r>
              <a:rPr lang="en-US" sz="1400" dirty="0">
                <a:solidFill>
                  <a:schemeClr val="bg1"/>
                </a:solidFill>
              </a:rPr>
              <a:t>, 1935) was a British producer and drama critic of Dutch origin who helped establish the modern theatre in London.</a:t>
            </a:r>
          </a:p>
          <a:p>
            <a:r>
              <a:rPr lang="en-US" sz="1400" dirty="0">
                <a:solidFill>
                  <a:schemeClr val="bg1"/>
                </a:solidFill>
              </a:rPr>
              <a:t>Born and raised in Amsterdam, </a:t>
            </a:r>
            <a:r>
              <a:rPr lang="en-US" sz="1400" dirty="0" err="1">
                <a:solidFill>
                  <a:schemeClr val="bg1"/>
                </a:solidFill>
              </a:rPr>
              <a:t>Grein</a:t>
            </a:r>
            <a:r>
              <a:rPr lang="en-US" sz="1400" dirty="0">
                <a:solidFill>
                  <a:schemeClr val="bg1"/>
                </a:solidFill>
              </a:rPr>
              <a:t> moved to London in 1885 and was naturalized as a British subject in 1895. </a:t>
            </a:r>
          </a:p>
          <a:p>
            <a:r>
              <a:rPr lang="en-US" sz="1400" dirty="0">
                <a:solidFill>
                  <a:schemeClr val="bg1"/>
                </a:solidFill>
              </a:rPr>
              <a:t>His greatest achievement was founding the Independent Theatre Society in 1891. </a:t>
            </a:r>
          </a:p>
          <a:p>
            <a:r>
              <a:rPr lang="en-US" sz="1400" dirty="0">
                <a:solidFill>
                  <a:schemeClr val="bg1"/>
                </a:solidFill>
              </a:rPr>
              <a:t>Their first production was Henrik Ibsen's </a:t>
            </a:r>
            <a:r>
              <a:rPr lang="en-US" sz="1400" i="1" dirty="0">
                <a:solidFill>
                  <a:schemeClr val="bg1"/>
                </a:solidFill>
              </a:rPr>
              <a:t>Ghosts</a:t>
            </a:r>
            <a:r>
              <a:rPr lang="en-US" sz="1400" dirty="0">
                <a:solidFill>
                  <a:schemeClr val="bg1"/>
                </a:solidFill>
              </a:rPr>
              <a:t> in 1891. </a:t>
            </a:r>
          </a:p>
          <a:p>
            <a:r>
              <a:rPr lang="en-US" sz="1400" dirty="0">
                <a:solidFill>
                  <a:schemeClr val="bg1"/>
                </a:solidFill>
              </a:rPr>
              <a:t>Their performances were held as "private" subscription performances, which allowed them to present plays that were not officially licensed by the Lord Chamberlain's Office. </a:t>
            </a:r>
          </a:p>
          <a:p>
            <a:r>
              <a:rPr lang="en-US" sz="1400" dirty="0">
                <a:solidFill>
                  <a:schemeClr val="bg1"/>
                </a:solidFill>
              </a:rPr>
              <a:t>In 1892 the Society produced George Bernard Shaw's first play, </a:t>
            </a:r>
            <a:r>
              <a:rPr lang="en-US" sz="1400" i="1" dirty="0">
                <a:solidFill>
                  <a:schemeClr val="bg1"/>
                </a:solidFill>
              </a:rPr>
              <a:t>Widowers' Houses.</a:t>
            </a:r>
          </a:p>
          <a:p>
            <a:r>
              <a:rPr lang="en-US" sz="1400" dirty="0">
                <a:solidFill>
                  <a:schemeClr val="bg1"/>
                </a:solidFill>
              </a:rPr>
              <a:t>The </a:t>
            </a:r>
            <a:r>
              <a:rPr lang="en-US" sz="1400" dirty="0" err="1">
                <a:solidFill>
                  <a:schemeClr val="bg1"/>
                </a:solidFill>
              </a:rPr>
              <a:t>Greins</a:t>
            </a:r>
            <a:r>
              <a:rPr lang="en-US" sz="1400" dirty="0">
                <a:solidFill>
                  <a:schemeClr val="bg1"/>
                </a:solidFill>
              </a:rPr>
              <a:t> worked continually to introduce European drama to London. </a:t>
            </a:r>
          </a:p>
          <a:p>
            <a:r>
              <a:rPr lang="en-US" sz="1400" dirty="0">
                <a:solidFill>
                  <a:schemeClr val="bg1"/>
                </a:solidFill>
              </a:rPr>
              <a:t>They founded the German Theatre in London </a:t>
            </a:r>
            <a:r>
              <a:rPr lang="en-US" sz="1400" dirty="0" err="1">
                <a:solidFill>
                  <a:schemeClr val="bg1"/>
                </a:solidFill>
              </a:rPr>
              <a:t>Programme</a:t>
            </a:r>
            <a:r>
              <a:rPr lang="en-US" sz="1400" dirty="0">
                <a:solidFill>
                  <a:schemeClr val="bg1"/>
                </a:solidFill>
              </a:rPr>
              <a:t> in 1900, hosting German actors and directors such as Max </a:t>
            </a:r>
            <a:r>
              <a:rPr lang="en-US" sz="1400" dirty="0" err="1">
                <a:solidFill>
                  <a:schemeClr val="bg1"/>
                </a:solidFill>
              </a:rPr>
              <a:t>Behrend</a:t>
            </a:r>
            <a:r>
              <a:rPr lang="en-US" sz="1400" dirty="0">
                <a:solidFill>
                  <a:schemeClr val="bg1"/>
                </a:solidFill>
              </a:rPr>
              <a:t> and Hans Andresen in productions of German drama (performed in German). This </a:t>
            </a:r>
            <a:r>
              <a:rPr lang="en-US" sz="1400" dirty="0" err="1">
                <a:solidFill>
                  <a:schemeClr val="bg1"/>
                </a:solidFill>
              </a:rPr>
              <a:t>programme</a:t>
            </a:r>
            <a:r>
              <a:rPr lang="en-US" sz="1400" dirty="0">
                <a:solidFill>
                  <a:schemeClr val="bg1"/>
                </a:solidFill>
              </a:rPr>
              <a:t> lasted, in various forms, until 1908.</a:t>
            </a:r>
          </a:p>
          <a:p>
            <a:r>
              <a:rPr lang="en-US" sz="1400" dirty="0" err="1">
                <a:solidFill>
                  <a:schemeClr val="bg1"/>
                </a:solidFill>
              </a:rPr>
              <a:t>Grein</a:t>
            </a:r>
            <a:r>
              <a:rPr lang="en-US" sz="1400" dirty="0">
                <a:solidFill>
                  <a:schemeClr val="bg1"/>
                </a:solidFill>
              </a:rPr>
              <a:t> died of a heart attack at his London home at the age of 72</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flipH="1">
            <a:off x="5715000" y="1524000"/>
            <a:ext cx="3048000" cy="4724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14599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b="1" spc="50" dirty="0">
                <a:ln w="0"/>
                <a:solidFill>
                  <a:srgbClr val="FF6699"/>
                </a:solidFill>
                <a:effectLst>
                  <a:innerShdw blurRad="63500" dist="50800" dir="13500000">
                    <a:srgbClr val="000000">
                      <a:alpha val="50000"/>
                    </a:srgbClr>
                  </a:innerShdw>
                </a:effectLst>
                <a:latin typeface="Courier New" panose="02070309020205020404" pitchFamily="49" charset="0"/>
                <a:cs typeface="Courier New" panose="02070309020205020404" pitchFamily="49" charset="0"/>
              </a:rPr>
              <a:t>Who is Edward Gordon Craig?</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447800"/>
            <a:ext cx="2362200" cy="4648199"/>
          </a:xfrm>
          <a:prstGeom prst="rect">
            <a:avLst/>
          </a:prstGeom>
          <a:ln>
            <a:noFill/>
          </a:ln>
          <a:effectLst>
            <a:softEdge rad="112500"/>
          </a:effectLst>
        </p:spPr>
      </p:pic>
      <p:sp>
        <p:nvSpPr>
          <p:cNvPr id="4" name="Content Placeholder 3"/>
          <p:cNvSpPr>
            <a:spLocks noGrp="1"/>
          </p:cNvSpPr>
          <p:nvPr>
            <p:ph sz="half" idx="2"/>
          </p:nvPr>
        </p:nvSpPr>
        <p:spPr>
          <a:xfrm>
            <a:off x="2971800" y="1371600"/>
            <a:ext cx="5715000" cy="4754563"/>
          </a:xfrm>
        </p:spPr>
        <p:txBody>
          <a:bodyPr>
            <a:noAutofit/>
          </a:bodyPr>
          <a:lstStyle/>
          <a:p>
            <a:r>
              <a:rPr lang="en-US" sz="1300" dirty="0">
                <a:solidFill>
                  <a:schemeClr val="bg1"/>
                </a:solidFill>
              </a:rPr>
              <a:t>Edward Gordon Craig was an English actor, theatre director-designer, producer, and theorist who influenced the development of the theatre in the 20th century.</a:t>
            </a:r>
          </a:p>
          <a:p>
            <a:r>
              <a:rPr lang="en-US" sz="1300" dirty="0">
                <a:solidFill>
                  <a:schemeClr val="bg1"/>
                </a:solidFill>
              </a:rPr>
              <a:t>He began his career as an actor, in Henry Irving’s company at the Lyceum Theatre, London, and in several touring companies (1889–97).</a:t>
            </a:r>
          </a:p>
          <a:p>
            <a:r>
              <a:rPr lang="en-US" sz="1300" dirty="0">
                <a:solidFill>
                  <a:schemeClr val="bg1"/>
                </a:solidFill>
              </a:rPr>
              <a:t>For the Purcell Operatic Society, </a:t>
            </a:r>
            <a:r>
              <a:rPr lang="en-US" sz="1300" dirty="0" err="1">
                <a:solidFill>
                  <a:schemeClr val="bg1"/>
                </a:solidFill>
              </a:rPr>
              <a:t>Graig</a:t>
            </a:r>
            <a:r>
              <a:rPr lang="en-US" sz="1300" dirty="0">
                <a:solidFill>
                  <a:schemeClr val="bg1"/>
                </a:solidFill>
              </a:rPr>
              <a:t> began his design career with Henrik Ibsen’s play </a:t>
            </a:r>
            <a:r>
              <a:rPr lang="en-US" sz="1300" i="1" dirty="0">
                <a:solidFill>
                  <a:schemeClr val="bg1"/>
                </a:solidFill>
              </a:rPr>
              <a:t>The Vikings </a:t>
            </a:r>
            <a:r>
              <a:rPr lang="en-US" sz="1300" dirty="0">
                <a:solidFill>
                  <a:schemeClr val="bg1"/>
                </a:solidFill>
              </a:rPr>
              <a:t>(1903) at the Imperial Theatre, London. </a:t>
            </a:r>
          </a:p>
          <a:p>
            <a:r>
              <a:rPr lang="en-US" sz="1300" dirty="0">
                <a:solidFill>
                  <a:schemeClr val="bg1"/>
                </a:solidFill>
              </a:rPr>
              <a:t>In his sets, decor, and costumes for these productions, Craig asserted his revolutionary theories of theatrical design. </a:t>
            </a:r>
          </a:p>
          <a:p>
            <a:r>
              <a:rPr lang="en-US" sz="1300" dirty="0">
                <a:solidFill>
                  <a:schemeClr val="bg1"/>
                </a:solidFill>
              </a:rPr>
              <a:t>His productions were marked by simplicity and unity of concept, with the emphasis being placed on the movement of actors and of light. But his productions—their artistic impact notwithstanding—were commercial failures, and the financial support that would have permitted him to develop his ideas was not forthcoming in England.</a:t>
            </a:r>
          </a:p>
          <a:p>
            <a:r>
              <a:rPr lang="en-US" sz="1300" dirty="0">
                <a:solidFill>
                  <a:schemeClr val="bg1"/>
                </a:solidFill>
              </a:rPr>
              <a:t>His best-known essay was </a:t>
            </a:r>
            <a:r>
              <a:rPr lang="en-US" sz="1300" i="1" dirty="0">
                <a:solidFill>
                  <a:schemeClr val="bg1"/>
                </a:solidFill>
              </a:rPr>
              <a:t>The Art of the Theatre</a:t>
            </a:r>
            <a:r>
              <a:rPr lang="en-US" sz="1300" dirty="0">
                <a:solidFill>
                  <a:schemeClr val="bg1"/>
                </a:solidFill>
              </a:rPr>
              <a:t>.</a:t>
            </a:r>
          </a:p>
          <a:p>
            <a:r>
              <a:rPr lang="en-US" sz="1300" dirty="0">
                <a:solidFill>
                  <a:schemeClr val="bg1"/>
                </a:solidFill>
              </a:rPr>
              <a:t>He finally arrived in Italy, where he created the sets for a production in Florence. There he invented (1907) the portable folding screens used in set designs for a co-production with Konstantin Stanislavsky of </a:t>
            </a:r>
            <a:r>
              <a:rPr lang="en-US" sz="1300" i="1" dirty="0">
                <a:solidFill>
                  <a:schemeClr val="bg1"/>
                </a:solidFill>
              </a:rPr>
              <a:t>Hamlet</a:t>
            </a:r>
            <a:r>
              <a:rPr lang="en-US" sz="1300" dirty="0">
                <a:solidFill>
                  <a:schemeClr val="bg1"/>
                </a:solidFill>
              </a:rPr>
              <a:t> at the Moscow Art Theatre in 1912.</a:t>
            </a:r>
          </a:p>
          <a:p>
            <a:r>
              <a:rPr lang="en-US" sz="1300" dirty="0">
                <a:solidFill>
                  <a:schemeClr val="bg1"/>
                </a:solidFill>
              </a:rPr>
              <a:t>In Florence he published the etchings illustrating his </a:t>
            </a:r>
            <a:r>
              <a:rPr lang="en-US" sz="1300" dirty="0" err="1">
                <a:solidFill>
                  <a:schemeClr val="bg1"/>
                </a:solidFill>
              </a:rPr>
              <a:t>scenographic</a:t>
            </a:r>
            <a:r>
              <a:rPr lang="en-US" sz="1300" dirty="0">
                <a:solidFill>
                  <a:schemeClr val="bg1"/>
                </a:solidFill>
              </a:rPr>
              <a:t> concepts in </a:t>
            </a:r>
            <a:r>
              <a:rPr lang="en-US" sz="1300" i="1" dirty="0">
                <a:solidFill>
                  <a:schemeClr val="bg1"/>
                </a:solidFill>
              </a:rPr>
              <a:t>A Portfolio of Etchings </a:t>
            </a:r>
            <a:r>
              <a:rPr lang="en-US" sz="1300" dirty="0">
                <a:solidFill>
                  <a:schemeClr val="bg1"/>
                </a:solidFill>
              </a:rPr>
              <a:t>(1908) and also wrote </a:t>
            </a:r>
            <a:r>
              <a:rPr lang="en-US" sz="1300" i="1" dirty="0">
                <a:solidFill>
                  <a:schemeClr val="bg1"/>
                </a:solidFill>
              </a:rPr>
              <a:t>Towards a New Theatre</a:t>
            </a:r>
            <a:r>
              <a:rPr lang="en-US" sz="1300" dirty="0">
                <a:solidFill>
                  <a:schemeClr val="bg1"/>
                </a:solidFill>
              </a:rPr>
              <a:t> (1913), which contains 40 plates of his original scenic designs. </a:t>
            </a:r>
          </a:p>
        </p:txBody>
      </p:sp>
    </p:spTree>
    <p:extLst>
      <p:ext uri="{BB962C8B-B14F-4D97-AF65-F5344CB8AC3E}">
        <p14:creationId xmlns:p14="http://schemas.microsoft.com/office/powerpoint/2010/main" val="350776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b="1" spc="50" dirty="0">
                <a:ln w="0"/>
                <a:solidFill>
                  <a:srgbClr val="FF6699"/>
                </a:solidFill>
                <a:effectLst>
                  <a:innerShdw blurRad="63500" dist="50800" dir="13500000">
                    <a:srgbClr val="000000">
                      <a:alpha val="50000"/>
                    </a:srgbClr>
                  </a:innerShdw>
                </a:effectLst>
                <a:latin typeface="Courier New" panose="02070309020205020404" pitchFamily="49" charset="0"/>
                <a:cs typeface="Courier New" panose="02070309020205020404" pitchFamily="49" charset="0"/>
              </a:rPr>
              <a:t>Who is Edward Gordon Craig?</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447800"/>
            <a:ext cx="2362200" cy="4648199"/>
          </a:xfrm>
          <a:prstGeom prst="rect">
            <a:avLst/>
          </a:prstGeom>
          <a:ln>
            <a:noFill/>
          </a:ln>
          <a:effectLst>
            <a:softEdge rad="112500"/>
          </a:effectLst>
        </p:spPr>
      </p:pic>
      <p:sp>
        <p:nvSpPr>
          <p:cNvPr id="4" name="Content Placeholder 3"/>
          <p:cNvSpPr>
            <a:spLocks noGrp="1"/>
          </p:cNvSpPr>
          <p:nvPr>
            <p:ph sz="half" idx="2"/>
          </p:nvPr>
        </p:nvSpPr>
        <p:spPr>
          <a:xfrm>
            <a:off x="2971800" y="1371600"/>
            <a:ext cx="5715000" cy="4754563"/>
          </a:xfrm>
        </p:spPr>
        <p:txBody>
          <a:bodyPr>
            <a:noAutofit/>
          </a:bodyPr>
          <a:lstStyle/>
          <a:p>
            <a:r>
              <a:rPr lang="en-US" sz="1400" dirty="0">
                <a:solidFill>
                  <a:schemeClr val="bg1"/>
                </a:solidFill>
              </a:rPr>
              <a:t>He established his School for the Art of the Theatre in 1903.</a:t>
            </a:r>
          </a:p>
          <a:p>
            <a:r>
              <a:rPr lang="en-US" sz="1400" dirty="0">
                <a:solidFill>
                  <a:schemeClr val="bg1"/>
                </a:solidFill>
              </a:rPr>
              <a:t>After World War I, Craig turned increasingly to theatrical history. He did take part in some outstanding productions, though, directing and designing scenery for Ibsen’s </a:t>
            </a:r>
            <a:r>
              <a:rPr lang="en-US" sz="1400" i="1" dirty="0">
                <a:solidFill>
                  <a:schemeClr val="bg1"/>
                </a:solidFill>
              </a:rPr>
              <a:t>The Pretenders</a:t>
            </a:r>
            <a:r>
              <a:rPr lang="en-US" sz="1400" dirty="0">
                <a:solidFill>
                  <a:schemeClr val="bg1"/>
                </a:solidFill>
              </a:rPr>
              <a:t> (Copenhagen, 1926) and for </a:t>
            </a:r>
            <a:r>
              <a:rPr lang="en-US" sz="1400" i="1" dirty="0">
                <a:solidFill>
                  <a:schemeClr val="bg1"/>
                </a:solidFill>
              </a:rPr>
              <a:t>Macbeth</a:t>
            </a:r>
            <a:r>
              <a:rPr lang="en-US" sz="1400" dirty="0">
                <a:solidFill>
                  <a:schemeClr val="bg1"/>
                </a:solidFill>
              </a:rPr>
              <a:t> (New York, 1928). </a:t>
            </a:r>
          </a:p>
          <a:p>
            <a:r>
              <a:rPr lang="en-US" sz="1400" dirty="0">
                <a:solidFill>
                  <a:srgbClr val="FFFF99"/>
                </a:solidFill>
              </a:rPr>
              <a:t>He defined his theory of the history of stage design and expounded his ideas of a stage setting based on the use of portable screens and the part played by light in evoking atmosphere.</a:t>
            </a:r>
          </a:p>
          <a:p>
            <a:r>
              <a:rPr lang="en-US" sz="1400" dirty="0">
                <a:solidFill>
                  <a:schemeClr val="bg1"/>
                </a:solidFill>
              </a:rPr>
              <a:t>Craig propounded an art of the theatre in which reality, instead of being reproduced by traditional representational methods, would be transcended and interpreted by symbol. </a:t>
            </a:r>
          </a:p>
          <a:p>
            <a:r>
              <a:rPr lang="en-US" sz="1400" dirty="0">
                <a:solidFill>
                  <a:schemeClr val="bg1"/>
                </a:solidFill>
              </a:rPr>
              <a:t>To him outlines, forms, </a:t>
            </a:r>
            <a:r>
              <a:rPr lang="en-US" sz="1400" dirty="0" err="1">
                <a:solidFill>
                  <a:schemeClr val="bg1"/>
                </a:solidFill>
              </a:rPr>
              <a:t>colours</a:t>
            </a:r>
            <a:r>
              <a:rPr lang="en-US" sz="1400" dirty="0">
                <a:solidFill>
                  <a:schemeClr val="bg1"/>
                </a:solidFill>
              </a:rPr>
              <a:t>, and lighting were a means of conveying atmosphere. </a:t>
            </a:r>
          </a:p>
          <a:p>
            <a:r>
              <a:rPr lang="en-US" sz="1400" dirty="0">
                <a:solidFill>
                  <a:schemeClr val="bg1"/>
                </a:solidFill>
              </a:rPr>
              <a:t>His most original theatrical concept was that the entire “scene” in a dramatic work should be movable in all parts; both the floor and the ceiling were to be composed of squares that, under the control of the artist, could be moved up and down independently or in groups within a constantly changing pattern of light. Thus an emotional response might arise in the audience through the abstract movement of these plastic forms.</a:t>
            </a:r>
          </a:p>
        </p:txBody>
      </p:sp>
    </p:spTree>
    <p:extLst>
      <p:ext uri="{BB962C8B-B14F-4D97-AF65-F5344CB8AC3E}">
        <p14:creationId xmlns:p14="http://schemas.microsoft.com/office/powerpoint/2010/main" val="384854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tx2">
                    <a:lumMod val="40000"/>
                    <a:lumOff val="60000"/>
                  </a:schemeClr>
                </a:solidFill>
                <a:latin typeface="Franklin Gothic Medium" panose="020B0603020102020204" pitchFamily="34" charset="0"/>
              </a:rPr>
              <a:t>What is a Director?</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Directing is still a relatively new phenomenon – late 19th, early 20th century – and is still developing.</a:t>
            </a:r>
          </a:p>
          <a:p>
            <a:r>
              <a:rPr lang="en-US" dirty="0">
                <a:solidFill>
                  <a:schemeClr val="bg1"/>
                </a:solidFill>
              </a:rPr>
              <a:t>Began to become more prominent during the Industrial Age and before Romanticism.</a:t>
            </a:r>
          </a:p>
          <a:p>
            <a:r>
              <a:rPr lang="en-US" dirty="0">
                <a:solidFill>
                  <a:schemeClr val="bg1"/>
                </a:solidFill>
              </a:rPr>
              <a:t>Now the director is the dominant figure in theatrical production.</a:t>
            </a:r>
          </a:p>
          <a:p>
            <a:r>
              <a:rPr lang="en-US" dirty="0">
                <a:solidFill>
                  <a:schemeClr val="bg1"/>
                </a:solidFill>
              </a:rPr>
              <a:t>According to the Oxford Dictionary, a director is a person who is in charge of an activity, department, or organization.</a:t>
            </a:r>
          </a:p>
          <a:p>
            <a:pPr lvl="1"/>
            <a:r>
              <a:rPr lang="en-US" dirty="0">
                <a:solidFill>
                  <a:schemeClr val="bg1"/>
                </a:solidFill>
              </a:rPr>
              <a:t>The word Director is a noun – directors (plural noun)</a:t>
            </a:r>
          </a:p>
          <a:p>
            <a:r>
              <a:rPr lang="en-US" dirty="0">
                <a:solidFill>
                  <a:schemeClr val="bg1"/>
                </a:solidFill>
              </a:rPr>
              <a:t>A director could mean a member of the board of people that manages or oversees the affairs of a business.</a:t>
            </a:r>
          </a:p>
          <a:p>
            <a:r>
              <a:rPr lang="en-US" dirty="0">
                <a:solidFill>
                  <a:schemeClr val="bg1"/>
                </a:solidFill>
              </a:rPr>
              <a:t>Or it could mean a person who supervises the actors, camera crew, and other staff for a movie, play, television program, or similar production.</a:t>
            </a:r>
          </a:p>
          <a:p>
            <a:r>
              <a:rPr lang="en-US" dirty="0">
                <a:solidFill>
                  <a:schemeClr val="bg1"/>
                </a:solidFill>
              </a:rPr>
              <a:t>The word director came from late Middle English: from Anglo-Norman French </a:t>
            </a:r>
            <a:r>
              <a:rPr lang="en-US" dirty="0" err="1">
                <a:solidFill>
                  <a:schemeClr val="bg1"/>
                </a:solidFill>
              </a:rPr>
              <a:t>directour</a:t>
            </a:r>
            <a:r>
              <a:rPr lang="en-US" dirty="0">
                <a:solidFill>
                  <a:schemeClr val="bg1"/>
                </a:solidFill>
              </a:rPr>
              <a:t>, from late Latin director ‘governor,’ from </a:t>
            </a:r>
            <a:r>
              <a:rPr lang="en-US" dirty="0" err="1">
                <a:solidFill>
                  <a:schemeClr val="bg1"/>
                </a:solidFill>
              </a:rPr>
              <a:t>dirigere</a:t>
            </a:r>
            <a:r>
              <a:rPr lang="en-US" dirty="0">
                <a:solidFill>
                  <a:schemeClr val="bg1"/>
                </a:solidFill>
              </a:rPr>
              <a:t> ‘to guide.’</a:t>
            </a:r>
          </a:p>
          <a:p>
            <a:endParaRPr lang="en-US" dirty="0">
              <a:solidFill>
                <a:schemeClr val="bg1"/>
              </a:solidFill>
            </a:endParaRPr>
          </a:p>
        </p:txBody>
      </p:sp>
    </p:spTree>
    <p:extLst>
      <p:ext uri="{BB962C8B-B14F-4D97-AF65-F5344CB8AC3E}">
        <p14:creationId xmlns:p14="http://schemas.microsoft.com/office/powerpoint/2010/main" val="715878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n w="22225">
                  <a:solidFill>
                    <a:schemeClr val="accent2"/>
                  </a:solidFill>
                  <a:prstDash val="solid"/>
                </a:ln>
                <a:solidFill>
                  <a:schemeClr val="accent2">
                    <a:lumMod val="40000"/>
                    <a:lumOff val="60000"/>
                  </a:schemeClr>
                </a:solidFill>
                <a:latin typeface="Kristen ITC" panose="03050502040202030202" pitchFamily="66" charset="0"/>
              </a:rPr>
              <a:t>Who is Meyerhold?</a:t>
            </a:r>
          </a:p>
        </p:txBody>
      </p:sp>
      <p:sp>
        <p:nvSpPr>
          <p:cNvPr id="3" name="Content Placeholder 2"/>
          <p:cNvSpPr>
            <a:spLocks noGrp="1"/>
          </p:cNvSpPr>
          <p:nvPr>
            <p:ph sz="half" idx="1"/>
          </p:nvPr>
        </p:nvSpPr>
        <p:spPr>
          <a:xfrm>
            <a:off x="457200" y="1600200"/>
            <a:ext cx="5562600" cy="4525963"/>
          </a:xfrm>
        </p:spPr>
        <p:txBody>
          <a:bodyPr>
            <a:noAutofit/>
          </a:bodyPr>
          <a:lstStyle/>
          <a:p>
            <a:r>
              <a:rPr lang="en-US" sz="1600" dirty="0" err="1">
                <a:solidFill>
                  <a:schemeClr val="bg1"/>
                </a:solidFill>
              </a:rPr>
              <a:t>Vsevolod</a:t>
            </a:r>
            <a:r>
              <a:rPr lang="en-US" sz="1600" dirty="0">
                <a:solidFill>
                  <a:schemeClr val="bg1"/>
                </a:solidFill>
              </a:rPr>
              <a:t> Meyerhold (1874-1940)</a:t>
            </a:r>
          </a:p>
          <a:p>
            <a:r>
              <a:rPr lang="en-US" sz="1600" dirty="0">
                <a:solidFill>
                  <a:schemeClr val="bg1"/>
                </a:solidFill>
              </a:rPr>
              <a:t>Meyerhold was a Russian and Soviet actor and theater director, and the creator of a new acting system called “biomechanics”. It is hard to overestimate his role in the development of the Russian theater. </a:t>
            </a:r>
          </a:p>
          <a:p>
            <a:r>
              <a:rPr lang="en-US" sz="1600" dirty="0">
                <a:solidFill>
                  <a:schemeClr val="bg1"/>
                </a:solidFill>
              </a:rPr>
              <a:t>He went to see </a:t>
            </a:r>
            <a:r>
              <a:rPr lang="en-US" sz="1600" i="1" dirty="0">
                <a:solidFill>
                  <a:schemeClr val="bg1"/>
                </a:solidFill>
              </a:rPr>
              <a:t>Othello</a:t>
            </a:r>
            <a:r>
              <a:rPr lang="en-US" sz="1600" dirty="0">
                <a:solidFill>
                  <a:schemeClr val="bg1"/>
                </a:solidFill>
              </a:rPr>
              <a:t> as staged by Konstantin Stanislavsky. This simple experience changed Meyerhold's life: inspired by Stanislavsky's talent, he left the law department and attended the Theater and Musical School of the Moscow Philharmonic Society.</a:t>
            </a:r>
          </a:p>
          <a:p>
            <a:r>
              <a:rPr lang="en-US" sz="1600" dirty="0">
                <a:solidFill>
                  <a:schemeClr val="bg1"/>
                </a:solidFill>
              </a:rPr>
              <a:t>His tutor, the theater director Vladimir </a:t>
            </a:r>
            <a:r>
              <a:rPr lang="en-US" sz="1600" dirty="0" err="1">
                <a:solidFill>
                  <a:schemeClr val="bg1"/>
                </a:solidFill>
              </a:rPr>
              <a:t>Nemirovich-Danchenko</a:t>
            </a:r>
            <a:r>
              <a:rPr lang="en-US" sz="1600" dirty="0">
                <a:solidFill>
                  <a:schemeClr val="bg1"/>
                </a:solidFill>
              </a:rPr>
              <a:t>, appreciated Meyerhold’s talent, knowledge, and energy. </a:t>
            </a:r>
          </a:p>
          <a:p>
            <a:r>
              <a:rPr lang="en-US" sz="1600" dirty="0">
                <a:solidFill>
                  <a:schemeClr val="bg1"/>
                </a:solidFill>
              </a:rPr>
              <a:t>When </a:t>
            </a:r>
            <a:r>
              <a:rPr lang="en-US" sz="1600" dirty="0" err="1">
                <a:solidFill>
                  <a:schemeClr val="bg1"/>
                </a:solidFill>
              </a:rPr>
              <a:t>Nemirovich-Danchenko</a:t>
            </a:r>
            <a:r>
              <a:rPr lang="en-US" sz="1600" dirty="0">
                <a:solidFill>
                  <a:schemeClr val="bg1"/>
                </a:solidFill>
              </a:rPr>
              <a:t> decided to found a new theater together with Stanislavsky, Meyerhold was among the first students who were invited to join the troupe. Meyerhold accepted the invitation, and in 1898 after graduating joined the newly formed Moscow Art Theater.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1524000"/>
            <a:ext cx="2301240" cy="4800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87817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n w="22225">
                  <a:solidFill>
                    <a:schemeClr val="accent2"/>
                  </a:solidFill>
                  <a:prstDash val="solid"/>
                </a:ln>
                <a:solidFill>
                  <a:schemeClr val="accent2">
                    <a:lumMod val="40000"/>
                    <a:lumOff val="60000"/>
                  </a:schemeClr>
                </a:solidFill>
                <a:latin typeface="Kristen ITC" panose="03050502040202030202" pitchFamily="66" charset="0"/>
              </a:rPr>
              <a:t>Who is Meyerhold?</a:t>
            </a:r>
          </a:p>
        </p:txBody>
      </p:sp>
      <p:sp>
        <p:nvSpPr>
          <p:cNvPr id="3" name="Content Placeholder 2"/>
          <p:cNvSpPr>
            <a:spLocks noGrp="1"/>
          </p:cNvSpPr>
          <p:nvPr>
            <p:ph sz="half" idx="1"/>
          </p:nvPr>
        </p:nvSpPr>
        <p:spPr>
          <a:xfrm>
            <a:off x="457200" y="1600200"/>
            <a:ext cx="5562600" cy="4525963"/>
          </a:xfrm>
        </p:spPr>
        <p:txBody>
          <a:bodyPr>
            <a:noAutofit/>
          </a:bodyPr>
          <a:lstStyle/>
          <a:p>
            <a:r>
              <a:rPr lang="en-US" sz="1400" dirty="0">
                <a:solidFill>
                  <a:schemeClr val="bg1"/>
                </a:solidFill>
              </a:rPr>
              <a:t>The newly created theater was headed by </a:t>
            </a:r>
            <a:r>
              <a:rPr lang="en-US" sz="1400" dirty="0" err="1">
                <a:solidFill>
                  <a:schemeClr val="bg1"/>
                </a:solidFill>
              </a:rPr>
              <a:t>Nemirovich-Danchenko</a:t>
            </a:r>
            <a:r>
              <a:rPr lang="en-US" sz="1400" dirty="0">
                <a:solidFill>
                  <a:schemeClr val="bg1"/>
                </a:solidFill>
              </a:rPr>
              <a:t> and Konstantin Stanislavsky. </a:t>
            </a:r>
          </a:p>
          <a:p>
            <a:r>
              <a:rPr lang="en-US" sz="1400" dirty="0">
                <a:solidFill>
                  <a:schemeClr val="bg1"/>
                </a:solidFill>
              </a:rPr>
              <a:t>In those days, Stanislavsky was working on his acting system based on deep character study and realistic acting, which nowadays is world famous.</a:t>
            </a:r>
          </a:p>
          <a:p>
            <a:r>
              <a:rPr lang="en-US" sz="1400" dirty="0">
                <a:solidFill>
                  <a:schemeClr val="bg1"/>
                </a:solidFill>
              </a:rPr>
              <a:t>Meyerhold had been Stanislavsky’s apprentice until 1902. </a:t>
            </a:r>
          </a:p>
          <a:p>
            <a:r>
              <a:rPr lang="en-US" sz="1400" dirty="0">
                <a:solidFill>
                  <a:schemeClr val="bg1"/>
                </a:solidFill>
              </a:rPr>
              <a:t>That year, after playing twenty parts on Moscow Art Theater's stage, Meyerhold announced his rejection of Stanislavsky’s methods, left the troupe and turned from acting to directing.</a:t>
            </a:r>
          </a:p>
          <a:p>
            <a:r>
              <a:rPr lang="en-US" sz="1400" dirty="0">
                <a:solidFill>
                  <a:schemeClr val="bg1"/>
                </a:solidFill>
              </a:rPr>
              <a:t>Meyerhold was looking for a new theater style and new expressive means.</a:t>
            </a:r>
          </a:p>
          <a:p>
            <a:r>
              <a:rPr lang="en-US" sz="1400" dirty="0">
                <a:solidFill>
                  <a:srgbClr val="FFFF99"/>
                </a:solidFill>
              </a:rPr>
              <a:t>As opposed to Stanislavsky, Meyerhold was usually indifferent to the psychological side of acting, but he was fascinated by its visual side. He made the actors work on body movements, not on character study, and assured them that “buffoonery and clowning are necessary for an actor, and the simplest simplicity should include the elements of the clown”. </a:t>
            </a:r>
          </a:p>
          <a:p>
            <a:r>
              <a:rPr lang="en-US" sz="1400" dirty="0">
                <a:solidFill>
                  <a:schemeClr val="bg1"/>
                </a:solidFill>
              </a:rPr>
              <a:t>His performances resembled marionette theater shows.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1524000"/>
            <a:ext cx="2301240" cy="4800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81056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n w="22225">
                  <a:solidFill>
                    <a:schemeClr val="accent2"/>
                  </a:solidFill>
                  <a:prstDash val="solid"/>
                </a:ln>
                <a:solidFill>
                  <a:schemeClr val="accent2">
                    <a:lumMod val="40000"/>
                    <a:lumOff val="60000"/>
                  </a:schemeClr>
                </a:solidFill>
                <a:latin typeface="Kristen ITC" panose="03050502040202030202" pitchFamily="66" charset="0"/>
              </a:rPr>
              <a:t>Who is Meyerhold?</a:t>
            </a:r>
          </a:p>
        </p:txBody>
      </p:sp>
      <p:sp>
        <p:nvSpPr>
          <p:cNvPr id="3" name="Content Placeholder 2"/>
          <p:cNvSpPr>
            <a:spLocks noGrp="1"/>
          </p:cNvSpPr>
          <p:nvPr>
            <p:ph sz="half" idx="1"/>
          </p:nvPr>
        </p:nvSpPr>
        <p:spPr>
          <a:xfrm>
            <a:off x="457200" y="1600200"/>
            <a:ext cx="5410200" cy="4525963"/>
          </a:xfrm>
        </p:spPr>
        <p:txBody>
          <a:bodyPr>
            <a:noAutofit/>
          </a:bodyPr>
          <a:lstStyle/>
          <a:p>
            <a:r>
              <a:rPr lang="en-US" sz="1200" dirty="0">
                <a:solidFill>
                  <a:schemeClr val="bg1"/>
                </a:solidFill>
              </a:rPr>
              <a:t>Stanislavsky found Meyerhold’s experiments too radical and bizarre.</a:t>
            </a:r>
          </a:p>
          <a:p>
            <a:r>
              <a:rPr lang="en-US" sz="1200" dirty="0">
                <a:solidFill>
                  <a:schemeClr val="bg1"/>
                </a:solidFill>
              </a:rPr>
              <a:t>Meyerhold kept experimenting. </a:t>
            </a:r>
          </a:p>
          <a:p>
            <a:r>
              <a:rPr lang="en-US" sz="1200" dirty="0">
                <a:solidFill>
                  <a:schemeClr val="bg1"/>
                </a:solidFill>
              </a:rPr>
              <a:t>In Ibsen's </a:t>
            </a:r>
            <a:r>
              <a:rPr lang="en-US" sz="1200" i="1" dirty="0" err="1">
                <a:solidFill>
                  <a:schemeClr val="bg1"/>
                </a:solidFill>
              </a:rPr>
              <a:t>Hedda</a:t>
            </a:r>
            <a:r>
              <a:rPr lang="en-US" sz="1200" i="1" dirty="0">
                <a:solidFill>
                  <a:schemeClr val="bg1"/>
                </a:solidFill>
              </a:rPr>
              <a:t> </a:t>
            </a:r>
            <a:r>
              <a:rPr lang="en-US" sz="1200" i="1" dirty="0" err="1">
                <a:solidFill>
                  <a:schemeClr val="bg1"/>
                </a:solidFill>
              </a:rPr>
              <a:t>Gabler</a:t>
            </a:r>
            <a:r>
              <a:rPr lang="en-US" sz="1200" dirty="0">
                <a:solidFill>
                  <a:schemeClr val="bg1"/>
                </a:solidFill>
              </a:rPr>
              <a:t> he used the acting methods of symbolic theater: slow movements and emotionless speech combined with expressive, sculpture-</a:t>
            </a:r>
            <a:r>
              <a:rPr lang="en-US" sz="1200" dirty="0" err="1">
                <a:solidFill>
                  <a:schemeClr val="bg1"/>
                </a:solidFill>
              </a:rPr>
              <a:t>esque</a:t>
            </a:r>
            <a:r>
              <a:rPr lang="en-US" sz="1200" dirty="0">
                <a:solidFill>
                  <a:schemeClr val="bg1"/>
                </a:solidFill>
              </a:rPr>
              <a:t> poses and gestures. </a:t>
            </a:r>
          </a:p>
          <a:p>
            <a:r>
              <a:rPr lang="en-US" sz="1200" dirty="0">
                <a:solidFill>
                  <a:schemeClr val="bg1"/>
                </a:solidFill>
              </a:rPr>
              <a:t>To stage </a:t>
            </a:r>
            <a:r>
              <a:rPr lang="en-US" sz="1200" i="1" dirty="0">
                <a:solidFill>
                  <a:schemeClr val="bg1"/>
                </a:solidFill>
              </a:rPr>
              <a:t>A Puppet Show </a:t>
            </a:r>
            <a:r>
              <a:rPr lang="en-US" sz="1200" dirty="0">
                <a:solidFill>
                  <a:schemeClr val="bg1"/>
                </a:solidFill>
              </a:rPr>
              <a:t>by </a:t>
            </a:r>
            <a:r>
              <a:rPr lang="en-US" sz="1200" dirty="0" err="1">
                <a:solidFill>
                  <a:schemeClr val="bg1"/>
                </a:solidFill>
              </a:rPr>
              <a:t>Aleksandr</a:t>
            </a:r>
            <a:r>
              <a:rPr lang="en-US" sz="1200" dirty="0">
                <a:solidFill>
                  <a:schemeClr val="bg1"/>
                </a:solidFill>
              </a:rPr>
              <a:t> Blok, Meyerhold studied the traditions and principles of Italian folk mask theater, </a:t>
            </a:r>
            <a:r>
              <a:rPr lang="en-US" sz="1200" dirty="0" err="1">
                <a:solidFill>
                  <a:schemeClr val="bg1"/>
                </a:solidFill>
              </a:rPr>
              <a:t>comedia</a:t>
            </a:r>
            <a:r>
              <a:rPr lang="en-US" sz="1200" dirty="0">
                <a:solidFill>
                  <a:schemeClr val="bg1"/>
                </a:solidFill>
              </a:rPr>
              <a:t> </a:t>
            </a:r>
            <a:r>
              <a:rPr lang="en-US" sz="1200" dirty="0" err="1">
                <a:solidFill>
                  <a:schemeClr val="bg1"/>
                </a:solidFill>
              </a:rPr>
              <a:t>dell’arte</a:t>
            </a:r>
            <a:r>
              <a:rPr lang="en-US" sz="1200" dirty="0">
                <a:solidFill>
                  <a:schemeClr val="bg1"/>
                </a:solidFill>
              </a:rPr>
              <a:t>.</a:t>
            </a:r>
          </a:p>
          <a:p>
            <a:r>
              <a:rPr lang="en-US" sz="1200" dirty="0">
                <a:solidFill>
                  <a:schemeClr val="bg1"/>
                </a:solidFill>
              </a:rPr>
              <a:t>Meyerhold's ideas were becoming more and more radical. He kept experimenting: </a:t>
            </a:r>
          </a:p>
          <a:p>
            <a:pPr lvl="1"/>
            <a:r>
              <a:rPr lang="en-US" sz="1200" dirty="0">
                <a:solidFill>
                  <a:schemeClr val="bg1"/>
                </a:solidFill>
              </a:rPr>
              <a:t>He wanted to abolish the profession of an actor and to let the common people to participate in plays</a:t>
            </a:r>
          </a:p>
          <a:p>
            <a:pPr lvl="1"/>
            <a:r>
              <a:rPr lang="en-US" sz="1200" dirty="0">
                <a:solidFill>
                  <a:schemeClr val="bg1"/>
                </a:solidFill>
              </a:rPr>
              <a:t>He wanted to give free theater tickets to workers and peasants</a:t>
            </a:r>
          </a:p>
          <a:p>
            <a:pPr lvl="1"/>
            <a:r>
              <a:rPr lang="en-US" sz="1200" dirty="0">
                <a:solidFill>
                  <a:schemeClr val="bg1"/>
                </a:solidFill>
              </a:rPr>
              <a:t>He wanted to change all the names of the USSR theaters to the abbreviation “RSFSR”: “RSFSR-1” ("Russian Soviet Federated Socialistic Republic 1”), and “RSFSR-2”, and so on</a:t>
            </a:r>
          </a:p>
          <a:p>
            <a:r>
              <a:rPr lang="en-US" sz="1200" dirty="0">
                <a:solidFill>
                  <a:srgbClr val="FFFF99"/>
                </a:solidFill>
              </a:rPr>
              <a:t>Meyerhold’s new acting system based on body movements. </a:t>
            </a:r>
          </a:p>
          <a:p>
            <a:r>
              <a:rPr lang="en-US" sz="1200" dirty="0">
                <a:solidFill>
                  <a:srgbClr val="FFFF99"/>
                </a:solidFill>
              </a:rPr>
              <a:t>Meyerhold considered that the art of acting is the art of moving, and that to understand the character the actor has to begin with his mobility. Poses and gestures, according to Meyerhold, represented thoughts and feelings more clearly than words. </a:t>
            </a:r>
          </a:p>
          <a:p>
            <a:r>
              <a:rPr lang="en-US" sz="1200" dirty="0">
                <a:solidFill>
                  <a:schemeClr val="bg1"/>
                </a:solidFill>
              </a:rPr>
              <a:t>THUS – by 1900, the term "director" was in wide-spread use and the primacy of director became clear – directors placed themselves at the center of production.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295400"/>
            <a:ext cx="2529840" cy="4876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11122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Engravers MT" panose="02090707080505020304" pitchFamily="18" charset="0"/>
              </a:rPr>
              <a:t>Who is David Belasco?</a:t>
            </a:r>
          </a:p>
        </p:txBody>
      </p:sp>
      <p:sp>
        <p:nvSpPr>
          <p:cNvPr id="3" name="Content Placeholder 2"/>
          <p:cNvSpPr>
            <a:spLocks noGrp="1"/>
          </p:cNvSpPr>
          <p:nvPr>
            <p:ph sz="half" idx="1"/>
          </p:nvPr>
        </p:nvSpPr>
        <p:spPr>
          <a:xfrm>
            <a:off x="457200" y="1447800"/>
            <a:ext cx="5715000" cy="4678363"/>
          </a:xfrm>
        </p:spPr>
        <p:txBody>
          <a:bodyPr>
            <a:noAutofit/>
          </a:bodyPr>
          <a:lstStyle/>
          <a:p>
            <a:r>
              <a:rPr lang="en-US" sz="1600" dirty="0">
                <a:solidFill>
                  <a:schemeClr val="bg1"/>
                </a:solidFill>
              </a:rPr>
              <a:t>David Belasco (July 25, 1853 – May 14, 1931) was an American theatrical producer, director and playwright. </a:t>
            </a:r>
          </a:p>
          <a:p>
            <a:r>
              <a:rPr lang="en-US" sz="1600" dirty="0">
                <a:solidFill>
                  <a:schemeClr val="bg1"/>
                </a:solidFill>
              </a:rPr>
              <a:t>He was the first writer to adapt the short story </a:t>
            </a:r>
            <a:r>
              <a:rPr lang="en-US" sz="1600" i="1" dirty="0">
                <a:solidFill>
                  <a:schemeClr val="bg1"/>
                </a:solidFill>
              </a:rPr>
              <a:t>Madame Butterfly </a:t>
            </a:r>
            <a:r>
              <a:rPr lang="en-US" sz="1600" dirty="0">
                <a:solidFill>
                  <a:schemeClr val="bg1"/>
                </a:solidFill>
              </a:rPr>
              <a:t>for the stage, and he launched the theatrical career of many actors, including Mary Pickford and Barbara </a:t>
            </a:r>
            <a:r>
              <a:rPr lang="en-US" sz="1600" dirty="0" err="1">
                <a:solidFill>
                  <a:schemeClr val="bg1"/>
                </a:solidFill>
              </a:rPr>
              <a:t>Stanwyck</a:t>
            </a:r>
            <a:r>
              <a:rPr lang="en-US" sz="1600" dirty="0">
                <a:solidFill>
                  <a:schemeClr val="bg1"/>
                </a:solidFill>
              </a:rPr>
              <a:t>. </a:t>
            </a:r>
          </a:p>
          <a:p>
            <a:r>
              <a:rPr lang="en-US" sz="1600" dirty="0">
                <a:solidFill>
                  <a:srgbClr val="FFFF99"/>
                </a:solidFill>
              </a:rPr>
              <a:t>Belasco pioneered many innovative new forms of stage lighting and special effects in order to create realism and naturalism.</a:t>
            </a:r>
          </a:p>
          <a:p>
            <a:r>
              <a:rPr lang="en-US" sz="1600" dirty="0">
                <a:solidFill>
                  <a:schemeClr val="bg1"/>
                </a:solidFill>
              </a:rPr>
              <a:t>Belasco demanded a natural acting style, and to complement that, he developed stage settings with authentic lighting effects to enhance his plays. His productions inspired several generations of theatre lighting designers.</a:t>
            </a:r>
          </a:p>
          <a:p>
            <a:r>
              <a:rPr lang="en-US" sz="1600" dirty="0">
                <a:solidFill>
                  <a:schemeClr val="bg1"/>
                </a:solidFill>
              </a:rPr>
              <a:t>He began working in a San Francisco theatre doing a variety of routine jobs, such as call boy, script copier or as an extra in small parts. </a:t>
            </a:r>
          </a:p>
          <a:p>
            <a:r>
              <a:rPr lang="en-US" sz="1600" dirty="0">
                <a:solidFill>
                  <a:schemeClr val="bg1"/>
                </a:solidFill>
              </a:rPr>
              <a:t>He received his first experience as a stage manager while on the road. He said, "We used to play in any place we could hire or get into—a hall, a big dining room, an empty barn; any place that would take us.”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flipH="1">
            <a:off x="6324600" y="1524000"/>
            <a:ext cx="2362200" cy="4419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961169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Engravers MT" panose="02090707080505020304" pitchFamily="18" charset="0"/>
              </a:rPr>
              <a:t>Who is David Belasco?</a:t>
            </a:r>
          </a:p>
        </p:txBody>
      </p:sp>
      <p:sp>
        <p:nvSpPr>
          <p:cNvPr id="3" name="Content Placeholder 2"/>
          <p:cNvSpPr>
            <a:spLocks noGrp="1"/>
          </p:cNvSpPr>
          <p:nvPr>
            <p:ph sz="half" idx="1"/>
          </p:nvPr>
        </p:nvSpPr>
        <p:spPr>
          <a:xfrm>
            <a:off x="457200" y="1447800"/>
            <a:ext cx="5715000" cy="4678363"/>
          </a:xfrm>
        </p:spPr>
        <p:txBody>
          <a:bodyPr>
            <a:noAutofit/>
          </a:bodyPr>
          <a:lstStyle/>
          <a:p>
            <a:r>
              <a:rPr lang="en-US" sz="1600" dirty="0">
                <a:solidFill>
                  <a:schemeClr val="bg1"/>
                </a:solidFill>
              </a:rPr>
              <a:t>From late 1873 to early 1874, he worked as an actor, director, and secretary at Piper's Opera House in Virginia City, Nevada.</a:t>
            </a:r>
          </a:p>
          <a:p>
            <a:r>
              <a:rPr lang="en-US" sz="1600" dirty="0">
                <a:solidFill>
                  <a:schemeClr val="bg1"/>
                </a:solidFill>
              </a:rPr>
              <a:t>He eventually was given the opportunity to act and serve as a stage manager, learning the business inside out. </a:t>
            </a:r>
          </a:p>
          <a:p>
            <a:r>
              <a:rPr lang="en-US" sz="1600" dirty="0">
                <a:solidFill>
                  <a:schemeClr val="bg1"/>
                </a:solidFill>
              </a:rPr>
              <a:t>A gifted playwright, Belasco went to New York City in 1882 where he worked as stage manager for the Madison Square Theatre (starting with </a:t>
            </a:r>
            <a:r>
              <a:rPr lang="en-US" sz="1600" i="1" dirty="0">
                <a:solidFill>
                  <a:schemeClr val="bg1"/>
                </a:solidFill>
              </a:rPr>
              <a:t>Young Mrs. Winthrop</a:t>
            </a:r>
            <a:r>
              <a:rPr lang="en-US" sz="1600" dirty="0">
                <a:solidFill>
                  <a:schemeClr val="bg1"/>
                </a:solidFill>
              </a:rPr>
              <a:t>), and then the old Lyceum Theatre while writing plays. </a:t>
            </a:r>
          </a:p>
          <a:p>
            <a:r>
              <a:rPr lang="en-US" sz="1600" dirty="0">
                <a:solidFill>
                  <a:schemeClr val="bg1"/>
                </a:solidFill>
              </a:rPr>
              <a:t>By 1895, he was so successful that he set himself up as an independent producer.</a:t>
            </a:r>
          </a:p>
          <a:p>
            <a:r>
              <a:rPr lang="en-US" sz="1600" dirty="0">
                <a:solidFill>
                  <a:schemeClr val="bg1"/>
                </a:solidFill>
              </a:rPr>
              <a:t>During his long creative career, stretching between 1884 and 1930, Belasco either wrote, directed, or produced more than 100 Broadway plays including </a:t>
            </a:r>
            <a:r>
              <a:rPr lang="en-US" sz="1600" i="1" dirty="0">
                <a:solidFill>
                  <a:schemeClr val="bg1"/>
                </a:solidFill>
              </a:rPr>
              <a:t>Hearts of Oak</a:t>
            </a:r>
            <a:r>
              <a:rPr lang="en-US" sz="1600" dirty="0">
                <a:solidFill>
                  <a:schemeClr val="bg1"/>
                </a:solidFill>
              </a:rPr>
              <a:t>, </a:t>
            </a:r>
            <a:r>
              <a:rPr lang="en-US" sz="1600" i="1" dirty="0">
                <a:solidFill>
                  <a:schemeClr val="bg1"/>
                </a:solidFill>
              </a:rPr>
              <a:t>The Heart of Maryland</a:t>
            </a:r>
            <a:r>
              <a:rPr lang="en-US" sz="1600" dirty="0">
                <a:solidFill>
                  <a:schemeClr val="bg1"/>
                </a:solidFill>
              </a:rPr>
              <a:t>, and </a:t>
            </a:r>
            <a:r>
              <a:rPr lang="en-US" sz="1600" i="1" dirty="0">
                <a:solidFill>
                  <a:schemeClr val="bg1"/>
                </a:solidFill>
              </a:rPr>
              <a:t>Du Barry</a:t>
            </a:r>
            <a:r>
              <a:rPr lang="en-US" sz="1600" dirty="0">
                <a:solidFill>
                  <a:schemeClr val="bg1"/>
                </a:solidFill>
              </a:rPr>
              <a:t>, making him the most powerful personality on the New York city theater scene. He also helped establish careers for dozens of notable stage performers, many of whom went on to work in films.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flipH="1">
            <a:off x="6324600" y="1524000"/>
            <a:ext cx="2362200" cy="4419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042689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Engravers MT" panose="02090707080505020304" pitchFamily="18" charset="0"/>
              </a:rPr>
              <a:t>Who is David Belasco?</a:t>
            </a:r>
          </a:p>
        </p:txBody>
      </p:sp>
      <p:sp>
        <p:nvSpPr>
          <p:cNvPr id="3" name="Content Placeholder 2"/>
          <p:cNvSpPr>
            <a:spLocks noGrp="1"/>
          </p:cNvSpPr>
          <p:nvPr>
            <p:ph sz="half" idx="1"/>
          </p:nvPr>
        </p:nvSpPr>
        <p:spPr>
          <a:xfrm>
            <a:off x="457200" y="1447800"/>
            <a:ext cx="5715000" cy="4678363"/>
          </a:xfrm>
        </p:spPr>
        <p:txBody>
          <a:bodyPr>
            <a:noAutofit/>
          </a:bodyPr>
          <a:lstStyle/>
          <a:p>
            <a:r>
              <a:rPr lang="en-US" sz="1300" dirty="0">
                <a:solidFill>
                  <a:schemeClr val="bg1"/>
                </a:solidFill>
              </a:rPr>
              <a:t>Belasco's contributions to modern stage and lighting techniques were originally not appreciated as much as those of his European counterparts, such as André Antoine and Constantin Stanislavski, however today he is regarded as "one of the first significant directorial figures in the history of the American theatre," writes theatre historian </a:t>
            </a:r>
            <a:r>
              <a:rPr lang="en-US" sz="1300" dirty="0" err="1">
                <a:solidFill>
                  <a:schemeClr val="bg1"/>
                </a:solidFill>
              </a:rPr>
              <a:t>Lise</a:t>
            </a:r>
            <a:r>
              <a:rPr lang="en-US" sz="1300" dirty="0">
                <a:solidFill>
                  <a:schemeClr val="bg1"/>
                </a:solidFill>
              </a:rPr>
              <a:t>-Lone Marker.</a:t>
            </a:r>
          </a:p>
          <a:p>
            <a:r>
              <a:rPr lang="en-US" sz="1300" dirty="0">
                <a:solidFill>
                  <a:srgbClr val="FFFF99"/>
                </a:solidFill>
              </a:rPr>
              <a:t>He brought a new standard of naturalism to the American stage as the first to develop modern stage lighting along with the use of colored lights, via motorized color changing wheels, to evoke mood and setting. </a:t>
            </a:r>
          </a:p>
          <a:p>
            <a:r>
              <a:rPr lang="en-US" sz="1300" dirty="0">
                <a:solidFill>
                  <a:schemeClr val="bg1"/>
                </a:solidFill>
              </a:rPr>
              <a:t>With regard to these modern lighting effects, Belasco is best remembered for his production of </a:t>
            </a:r>
            <a:r>
              <a:rPr lang="en-US" sz="1300" i="1" dirty="0">
                <a:solidFill>
                  <a:schemeClr val="bg1"/>
                </a:solidFill>
              </a:rPr>
              <a:t>Girl of the Golden West</a:t>
            </a:r>
            <a:r>
              <a:rPr lang="en-US" sz="1300" dirty="0">
                <a:solidFill>
                  <a:schemeClr val="bg1"/>
                </a:solidFill>
              </a:rPr>
              <a:t> (1905), with the play opening to a spectacular sunset which lasted five minutes before any dialogue started.</a:t>
            </a:r>
          </a:p>
          <a:p>
            <a:r>
              <a:rPr lang="en-US" sz="1300" dirty="0">
                <a:solidFill>
                  <a:schemeClr val="bg1"/>
                </a:solidFill>
              </a:rPr>
              <a:t>Belasco became one of the first directors to use traditional footlights in favor of lights concealed below floor level, thereby hidden from the audience. </a:t>
            </a:r>
          </a:p>
          <a:p>
            <a:r>
              <a:rPr lang="en-US" sz="1300" dirty="0">
                <a:solidFill>
                  <a:schemeClr val="bg1"/>
                </a:solidFill>
              </a:rPr>
              <a:t>He also used follow spots to further create realism and often tailored his lighting configurations to complement the complexions and hair of the actors.</a:t>
            </a:r>
          </a:p>
          <a:p>
            <a:r>
              <a:rPr lang="en-US" sz="1300" dirty="0">
                <a:solidFill>
                  <a:schemeClr val="bg1"/>
                </a:solidFill>
              </a:rPr>
              <a:t>He ordered a specially made 1000-watt lamp developed just for his own productions, and was the only director to have one for the first two years after its introduction (1914-1915).</a:t>
            </a:r>
          </a:p>
          <a:p>
            <a:r>
              <a:rPr lang="en-US" sz="1300" dirty="0">
                <a:solidFill>
                  <a:schemeClr val="bg1"/>
                </a:solidFill>
              </a:rPr>
              <a:t>In his own theatres, the dressing rooms were equipped with lamps of several colors, allowing the performers to see how their makeup looked under different lighting conditions.</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flipH="1">
            <a:off x="6324600" y="1524000"/>
            <a:ext cx="2362200" cy="4419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834189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pc="50" dirty="0">
                <a:ln w="9525" cmpd="sng">
                  <a:solidFill>
                    <a:schemeClr val="accent1"/>
                  </a:solidFill>
                  <a:prstDash val="solid"/>
                </a:ln>
                <a:solidFill>
                  <a:srgbClr val="C55791"/>
                </a:solidFill>
                <a:effectLst>
                  <a:glow rad="38100">
                    <a:schemeClr val="accent1">
                      <a:alpha val="40000"/>
                    </a:schemeClr>
                  </a:glow>
                </a:effectLst>
                <a:latin typeface="Wide Latin" panose="020A0A07050505020404" pitchFamily="18" charset="0"/>
              </a:rPr>
              <a:t>Who is Max Reinhart?</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00200"/>
            <a:ext cx="2362200" cy="37413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p:cNvSpPr>
            <a:spLocks noGrp="1"/>
          </p:cNvSpPr>
          <p:nvPr>
            <p:ph sz="half" idx="2"/>
          </p:nvPr>
        </p:nvSpPr>
        <p:spPr>
          <a:xfrm>
            <a:off x="2971800" y="1600200"/>
            <a:ext cx="5715000" cy="4525963"/>
          </a:xfrm>
        </p:spPr>
        <p:txBody>
          <a:bodyPr>
            <a:normAutofit fontScale="47500" lnSpcReduction="20000"/>
          </a:bodyPr>
          <a:lstStyle/>
          <a:p>
            <a:r>
              <a:rPr lang="en-US" dirty="0">
                <a:solidFill>
                  <a:schemeClr val="bg1"/>
                </a:solidFill>
              </a:rPr>
              <a:t>Max Reinhardt (September 9, 1873 – October 30, 1943) was an Austrian-born American theatre and film director, and theatrical producer. </a:t>
            </a:r>
          </a:p>
          <a:p>
            <a:r>
              <a:rPr lang="en-US" dirty="0">
                <a:solidFill>
                  <a:schemeClr val="bg1"/>
                </a:solidFill>
              </a:rPr>
              <a:t>With his innovative stage productions, he is regarded as one of the most prominent directors of German-language theatre in the early 20th century. </a:t>
            </a:r>
          </a:p>
          <a:p>
            <a:r>
              <a:rPr lang="en-US" dirty="0">
                <a:solidFill>
                  <a:schemeClr val="bg1"/>
                </a:solidFill>
              </a:rPr>
              <a:t>In 1901, Reinhardt together with Friedrich </a:t>
            </a:r>
            <a:r>
              <a:rPr lang="en-US" dirty="0" err="1">
                <a:solidFill>
                  <a:schemeClr val="bg1"/>
                </a:solidFill>
              </a:rPr>
              <a:t>Kayßler</a:t>
            </a:r>
            <a:r>
              <a:rPr lang="en-US" dirty="0">
                <a:solidFill>
                  <a:schemeClr val="bg1"/>
                </a:solidFill>
              </a:rPr>
              <a:t> and several other theatre colleagues founded the </a:t>
            </a:r>
            <a:r>
              <a:rPr lang="en-US" dirty="0" err="1">
                <a:solidFill>
                  <a:schemeClr val="bg1"/>
                </a:solidFill>
              </a:rPr>
              <a:t>Schall</a:t>
            </a:r>
            <a:r>
              <a:rPr lang="en-US" dirty="0">
                <a:solidFill>
                  <a:schemeClr val="bg1"/>
                </a:solidFill>
              </a:rPr>
              <a:t> und Rauch ("Sound and Smoke") </a:t>
            </a:r>
            <a:r>
              <a:rPr lang="en-US" dirty="0" err="1">
                <a:solidFill>
                  <a:schemeClr val="bg1"/>
                </a:solidFill>
              </a:rPr>
              <a:t>Kabarett</a:t>
            </a:r>
            <a:r>
              <a:rPr lang="en-US" dirty="0">
                <a:solidFill>
                  <a:schemeClr val="bg1"/>
                </a:solidFill>
              </a:rPr>
              <a:t> stage in Berlin. </a:t>
            </a:r>
          </a:p>
          <a:p>
            <a:r>
              <a:rPr lang="en-US" dirty="0">
                <a:solidFill>
                  <a:schemeClr val="bg1"/>
                </a:solidFill>
              </a:rPr>
              <a:t>Re-opened as </a:t>
            </a:r>
            <a:r>
              <a:rPr lang="en-US" dirty="0" err="1">
                <a:solidFill>
                  <a:schemeClr val="bg1"/>
                </a:solidFill>
              </a:rPr>
              <a:t>Kleines</a:t>
            </a:r>
            <a:r>
              <a:rPr lang="en-US" dirty="0">
                <a:solidFill>
                  <a:schemeClr val="bg1"/>
                </a:solidFill>
              </a:rPr>
              <a:t> Theater ("Little Theatre") it was the first of numerous stages, where Reinhardt worked as a director until the beginning of Nazi rule in 1933. </a:t>
            </a:r>
          </a:p>
          <a:p>
            <a:r>
              <a:rPr lang="en-US" dirty="0">
                <a:solidFill>
                  <a:schemeClr val="bg1"/>
                </a:solidFill>
              </a:rPr>
              <a:t>From 1903 to 1905, he managed the </a:t>
            </a:r>
            <a:r>
              <a:rPr lang="en-US" dirty="0" err="1">
                <a:solidFill>
                  <a:schemeClr val="bg1"/>
                </a:solidFill>
              </a:rPr>
              <a:t>Neues</a:t>
            </a:r>
            <a:r>
              <a:rPr lang="en-US" dirty="0">
                <a:solidFill>
                  <a:schemeClr val="bg1"/>
                </a:solidFill>
              </a:rPr>
              <a:t> Theater (present-day Theater am </a:t>
            </a:r>
            <a:r>
              <a:rPr lang="en-US" dirty="0" err="1">
                <a:solidFill>
                  <a:schemeClr val="bg1"/>
                </a:solidFill>
              </a:rPr>
              <a:t>Schiffbauerdamm</a:t>
            </a:r>
            <a:r>
              <a:rPr lang="en-US" dirty="0">
                <a:solidFill>
                  <a:schemeClr val="bg1"/>
                </a:solidFill>
              </a:rPr>
              <a:t>) and in 1906 acquired the </a:t>
            </a:r>
            <a:r>
              <a:rPr lang="en-US" dirty="0" err="1">
                <a:solidFill>
                  <a:schemeClr val="bg1"/>
                </a:solidFill>
              </a:rPr>
              <a:t>Deutsches</a:t>
            </a:r>
            <a:r>
              <a:rPr lang="en-US" dirty="0">
                <a:solidFill>
                  <a:schemeClr val="bg1"/>
                </a:solidFill>
              </a:rPr>
              <a:t> Theater in Berlin.</a:t>
            </a:r>
          </a:p>
          <a:p>
            <a:r>
              <a:rPr lang="en-US" dirty="0">
                <a:solidFill>
                  <a:schemeClr val="bg1"/>
                </a:solidFill>
              </a:rPr>
              <a:t>By employing powerful staging techniques, and harmonizing stage design, language, music and choreography, Reinhardt introduced new dimensions into German theatre. </a:t>
            </a:r>
          </a:p>
          <a:p>
            <a:r>
              <a:rPr lang="en-US" dirty="0">
                <a:solidFill>
                  <a:srgbClr val="FFFF99"/>
                </a:solidFill>
              </a:rPr>
              <a:t>The Max Reinhardt Seminar in Vienna, which is arguably the most important German-language acting school, was installed implementing his ideas.</a:t>
            </a:r>
          </a:p>
          <a:p>
            <a:r>
              <a:rPr lang="en-US" dirty="0">
                <a:solidFill>
                  <a:schemeClr val="bg1"/>
                </a:solidFill>
              </a:rPr>
              <a:t>Compared with most of his contemporaries, Reinhardt was more interested in film than in theater. He made films as a director and from time to time also as a producer. His first staging was the film </a:t>
            </a:r>
            <a:r>
              <a:rPr lang="en-US" i="1" dirty="0" err="1">
                <a:solidFill>
                  <a:schemeClr val="bg1"/>
                </a:solidFill>
              </a:rPr>
              <a:t>Sumurûn</a:t>
            </a:r>
            <a:r>
              <a:rPr lang="en-US" dirty="0">
                <a:solidFill>
                  <a:schemeClr val="bg1"/>
                </a:solidFill>
              </a:rPr>
              <a:t> in 1910. After that, Reinhardt founded his own film company.</a:t>
            </a:r>
          </a:p>
          <a:p>
            <a:r>
              <a:rPr lang="en-US" dirty="0">
                <a:solidFill>
                  <a:schemeClr val="bg1"/>
                </a:solidFill>
              </a:rPr>
              <a:t>In 1920, he established the Salzburg Festival.</a:t>
            </a:r>
          </a:p>
          <a:p>
            <a:r>
              <a:rPr lang="en-US" dirty="0">
                <a:solidFill>
                  <a:srgbClr val="FFFF99"/>
                </a:solidFill>
              </a:rPr>
              <a:t>Reinhardt opened the Reinhardt School of the Theatre in Hollywood, on Sunset Boulevard.</a:t>
            </a:r>
          </a:p>
          <a:p>
            <a:r>
              <a:rPr lang="en-US" dirty="0">
                <a:solidFill>
                  <a:schemeClr val="bg1"/>
                </a:solidFill>
              </a:rPr>
              <a:t>In 1940, he became a naturalized citizen of the United States. </a:t>
            </a:r>
          </a:p>
        </p:txBody>
      </p:sp>
    </p:spTree>
    <p:extLst>
      <p:ext uri="{BB962C8B-B14F-4D97-AF65-F5344CB8AC3E}">
        <p14:creationId xmlns:p14="http://schemas.microsoft.com/office/powerpoint/2010/main" val="1370081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228600">
                    <a:schemeClr val="accent3">
                      <a:satMod val="175000"/>
                      <a:alpha val="40000"/>
                    </a:schemeClr>
                  </a:glow>
                  <a:innerShdw blurRad="177800">
                    <a:schemeClr val="accent3">
                      <a:lumMod val="50000"/>
                    </a:schemeClr>
                  </a:innerShdw>
                </a:effectLst>
                <a:latin typeface="Playbill" panose="040506030A0602020202" pitchFamily="82" charset="0"/>
              </a:rPr>
              <a:t>Who is Tyrone Guthrie?</a:t>
            </a:r>
          </a:p>
        </p:txBody>
      </p:sp>
      <p:sp>
        <p:nvSpPr>
          <p:cNvPr id="3" name="Content Placeholder 2"/>
          <p:cNvSpPr>
            <a:spLocks noGrp="1"/>
          </p:cNvSpPr>
          <p:nvPr>
            <p:ph sz="half" idx="1"/>
          </p:nvPr>
        </p:nvSpPr>
        <p:spPr>
          <a:xfrm>
            <a:off x="457200" y="1600200"/>
            <a:ext cx="5562600" cy="4525963"/>
          </a:xfrm>
        </p:spPr>
        <p:txBody>
          <a:bodyPr>
            <a:normAutofit fontScale="47500" lnSpcReduction="20000"/>
          </a:bodyPr>
          <a:lstStyle/>
          <a:p>
            <a:r>
              <a:rPr lang="en-US" sz="2900" dirty="0">
                <a:solidFill>
                  <a:schemeClr val="bg1"/>
                </a:solidFill>
              </a:rPr>
              <a:t>Tyrone Guthrie (1900-1971)</a:t>
            </a:r>
          </a:p>
          <a:p>
            <a:r>
              <a:rPr lang="en-US" sz="2900" dirty="0">
                <a:solidFill>
                  <a:schemeClr val="bg1"/>
                </a:solidFill>
              </a:rPr>
              <a:t>A British theatrical director whose original approach to Shakespearean and modern drama greatly influenced the 20th-century revival of interest in traditional theatre. </a:t>
            </a:r>
          </a:p>
          <a:p>
            <a:r>
              <a:rPr lang="en-US" sz="2900" dirty="0">
                <a:solidFill>
                  <a:schemeClr val="bg1"/>
                </a:solidFill>
              </a:rPr>
              <a:t>He was knighted in 1961.</a:t>
            </a:r>
          </a:p>
          <a:p>
            <a:r>
              <a:rPr lang="en-US" sz="2900" dirty="0">
                <a:solidFill>
                  <a:schemeClr val="bg1"/>
                </a:solidFill>
              </a:rPr>
              <a:t>Guthrie graduated from the University of Oxford and in 1923 made his professional debut as an actor and assistant manager of the Oxford Repertory Company. </a:t>
            </a:r>
          </a:p>
          <a:p>
            <a:r>
              <a:rPr lang="en-US" sz="2900" dirty="0">
                <a:solidFill>
                  <a:schemeClr val="bg1"/>
                </a:solidFill>
              </a:rPr>
              <a:t>He was briefly an announcer and director for the British Broadcasting Company (BBC) and directed the 1926–27 season of the Scottish National Theatre troupe. </a:t>
            </a:r>
          </a:p>
          <a:p>
            <a:r>
              <a:rPr lang="en-US" sz="2900" dirty="0">
                <a:solidFill>
                  <a:schemeClr val="bg1"/>
                </a:solidFill>
              </a:rPr>
              <a:t>He then returned to the BBC to become one of the first writers to create plays designed for radio performance.</a:t>
            </a:r>
          </a:p>
          <a:p>
            <a:r>
              <a:rPr lang="en-US" sz="2900" dirty="0">
                <a:solidFill>
                  <a:schemeClr val="bg1"/>
                </a:solidFill>
              </a:rPr>
              <a:t>As director of productions at the Festival Theatre, Cambridge (1929–30), he experimented with new approaches to traditional theatre.</a:t>
            </a:r>
          </a:p>
          <a:p>
            <a:r>
              <a:rPr lang="en-US" sz="2900" dirty="0">
                <a:solidFill>
                  <a:schemeClr val="bg1"/>
                </a:solidFill>
              </a:rPr>
              <a:t>Guthrie produced his own play, </a:t>
            </a:r>
            <a:r>
              <a:rPr lang="en-US" sz="2900" i="1" dirty="0">
                <a:solidFill>
                  <a:schemeClr val="bg1"/>
                </a:solidFill>
              </a:rPr>
              <a:t>Top of the Ladder</a:t>
            </a:r>
            <a:r>
              <a:rPr lang="en-US" sz="2900" dirty="0">
                <a:solidFill>
                  <a:schemeClr val="bg1"/>
                </a:solidFill>
              </a:rPr>
              <a:t>, at the St. James Theatre, London, in 1950. </a:t>
            </a:r>
          </a:p>
          <a:p>
            <a:r>
              <a:rPr lang="en-US" sz="2900" dirty="0">
                <a:solidFill>
                  <a:schemeClr val="bg1"/>
                </a:solidFill>
              </a:rPr>
              <a:t>His 1953 productions of Shakespeare’s </a:t>
            </a:r>
            <a:r>
              <a:rPr lang="en-US" sz="2900" i="1" dirty="0">
                <a:solidFill>
                  <a:schemeClr val="bg1"/>
                </a:solidFill>
              </a:rPr>
              <a:t>Richard III </a:t>
            </a:r>
            <a:r>
              <a:rPr lang="en-US" sz="2900" dirty="0">
                <a:solidFill>
                  <a:schemeClr val="bg1"/>
                </a:solidFill>
              </a:rPr>
              <a:t>and </a:t>
            </a:r>
            <a:r>
              <a:rPr lang="en-US" sz="2900" i="1" dirty="0">
                <a:solidFill>
                  <a:schemeClr val="bg1"/>
                </a:solidFill>
              </a:rPr>
              <a:t>All’s Well That Ends Well</a:t>
            </a:r>
            <a:r>
              <a:rPr lang="en-US" sz="2900" dirty="0">
                <a:solidFill>
                  <a:schemeClr val="bg1"/>
                </a:solidFill>
              </a:rPr>
              <a:t> at the first Shakespeare Festival at Stratford, Ont., were considered outstanding achievements. </a:t>
            </a:r>
          </a:p>
          <a:p>
            <a:r>
              <a:rPr lang="en-US" sz="2900" dirty="0">
                <a:solidFill>
                  <a:schemeClr val="bg1"/>
                </a:solidFill>
              </a:rPr>
              <a:t>He continued at Stratford for the next four seasons, strongly influencing the development of Canadian theatre.</a:t>
            </a:r>
          </a:p>
          <a:p>
            <a:endParaRPr lang="en-US" dirty="0">
              <a:solidFill>
                <a:schemeClr val="bg1"/>
              </a:solidFill>
            </a:endParaRPr>
          </a:p>
        </p:txBody>
      </p:sp>
      <p:pic>
        <p:nvPicPr>
          <p:cNvPr id="1026" name="Picture 2" descr="C:\Users\asawyer\Pictures\COD\Tyron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19800" y="1676400"/>
            <a:ext cx="2590800" cy="4114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6942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w="13462">
                  <a:solidFill>
                    <a:schemeClr val="bg1"/>
                  </a:solidFill>
                  <a:prstDash val="solid"/>
                </a:ln>
                <a:solidFill>
                  <a:srgbClr val="993300"/>
                </a:solidFill>
                <a:effectLst>
                  <a:outerShdw dist="38100" dir="2700000" algn="bl" rotWithShape="0">
                    <a:schemeClr val="accent5"/>
                  </a:outerShdw>
                </a:effectLst>
                <a:latin typeface="Kokila" panose="020B0604020202020204" pitchFamily="34" charset="0"/>
                <a:cs typeface="Kokila" panose="020B0604020202020204" pitchFamily="34" charset="0"/>
              </a:rPr>
              <a:t>Who is Elia Kazan?</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600200"/>
            <a:ext cx="2514600" cy="44195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Content Placeholder 3"/>
          <p:cNvSpPr>
            <a:spLocks noGrp="1"/>
          </p:cNvSpPr>
          <p:nvPr>
            <p:ph sz="half" idx="2"/>
          </p:nvPr>
        </p:nvSpPr>
        <p:spPr>
          <a:xfrm>
            <a:off x="3200400" y="1600200"/>
            <a:ext cx="5486400" cy="4525963"/>
          </a:xfrm>
        </p:spPr>
        <p:txBody>
          <a:bodyPr>
            <a:normAutofit fontScale="55000" lnSpcReduction="20000"/>
          </a:bodyPr>
          <a:lstStyle/>
          <a:p>
            <a:r>
              <a:rPr lang="en-US" dirty="0">
                <a:solidFill>
                  <a:schemeClr val="bg1"/>
                </a:solidFill>
              </a:rPr>
              <a:t>Elia Kazan (1909- ) – Group Theatre in the 30s – mentor, critic, therapist of actors – used Stanislavsky’s "inner" "psychological realism“</a:t>
            </a:r>
          </a:p>
          <a:p>
            <a:r>
              <a:rPr lang="en-US" dirty="0">
                <a:solidFill>
                  <a:schemeClr val="bg1"/>
                </a:solidFill>
              </a:rPr>
              <a:t>Turkish-born American director Elia Kazan is best known for his successes on stage and in film</a:t>
            </a:r>
          </a:p>
          <a:p>
            <a:r>
              <a:rPr lang="en-US" dirty="0">
                <a:solidFill>
                  <a:schemeClr val="bg1"/>
                </a:solidFill>
              </a:rPr>
              <a:t>Elia Kazan was born to Greek parents living in Turkey on September 7, 1909. </a:t>
            </a:r>
          </a:p>
          <a:p>
            <a:r>
              <a:rPr lang="en-US" dirty="0">
                <a:solidFill>
                  <a:schemeClr val="bg1"/>
                </a:solidFill>
              </a:rPr>
              <a:t>After his family immigrated, he grew up in New York City and attended Williams College and Yale University. </a:t>
            </a:r>
          </a:p>
          <a:p>
            <a:r>
              <a:rPr lang="en-US" dirty="0">
                <a:solidFill>
                  <a:schemeClr val="bg1"/>
                </a:solidFill>
              </a:rPr>
              <a:t>As a theater director, he worked with major writers like Arthur Miller and Tennessee Williams. </a:t>
            </a:r>
          </a:p>
          <a:p>
            <a:r>
              <a:rPr lang="en-US" dirty="0">
                <a:solidFill>
                  <a:schemeClr val="bg1"/>
                </a:solidFill>
              </a:rPr>
              <a:t>In Hollywood, he directed award-winning films like </a:t>
            </a:r>
            <a:r>
              <a:rPr lang="en-US" i="1" dirty="0">
                <a:solidFill>
                  <a:schemeClr val="bg1"/>
                </a:solidFill>
              </a:rPr>
              <a:t>A Streetcar Named Desire</a:t>
            </a:r>
            <a:r>
              <a:rPr lang="en-US" dirty="0">
                <a:solidFill>
                  <a:schemeClr val="bg1"/>
                </a:solidFill>
              </a:rPr>
              <a:t> and </a:t>
            </a:r>
            <a:r>
              <a:rPr lang="en-US" i="1" dirty="0">
                <a:solidFill>
                  <a:schemeClr val="bg1"/>
                </a:solidFill>
              </a:rPr>
              <a:t>On the Waterfront</a:t>
            </a:r>
            <a:r>
              <a:rPr lang="en-US" dirty="0">
                <a:solidFill>
                  <a:schemeClr val="bg1"/>
                </a:solidFill>
              </a:rPr>
              <a:t>, both starring Marlon Brando, and East of Eden with James Dean. </a:t>
            </a:r>
          </a:p>
          <a:p>
            <a:r>
              <a:rPr lang="en-US" dirty="0">
                <a:solidFill>
                  <a:schemeClr val="bg1"/>
                </a:solidFill>
              </a:rPr>
              <a:t>Over his career, Kazan received three Tony Awards and two Academy Awards for his directorial work. </a:t>
            </a:r>
          </a:p>
          <a:p>
            <a:r>
              <a:rPr lang="en-US" dirty="0">
                <a:solidFill>
                  <a:schemeClr val="bg1"/>
                </a:solidFill>
              </a:rPr>
              <a:t>He was often controversial, most of all when he "named names" of Communist Party members in a 1952 government investigation. </a:t>
            </a:r>
          </a:p>
          <a:p>
            <a:r>
              <a:rPr lang="en-US" dirty="0">
                <a:solidFill>
                  <a:schemeClr val="bg1"/>
                </a:solidFill>
              </a:rPr>
              <a:t>He died in New York City in 2003.</a:t>
            </a:r>
          </a:p>
        </p:txBody>
      </p:sp>
    </p:spTree>
    <p:extLst>
      <p:ext uri="{BB962C8B-B14F-4D97-AF65-F5344CB8AC3E}">
        <p14:creationId xmlns:p14="http://schemas.microsoft.com/office/powerpoint/2010/main" val="918157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glow rad="228600">
                    <a:schemeClr val="accent5">
                      <a:satMod val="175000"/>
                      <a:alpha val="40000"/>
                    </a:schemeClr>
                  </a:glow>
                </a:effectLst>
                <a:latin typeface="Gill Sans Ultra Bold" panose="020B0A02020104020203" pitchFamily="34" charset="0"/>
              </a:rPr>
              <a:t>Videos on Directing</a:t>
            </a:r>
          </a:p>
        </p:txBody>
      </p:sp>
      <p:sp>
        <p:nvSpPr>
          <p:cNvPr id="3" name="Content Placeholder 2"/>
          <p:cNvSpPr>
            <a:spLocks noGrp="1"/>
          </p:cNvSpPr>
          <p:nvPr>
            <p:ph idx="1"/>
          </p:nvPr>
        </p:nvSpPr>
        <p:spPr>
          <a:xfrm>
            <a:off x="457200" y="1447800"/>
            <a:ext cx="8229600" cy="4525963"/>
          </a:xfrm>
        </p:spPr>
        <p:txBody>
          <a:bodyPr>
            <a:noAutofit/>
          </a:bodyPr>
          <a:lstStyle/>
          <a:p>
            <a:r>
              <a:rPr lang="en-US" sz="1600" dirty="0">
                <a:solidFill>
                  <a:schemeClr val="bg1"/>
                </a:solidFill>
              </a:rPr>
              <a:t>How To be a Theatre Director | Theatre Directing </a:t>
            </a:r>
          </a:p>
          <a:p>
            <a:pPr lvl="1"/>
            <a:r>
              <a:rPr lang="en-US" sz="1400" dirty="0">
                <a:solidFill>
                  <a:schemeClr val="bg1"/>
                </a:solidFill>
                <a:hlinkClick r:id="rId2"/>
              </a:rPr>
              <a:t>https://youtu.be/yBu255CjJyk</a:t>
            </a:r>
            <a:r>
              <a:rPr lang="en-US" sz="1400" dirty="0">
                <a:solidFill>
                  <a:schemeClr val="bg1"/>
                </a:solidFill>
              </a:rPr>
              <a:t> </a:t>
            </a:r>
          </a:p>
          <a:p>
            <a:r>
              <a:rPr lang="en-US" sz="1600" dirty="0">
                <a:solidFill>
                  <a:schemeClr val="bg1"/>
                </a:solidFill>
              </a:rPr>
              <a:t>What does a director do? </a:t>
            </a:r>
          </a:p>
          <a:p>
            <a:pPr lvl="1"/>
            <a:r>
              <a:rPr lang="en-US" sz="1400" dirty="0">
                <a:solidFill>
                  <a:schemeClr val="bg1"/>
                </a:solidFill>
                <a:hlinkClick r:id="rId3"/>
              </a:rPr>
              <a:t>https://youtu.be/XkMLM_sRJl4</a:t>
            </a:r>
            <a:r>
              <a:rPr lang="en-US" sz="1400" dirty="0">
                <a:solidFill>
                  <a:schemeClr val="bg1"/>
                </a:solidFill>
              </a:rPr>
              <a:t> </a:t>
            </a:r>
          </a:p>
          <a:p>
            <a:r>
              <a:rPr lang="en-US" sz="1600" dirty="0">
                <a:solidFill>
                  <a:schemeClr val="bg1"/>
                </a:solidFill>
              </a:rPr>
              <a:t>How To Direct a Play | Theatre Directing </a:t>
            </a:r>
          </a:p>
          <a:p>
            <a:pPr lvl="1"/>
            <a:r>
              <a:rPr lang="en-US" sz="1400" dirty="0">
                <a:solidFill>
                  <a:schemeClr val="bg1"/>
                </a:solidFill>
                <a:hlinkClick r:id="rId4"/>
              </a:rPr>
              <a:t>https://youtu.be/GiblvjvqGJc</a:t>
            </a:r>
            <a:r>
              <a:rPr lang="en-US" sz="1400" dirty="0">
                <a:solidFill>
                  <a:schemeClr val="bg1"/>
                </a:solidFill>
              </a:rPr>
              <a:t> </a:t>
            </a:r>
          </a:p>
          <a:p>
            <a:r>
              <a:rPr lang="en-US" sz="1600" dirty="0">
                <a:solidFill>
                  <a:schemeClr val="bg1"/>
                </a:solidFill>
              </a:rPr>
              <a:t>Katie Mitchell devising Beauty and the Beast </a:t>
            </a:r>
          </a:p>
          <a:p>
            <a:pPr lvl="1"/>
            <a:r>
              <a:rPr lang="en-US" sz="1400" dirty="0">
                <a:solidFill>
                  <a:schemeClr val="bg1"/>
                </a:solidFill>
                <a:hlinkClick r:id="rId5"/>
              </a:rPr>
              <a:t>https://youtu.be/BPYt-D4xbr0?list=PL494AA606A3F8B076</a:t>
            </a:r>
            <a:r>
              <a:rPr lang="en-US" sz="1400" dirty="0">
                <a:solidFill>
                  <a:schemeClr val="bg1"/>
                </a:solidFill>
              </a:rPr>
              <a:t> </a:t>
            </a:r>
          </a:p>
          <a:p>
            <a:r>
              <a:rPr lang="en-US" sz="1600" dirty="0">
                <a:solidFill>
                  <a:schemeClr val="bg1"/>
                </a:solidFill>
              </a:rPr>
              <a:t>Sam Mendes on his rehearsal process</a:t>
            </a:r>
          </a:p>
          <a:p>
            <a:pPr lvl="1"/>
            <a:r>
              <a:rPr lang="en-US" sz="1400" dirty="0">
                <a:solidFill>
                  <a:schemeClr val="bg1"/>
                </a:solidFill>
                <a:hlinkClick r:id="rId6"/>
              </a:rPr>
              <a:t>https://youtu.be/JevThnO92_c?list=PL494AA606A3F8B076</a:t>
            </a:r>
            <a:endParaRPr lang="en-US" sz="1400" dirty="0">
              <a:solidFill>
                <a:schemeClr val="bg1"/>
              </a:solidFill>
            </a:endParaRPr>
          </a:p>
          <a:p>
            <a:r>
              <a:rPr lang="en-US" sz="1600" dirty="0">
                <a:solidFill>
                  <a:schemeClr val="bg1"/>
                </a:solidFill>
              </a:rPr>
              <a:t>Steven Spielberg Interview - Best Directing Advice</a:t>
            </a:r>
          </a:p>
          <a:p>
            <a:pPr lvl="1"/>
            <a:r>
              <a:rPr lang="en-US" sz="1400" dirty="0">
                <a:solidFill>
                  <a:schemeClr val="bg1"/>
                </a:solidFill>
                <a:hlinkClick r:id="rId7"/>
              </a:rPr>
              <a:t>https://youtu.be/2LYJhvMbwn8</a:t>
            </a:r>
            <a:endParaRPr lang="en-US" sz="1400" dirty="0">
              <a:solidFill>
                <a:schemeClr val="bg1"/>
              </a:solidFill>
            </a:endParaRPr>
          </a:p>
          <a:p>
            <a:r>
              <a:rPr lang="en-US" sz="1600" dirty="0">
                <a:solidFill>
                  <a:schemeClr val="bg1"/>
                </a:solidFill>
              </a:rPr>
              <a:t>Directing | WICKED the Musical </a:t>
            </a:r>
          </a:p>
          <a:p>
            <a:pPr lvl="1"/>
            <a:r>
              <a:rPr lang="en-US" sz="1400" dirty="0">
                <a:solidFill>
                  <a:schemeClr val="bg1"/>
                </a:solidFill>
                <a:hlinkClick r:id="rId8"/>
              </a:rPr>
              <a:t>https://youtu.be/IIS4w4up4Sw</a:t>
            </a:r>
            <a:r>
              <a:rPr lang="en-US" sz="1400" dirty="0">
                <a:solidFill>
                  <a:schemeClr val="bg1"/>
                </a:solidFill>
              </a:rPr>
              <a:t> </a:t>
            </a:r>
          </a:p>
          <a:p>
            <a:r>
              <a:rPr lang="en-US" sz="1600" dirty="0">
                <a:solidFill>
                  <a:schemeClr val="bg1"/>
                </a:solidFill>
              </a:rPr>
              <a:t>Directing Frankenstein </a:t>
            </a:r>
          </a:p>
          <a:p>
            <a:pPr lvl="1"/>
            <a:r>
              <a:rPr lang="en-US" sz="1400" dirty="0">
                <a:solidFill>
                  <a:schemeClr val="bg1"/>
                </a:solidFill>
                <a:hlinkClick r:id="rId9"/>
              </a:rPr>
              <a:t>https://youtu.be/E67Ty4diDgE</a:t>
            </a:r>
            <a:endParaRPr lang="en-US" sz="1400" dirty="0">
              <a:solidFill>
                <a:schemeClr val="bg1"/>
              </a:solidFill>
            </a:endParaRPr>
          </a:p>
          <a:p>
            <a:r>
              <a:rPr lang="en-US" sz="1600" dirty="0">
                <a:solidFill>
                  <a:schemeClr val="bg1"/>
                </a:solidFill>
              </a:rPr>
              <a:t>Good Advice for Young Directors | Advice for Theatre Directors </a:t>
            </a:r>
          </a:p>
          <a:p>
            <a:pPr lvl="1"/>
            <a:r>
              <a:rPr lang="en-US" sz="1400" dirty="0">
                <a:solidFill>
                  <a:schemeClr val="bg1"/>
                </a:solidFill>
                <a:hlinkClick r:id="rId10"/>
              </a:rPr>
              <a:t>https://youtu.be/Qz3QPXCPExU</a:t>
            </a:r>
            <a:r>
              <a:rPr lang="en-US" sz="1400" dirty="0">
                <a:solidFill>
                  <a:schemeClr val="bg1"/>
                </a:solidFill>
              </a:rPr>
              <a:t> </a:t>
            </a:r>
          </a:p>
        </p:txBody>
      </p:sp>
    </p:spTree>
    <p:extLst>
      <p:ext uri="{BB962C8B-B14F-4D97-AF65-F5344CB8AC3E}">
        <p14:creationId xmlns:p14="http://schemas.microsoft.com/office/powerpoint/2010/main" val="210242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60000"/>
                    <a:lumOff val="40000"/>
                  </a:schemeClr>
                </a:solidFill>
                <a:effectLst>
                  <a:glow rad="228600">
                    <a:schemeClr val="accent2">
                      <a:satMod val="175000"/>
                      <a:alpha val="40000"/>
                    </a:schemeClr>
                  </a:glow>
                </a:effectLst>
                <a:latin typeface="Castellar" panose="020A0402060406010301" pitchFamily="18" charset="0"/>
              </a:rPr>
              <a:t>History of Directing</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Product of the Industrial Age and Realism</a:t>
            </a:r>
          </a:p>
          <a:p>
            <a:r>
              <a:rPr lang="en-US" dirty="0">
                <a:solidFill>
                  <a:schemeClr val="bg1"/>
                </a:solidFill>
              </a:rPr>
              <a:t>Some of the director's functions are done earlier by other personnel:</a:t>
            </a:r>
          </a:p>
          <a:p>
            <a:pPr lvl="1"/>
            <a:r>
              <a:rPr lang="en-US" dirty="0">
                <a:solidFill>
                  <a:schemeClr val="bg1"/>
                </a:solidFill>
              </a:rPr>
              <a:t>In Ancient Greek Theatre: </a:t>
            </a:r>
          </a:p>
          <a:p>
            <a:pPr lvl="2"/>
            <a:r>
              <a:rPr lang="en-US" dirty="0">
                <a:solidFill>
                  <a:schemeClr val="bg1"/>
                </a:solidFill>
              </a:rPr>
              <a:t>The "</a:t>
            </a:r>
            <a:r>
              <a:rPr lang="en-US" dirty="0" err="1">
                <a:solidFill>
                  <a:schemeClr val="bg1"/>
                </a:solidFill>
              </a:rPr>
              <a:t>choregus</a:t>
            </a:r>
            <a:r>
              <a:rPr lang="en-US" dirty="0">
                <a:solidFill>
                  <a:schemeClr val="bg1"/>
                </a:solidFill>
              </a:rPr>
              <a:t>" (head of the chorus) often directed / coordinated song and movement</a:t>
            </a:r>
          </a:p>
          <a:p>
            <a:pPr lvl="2"/>
            <a:r>
              <a:rPr lang="en-US" dirty="0">
                <a:solidFill>
                  <a:schemeClr val="bg1"/>
                </a:solidFill>
              </a:rPr>
              <a:t>Playwrights probably staged the plays, and probably cast them </a:t>
            </a:r>
          </a:p>
          <a:p>
            <a:pPr lvl="2"/>
            <a:r>
              <a:rPr lang="en-US" dirty="0">
                <a:solidFill>
                  <a:schemeClr val="bg1"/>
                </a:solidFill>
              </a:rPr>
              <a:t>We know too little to understand if they "unified" the production</a:t>
            </a:r>
          </a:p>
          <a:p>
            <a:pPr lvl="1"/>
            <a:r>
              <a:rPr lang="en-US" dirty="0">
                <a:solidFill>
                  <a:schemeClr val="bg1"/>
                </a:solidFill>
              </a:rPr>
              <a:t>Roman Theatre: </a:t>
            </a:r>
          </a:p>
          <a:p>
            <a:pPr lvl="2"/>
            <a:r>
              <a:rPr lang="en-US" dirty="0">
                <a:solidFill>
                  <a:schemeClr val="bg1"/>
                </a:solidFill>
              </a:rPr>
              <a:t>A wealthy citizen organized, but we still do not know to what extent they "unified"</a:t>
            </a:r>
          </a:p>
          <a:p>
            <a:pPr lvl="1"/>
            <a:r>
              <a:rPr lang="en-US" dirty="0">
                <a:solidFill>
                  <a:schemeClr val="bg1"/>
                </a:solidFill>
              </a:rPr>
              <a:t>In Medieval Theatre: </a:t>
            </a:r>
          </a:p>
          <a:p>
            <a:pPr lvl="2"/>
            <a:r>
              <a:rPr lang="en-US" dirty="0">
                <a:solidFill>
                  <a:srgbClr val="FFFF99"/>
                </a:solidFill>
              </a:rPr>
              <a:t>The "master of secrets" – a special effects expert (and there were many special effects in the medieval theatre)</a:t>
            </a:r>
          </a:p>
          <a:p>
            <a:pPr lvl="2"/>
            <a:r>
              <a:rPr lang="en-US" dirty="0">
                <a:solidFill>
                  <a:schemeClr val="bg1"/>
                </a:solidFill>
              </a:rPr>
              <a:t>"Keeper of the register“</a:t>
            </a:r>
          </a:p>
          <a:p>
            <a:pPr lvl="3"/>
            <a:r>
              <a:rPr lang="en-US" dirty="0">
                <a:solidFill>
                  <a:schemeClr val="bg1"/>
                </a:solidFill>
              </a:rPr>
              <a:t>The "register" was a master copy of the script</a:t>
            </a:r>
          </a:p>
          <a:p>
            <a:pPr lvl="3"/>
            <a:r>
              <a:rPr lang="en-US" dirty="0">
                <a:solidFill>
                  <a:schemeClr val="bg1"/>
                </a:solidFill>
              </a:rPr>
              <a:t>A "guild" (group of craftsmen) could hold on to the register and pass it on from generation to generation</a:t>
            </a:r>
          </a:p>
          <a:p>
            <a:r>
              <a:rPr lang="en-US" dirty="0">
                <a:solidFill>
                  <a:schemeClr val="bg1"/>
                </a:solidFill>
              </a:rPr>
              <a:t>All were primarily managerial skill, rather than artistic</a:t>
            </a:r>
          </a:p>
          <a:p>
            <a:r>
              <a:rPr lang="en-US" dirty="0">
                <a:solidFill>
                  <a:schemeClr val="bg1"/>
                </a:solidFill>
              </a:rPr>
              <a:t>With the rise of professional acting companies (during and after Shakespeare’s time (15-1600’s) – came the "actor / manager"</a:t>
            </a:r>
          </a:p>
          <a:p>
            <a:endParaRPr lang="en-US" dirty="0">
              <a:solidFill>
                <a:schemeClr val="bg1"/>
              </a:solidFill>
            </a:endParaRPr>
          </a:p>
        </p:txBody>
      </p:sp>
    </p:spTree>
    <p:extLst>
      <p:ext uri="{BB962C8B-B14F-4D97-AF65-F5344CB8AC3E}">
        <p14:creationId xmlns:p14="http://schemas.microsoft.com/office/powerpoint/2010/main" val="1873569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solidFill>
                  <a:schemeClr val="bg1"/>
                </a:solidFill>
              </a:rPr>
              <a:t>The Editors of </a:t>
            </a:r>
            <a:r>
              <a:rPr lang="en-US" dirty="0" err="1">
                <a:solidFill>
                  <a:schemeClr val="bg1"/>
                </a:solidFill>
              </a:rPr>
              <a:t>Encyclopædia</a:t>
            </a:r>
            <a:r>
              <a:rPr lang="en-US" dirty="0">
                <a:solidFill>
                  <a:schemeClr val="bg1"/>
                </a:solidFill>
              </a:rPr>
              <a:t> Britannica. “Sir Tyrone Guthrie.” </a:t>
            </a:r>
            <a:r>
              <a:rPr lang="en-US" dirty="0" err="1">
                <a:solidFill>
                  <a:schemeClr val="bg1"/>
                </a:solidFill>
              </a:rPr>
              <a:t>Encyclopædia</a:t>
            </a:r>
            <a:r>
              <a:rPr lang="en-US" dirty="0">
                <a:solidFill>
                  <a:schemeClr val="bg1"/>
                </a:solidFill>
              </a:rPr>
              <a:t> Britannica, </a:t>
            </a:r>
            <a:r>
              <a:rPr lang="en-US" dirty="0" err="1">
                <a:solidFill>
                  <a:schemeClr val="bg1"/>
                </a:solidFill>
              </a:rPr>
              <a:t>Encyclopædia</a:t>
            </a:r>
            <a:r>
              <a:rPr lang="en-US" dirty="0">
                <a:solidFill>
                  <a:schemeClr val="bg1"/>
                </a:solidFill>
              </a:rPr>
              <a:t> Britannica, </a:t>
            </a:r>
            <a:r>
              <a:rPr lang="en-US" dirty="0" err="1">
                <a:solidFill>
                  <a:schemeClr val="bg1"/>
                </a:solidFill>
              </a:rPr>
              <a:t>inc.</a:t>
            </a:r>
            <a:r>
              <a:rPr lang="en-US" dirty="0">
                <a:solidFill>
                  <a:schemeClr val="bg1"/>
                </a:solidFill>
              </a:rPr>
              <a:t>, 17 Jan. 2008, www.britannica.com/biography/Tyrone-Guthrie. Accessed 26 Sept. 2017. </a:t>
            </a:r>
          </a:p>
          <a:p>
            <a:pPr marL="0" indent="0">
              <a:buNone/>
            </a:pPr>
            <a:endParaRPr lang="en-US" dirty="0">
              <a:solidFill>
                <a:schemeClr val="bg1"/>
              </a:solidFill>
            </a:endParaRPr>
          </a:p>
          <a:p>
            <a:pPr marL="0" indent="0">
              <a:buNone/>
            </a:pPr>
            <a:r>
              <a:rPr lang="en-US" dirty="0">
                <a:solidFill>
                  <a:schemeClr val="bg1"/>
                </a:solidFill>
              </a:rPr>
              <a:t>The Editors of </a:t>
            </a:r>
            <a:r>
              <a:rPr lang="en-US" dirty="0" err="1">
                <a:solidFill>
                  <a:schemeClr val="bg1"/>
                </a:solidFill>
              </a:rPr>
              <a:t>Encyclopædia</a:t>
            </a:r>
            <a:r>
              <a:rPr lang="en-US" dirty="0">
                <a:solidFill>
                  <a:schemeClr val="bg1"/>
                </a:solidFill>
              </a:rPr>
              <a:t> Britannica. “André Antoine.” </a:t>
            </a:r>
            <a:r>
              <a:rPr lang="en-US" dirty="0" err="1">
                <a:solidFill>
                  <a:schemeClr val="bg1"/>
                </a:solidFill>
              </a:rPr>
              <a:t>Encyclopædia</a:t>
            </a:r>
            <a:r>
              <a:rPr lang="en-US" dirty="0">
                <a:solidFill>
                  <a:schemeClr val="bg1"/>
                </a:solidFill>
              </a:rPr>
              <a:t> Britannica, </a:t>
            </a:r>
            <a:r>
              <a:rPr lang="en-US" dirty="0" err="1">
                <a:solidFill>
                  <a:schemeClr val="bg1"/>
                </a:solidFill>
              </a:rPr>
              <a:t>Encyclopædia</a:t>
            </a:r>
            <a:r>
              <a:rPr lang="en-US" dirty="0">
                <a:solidFill>
                  <a:schemeClr val="bg1"/>
                </a:solidFill>
              </a:rPr>
              <a:t> Britannica, </a:t>
            </a:r>
            <a:r>
              <a:rPr lang="en-US" dirty="0" err="1">
                <a:solidFill>
                  <a:schemeClr val="bg1"/>
                </a:solidFill>
              </a:rPr>
              <a:t>inc.</a:t>
            </a:r>
            <a:r>
              <a:rPr lang="en-US" dirty="0">
                <a:solidFill>
                  <a:schemeClr val="bg1"/>
                </a:solidFill>
              </a:rPr>
              <a:t>, 28 Nov. 2012, www.britannica.com/biography/Andre-Antoine. Accessed 25 Sept. 2017. </a:t>
            </a:r>
          </a:p>
          <a:p>
            <a:pPr marL="0" indent="0">
              <a:buNone/>
            </a:pPr>
            <a:endParaRPr lang="en-US" dirty="0">
              <a:solidFill>
                <a:schemeClr val="bg1"/>
              </a:solidFill>
            </a:endParaRPr>
          </a:p>
          <a:p>
            <a:pPr marL="0" indent="0">
              <a:buNone/>
            </a:pPr>
            <a:r>
              <a:rPr lang="en-US" dirty="0">
                <a:solidFill>
                  <a:schemeClr val="bg1"/>
                </a:solidFill>
              </a:rPr>
              <a:t>The Editors of </a:t>
            </a:r>
            <a:r>
              <a:rPr lang="en-US" dirty="0" err="1">
                <a:solidFill>
                  <a:schemeClr val="bg1"/>
                </a:solidFill>
              </a:rPr>
              <a:t>Encyclopædia</a:t>
            </a:r>
            <a:r>
              <a:rPr lang="en-US" dirty="0">
                <a:solidFill>
                  <a:schemeClr val="bg1"/>
                </a:solidFill>
              </a:rPr>
              <a:t> Britannica. (2016, February 17). David Garrick. Retrieved September 22, 2017, from https://www.britannica.com/biography/David-Garrick . </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The Editors of </a:t>
            </a:r>
            <a:r>
              <a:rPr lang="en-US" dirty="0" err="1">
                <a:solidFill>
                  <a:schemeClr val="bg1"/>
                </a:solidFill>
              </a:rPr>
              <a:t>Encyclopædia</a:t>
            </a:r>
            <a:r>
              <a:rPr lang="en-US" dirty="0">
                <a:solidFill>
                  <a:schemeClr val="bg1"/>
                </a:solidFill>
              </a:rPr>
              <a:t> Britannica. “Otto </a:t>
            </a:r>
            <a:r>
              <a:rPr lang="en-US" dirty="0" err="1">
                <a:solidFill>
                  <a:schemeClr val="bg1"/>
                </a:solidFill>
              </a:rPr>
              <a:t>Brahm</a:t>
            </a:r>
            <a:r>
              <a:rPr lang="en-US" dirty="0">
                <a:solidFill>
                  <a:schemeClr val="bg1"/>
                </a:solidFill>
              </a:rPr>
              <a:t>.” </a:t>
            </a:r>
            <a:r>
              <a:rPr lang="en-US" dirty="0" err="1">
                <a:solidFill>
                  <a:schemeClr val="bg1"/>
                </a:solidFill>
              </a:rPr>
              <a:t>Encyclopædia</a:t>
            </a:r>
            <a:r>
              <a:rPr lang="en-US" dirty="0">
                <a:solidFill>
                  <a:schemeClr val="bg1"/>
                </a:solidFill>
              </a:rPr>
              <a:t> Britannica, </a:t>
            </a:r>
            <a:r>
              <a:rPr lang="en-US" dirty="0" err="1">
                <a:solidFill>
                  <a:schemeClr val="bg1"/>
                </a:solidFill>
              </a:rPr>
              <a:t>Encyclopædia</a:t>
            </a:r>
            <a:r>
              <a:rPr lang="en-US" dirty="0">
                <a:solidFill>
                  <a:schemeClr val="bg1"/>
                </a:solidFill>
              </a:rPr>
              <a:t> Britannica, </a:t>
            </a:r>
            <a:r>
              <a:rPr lang="en-US" dirty="0" err="1">
                <a:solidFill>
                  <a:schemeClr val="bg1"/>
                </a:solidFill>
              </a:rPr>
              <a:t>inc.</a:t>
            </a:r>
            <a:r>
              <a:rPr lang="en-US" dirty="0">
                <a:solidFill>
                  <a:schemeClr val="bg1"/>
                </a:solidFill>
              </a:rPr>
              <a:t>, 25 Oct. 2011, www.britannica.com/biography/Otto-Brahm. Accessed 25 Sept. 2017. </a:t>
            </a:r>
          </a:p>
          <a:p>
            <a:pPr marL="0" indent="0">
              <a:buNone/>
            </a:pPr>
            <a:endParaRPr lang="en-US" dirty="0">
              <a:solidFill>
                <a:schemeClr val="bg1"/>
              </a:solidFill>
            </a:endParaRPr>
          </a:p>
          <a:p>
            <a:pPr marL="0" indent="0">
              <a:buNone/>
            </a:pPr>
            <a:r>
              <a:rPr lang="en-US" dirty="0">
                <a:solidFill>
                  <a:schemeClr val="bg1"/>
                </a:solidFill>
              </a:rPr>
              <a:t>Wikimedia Foundation, Inc. “David Belasco.” Wikipedia, Wikimedia Foundation, 21 Sept. 2017, en.wikipedia.org/wiki/</a:t>
            </a:r>
            <a:r>
              <a:rPr lang="en-US" dirty="0" err="1">
                <a:solidFill>
                  <a:schemeClr val="bg1"/>
                </a:solidFill>
              </a:rPr>
              <a:t>David_Belasco</a:t>
            </a:r>
            <a:r>
              <a:rPr lang="en-US" dirty="0">
                <a:solidFill>
                  <a:schemeClr val="bg1"/>
                </a:solidFill>
              </a:rPr>
              <a:t>. Accessed 26 Sept. 2017. </a:t>
            </a:r>
          </a:p>
          <a:p>
            <a:pPr marL="0" indent="0">
              <a:buNone/>
            </a:pPr>
            <a:endParaRPr lang="en-US" dirty="0">
              <a:solidFill>
                <a:schemeClr val="bg1"/>
              </a:solidFill>
            </a:endParaRPr>
          </a:p>
          <a:p>
            <a:pPr marL="0" indent="0">
              <a:buNone/>
            </a:pPr>
            <a:r>
              <a:rPr lang="en-US" dirty="0">
                <a:solidFill>
                  <a:schemeClr val="bg1"/>
                </a:solidFill>
              </a:rPr>
              <a:t>Wikimedia Foundation, Inc. “Max Reinhardt.” Wikipedia, Wikimedia Foundation, 23 Sept. 2017, en.wikipedia.org/wiki/</a:t>
            </a:r>
            <a:r>
              <a:rPr lang="en-US" dirty="0" err="1">
                <a:solidFill>
                  <a:schemeClr val="bg1"/>
                </a:solidFill>
              </a:rPr>
              <a:t>Max_Reinhardt</a:t>
            </a:r>
            <a:r>
              <a:rPr lang="en-US" dirty="0">
                <a:solidFill>
                  <a:schemeClr val="bg1"/>
                </a:solidFill>
              </a:rPr>
              <a:t>. Accessed 26 Sept. 2017. </a:t>
            </a:r>
          </a:p>
        </p:txBody>
      </p:sp>
    </p:spTree>
    <p:extLst>
      <p:ext uri="{BB962C8B-B14F-4D97-AF65-F5344CB8AC3E}">
        <p14:creationId xmlns:p14="http://schemas.microsoft.com/office/powerpoint/2010/main" val="1529323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40000" lnSpcReduction="20000"/>
          </a:bodyPr>
          <a:lstStyle/>
          <a:p>
            <a:pPr marL="0" indent="0">
              <a:buNone/>
            </a:pPr>
            <a:r>
              <a:rPr lang="en-US" dirty="0">
                <a:solidFill>
                  <a:schemeClr val="bg1"/>
                </a:solidFill>
              </a:rPr>
              <a:t>A&amp;E Television Networks, LLC. “Elia Kazan.” Biography.com, A&amp;E Networks Television, 2 Apr. 2014, www.biography.com/people/elia-kazan-9361216?_escaped_fragment_=. Accessed 26 Sept. 2017. </a:t>
            </a:r>
          </a:p>
          <a:p>
            <a:pPr marL="0" indent="0">
              <a:buNone/>
            </a:pPr>
            <a:endParaRPr lang="en-US" dirty="0">
              <a:solidFill>
                <a:schemeClr val="bg1"/>
              </a:solidFill>
            </a:endParaRPr>
          </a:p>
          <a:p>
            <a:pPr marL="0" indent="0">
              <a:buNone/>
            </a:pPr>
            <a:r>
              <a:rPr lang="en-US" dirty="0" err="1">
                <a:solidFill>
                  <a:schemeClr val="bg1"/>
                </a:solidFill>
              </a:rPr>
              <a:t>Bablet</a:t>
            </a:r>
            <a:r>
              <a:rPr lang="en-US" dirty="0">
                <a:solidFill>
                  <a:schemeClr val="bg1"/>
                </a:solidFill>
              </a:rPr>
              <a:t>, Denis. “Edward Gordon Craig.” </a:t>
            </a:r>
            <a:r>
              <a:rPr lang="en-US" dirty="0" err="1">
                <a:solidFill>
                  <a:schemeClr val="bg1"/>
                </a:solidFill>
              </a:rPr>
              <a:t>Encyclopædia</a:t>
            </a:r>
            <a:r>
              <a:rPr lang="en-US" dirty="0">
                <a:solidFill>
                  <a:schemeClr val="bg1"/>
                </a:solidFill>
              </a:rPr>
              <a:t> Britannica, </a:t>
            </a:r>
            <a:r>
              <a:rPr lang="en-US" dirty="0" err="1">
                <a:solidFill>
                  <a:schemeClr val="bg1"/>
                </a:solidFill>
              </a:rPr>
              <a:t>Encyclopædia</a:t>
            </a:r>
            <a:r>
              <a:rPr lang="en-US" dirty="0">
                <a:solidFill>
                  <a:schemeClr val="bg1"/>
                </a:solidFill>
              </a:rPr>
              <a:t> Britannica, </a:t>
            </a:r>
            <a:r>
              <a:rPr lang="en-US" dirty="0" err="1">
                <a:solidFill>
                  <a:schemeClr val="bg1"/>
                </a:solidFill>
              </a:rPr>
              <a:t>inc.</a:t>
            </a:r>
            <a:r>
              <a:rPr lang="en-US" dirty="0">
                <a:solidFill>
                  <a:schemeClr val="bg1"/>
                </a:solidFill>
              </a:rPr>
              <a:t>, 31 May 2017, www.britannica.com/biography/Edward-Gordon-Craig. Accessed 25 Sept. 2017. </a:t>
            </a:r>
          </a:p>
          <a:p>
            <a:pPr marL="0" indent="0">
              <a:buNone/>
            </a:pPr>
            <a:endParaRPr lang="en-US" dirty="0">
              <a:solidFill>
                <a:schemeClr val="bg1"/>
              </a:solidFill>
            </a:endParaRPr>
          </a:p>
          <a:p>
            <a:pPr marL="0" indent="0">
              <a:buNone/>
            </a:pPr>
            <a:r>
              <a:rPr lang="en-US" dirty="0">
                <a:solidFill>
                  <a:schemeClr val="bg1"/>
                </a:solidFill>
              </a:rPr>
              <a:t>Bates, A. (2002). GOETHE AS THEATRE DIRECTOR. Retrieved September 22, 2017, from http://www.theatrehistory.com/german/goethe007.html </a:t>
            </a:r>
          </a:p>
          <a:p>
            <a:pPr marL="0" indent="0">
              <a:buNone/>
            </a:pPr>
            <a:endParaRPr lang="en-US" dirty="0">
              <a:solidFill>
                <a:schemeClr val="bg1"/>
              </a:solidFill>
            </a:endParaRPr>
          </a:p>
          <a:p>
            <a:pPr marL="0" indent="0">
              <a:buNone/>
            </a:pPr>
            <a:r>
              <a:rPr lang="en-US" dirty="0">
                <a:solidFill>
                  <a:schemeClr val="bg1"/>
                </a:solidFill>
              </a:rPr>
              <a:t>Boyle, N. (2017, August 23). Johann Wolfgang von Goethe. Retrieved September 22, 2017, from https://www.britannica.com/biography/Johann-Wolfgang-von-Goethe </a:t>
            </a:r>
          </a:p>
          <a:p>
            <a:pPr marL="0" indent="0">
              <a:buNone/>
            </a:pPr>
            <a:endParaRPr lang="en-US" dirty="0">
              <a:solidFill>
                <a:schemeClr val="bg1"/>
              </a:solidFill>
            </a:endParaRPr>
          </a:p>
          <a:p>
            <a:pPr marL="0" indent="0">
              <a:buNone/>
            </a:pPr>
            <a:r>
              <a:rPr lang="en-US" dirty="0">
                <a:solidFill>
                  <a:schemeClr val="bg1"/>
                </a:solidFill>
              </a:rPr>
              <a:t>Clark, H. (</a:t>
            </a:r>
            <a:r>
              <a:rPr lang="en-US" dirty="0" err="1">
                <a:solidFill>
                  <a:schemeClr val="bg1"/>
                </a:solidFill>
              </a:rPr>
              <a:t>n.d.</a:t>
            </a:r>
            <a:r>
              <a:rPr lang="en-US" dirty="0">
                <a:solidFill>
                  <a:schemeClr val="bg1"/>
                </a:solidFill>
              </a:rPr>
              <a:t>). Johann Wolfgang von Goethe. Retrieved September 22, 2017, from http://www.theatredatabase.com/18th_century/johann_wolfgang_von_goethe_001.html </a:t>
            </a:r>
          </a:p>
          <a:p>
            <a:pPr marL="0" indent="0">
              <a:buNone/>
            </a:pPr>
            <a:endParaRPr lang="en-US" dirty="0">
              <a:solidFill>
                <a:schemeClr val="bg1"/>
              </a:solidFill>
            </a:endParaRPr>
          </a:p>
          <a:p>
            <a:pPr marL="0" indent="0">
              <a:buNone/>
            </a:pPr>
            <a:r>
              <a:rPr lang="en-US" dirty="0">
                <a:solidFill>
                  <a:schemeClr val="bg1"/>
                </a:solidFill>
              </a:rPr>
              <a:t>Hyperhistory.com. “Moliere.” Moliere, www.hyperhistory.com/online_n2/people_n2/persons6_n2/moliere.html. Accessed 22 Sept. 2017.</a:t>
            </a:r>
          </a:p>
          <a:p>
            <a:pPr marL="0" indent="0">
              <a:buNone/>
            </a:pPr>
            <a:endParaRPr lang="en-US" dirty="0">
              <a:solidFill>
                <a:schemeClr val="bg1"/>
              </a:solidFill>
            </a:endParaRPr>
          </a:p>
          <a:p>
            <a:pPr marL="0" indent="0">
              <a:buNone/>
            </a:pPr>
            <a:r>
              <a:rPr lang="en-US" dirty="0" err="1">
                <a:solidFill>
                  <a:schemeClr val="bg1"/>
                </a:solidFill>
              </a:rPr>
              <a:t>Revolvy</a:t>
            </a:r>
            <a:r>
              <a:rPr lang="en-US" dirty="0">
                <a:solidFill>
                  <a:schemeClr val="bg1"/>
                </a:solidFill>
              </a:rPr>
              <a:t>, LLC. “"J. T. </a:t>
            </a:r>
            <a:r>
              <a:rPr lang="en-US" dirty="0" err="1">
                <a:solidFill>
                  <a:schemeClr val="bg1"/>
                </a:solidFill>
              </a:rPr>
              <a:t>Grein</a:t>
            </a:r>
            <a:r>
              <a:rPr lang="en-US" dirty="0">
                <a:solidFill>
                  <a:schemeClr val="bg1"/>
                </a:solidFill>
              </a:rPr>
              <a:t>" on </a:t>
            </a:r>
            <a:r>
              <a:rPr lang="en-US" dirty="0" err="1">
                <a:solidFill>
                  <a:schemeClr val="bg1"/>
                </a:solidFill>
              </a:rPr>
              <a:t>Revolvy.Com</a:t>
            </a:r>
            <a:r>
              <a:rPr lang="en-US" dirty="0">
                <a:solidFill>
                  <a:schemeClr val="bg1"/>
                </a:solidFill>
              </a:rPr>
              <a:t>.” </a:t>
            </a:r>
            <a:r>
              <a:rPr lang="en-US" dirty="0" err="1">
                <a:solidFill>
                  <a:schemeClr val="bg1"/>
                </a:solidFill>
              </a:rPr>
              <a:t>Revolvy</a:t>
            </a:r>
            <a:r>
              <a:rPr lang="en-US" dirty="0">
                <a:solidFill>
                  <a:schemeClr val="bg1"/>
                </a:solidFill>
              </a:rPr>
              <a:t>, www.revolvy.com/topic/J.%20T.%20Grein. Accessed 25 Sept. 2017. </a:t>
            </a:r>
          </a:p>
          <a:p>
            <a:pPr marL="0" indent="0">
              <a:buNone/>
            </a:pPr>
            <a:endParaRPr lang="en-US" dirty="0">
              <a:solidFill>
                <a:schemeClr val="bg1"/>
              </a:solidFill>
            </a:endParaRPr>
          </a:p>
          <a:p>
            <a:pPr marL="0" indent="0">
              <a:buNone/>
            </a:pPr>
            <a:r>
              <a:rPr lang="en-US" dirty="0">
                <a:solidFill>
                  <a:schemeClr val="bg1"/>
                </a:solidFill>
              </a:rPr>
              <a:t>TheatreHistory.com. (2002). JEAN BAPTISTE POQUELIN DE MOLIÈRE. Retrieved September 22, 2017, from http://www.theatrehistory.com/french/moliere006.html.</a:t>
            </a:r>
          </a:p>
          <a:p>
            <a:pPr marL="0" indent="0">
              <a:buNone/>
            </a:pPr>
            <a:endParaRPr lang="en-US" dirty="0">
              <a:solidFill>
                <a:schemeClr val="bg1"/>
              </a:solidFill>
            </a:endParaRPr>
          </a:p>
        </p:txBody>
      </p:sp>
    </p:spTree>
    <p:extLst>
      <p:ext uri="{BB962C8B-B14F-4D97-AF65-F5344CB8AC3E}">
        <p14:creationId xmlns:p14="http://schemas.microsoft.com/office/powerpoint/2010/main" val="2790042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800" b="1" dirty="0">
                <a:solidFill>
                  <a:schemeClr val="accent3">
                    <a:lumMod val="75000"/>
                  </a:schemeClr>
                </a:solidFill>
                <a:latin typeface="DilleniaUPC" panose="02020603050405020304" pitchFamily="18" charset="-34"/>
                <a:cs typeface="DilleniaUPC" panose="02020603050405020304" pitchFamily="18" charset="-34"/>
              </a:rPr>
              <a:t>Who was Molière (Jean Baptiste Poquelin)?</a:t>
            </a:r>
          </a:p>
        </p:txBody>
      </p:sp>
      <p:sp>
        <p:nvSpPr>
          <p:cNvPr id="3" name="Content Placeholder 2"/>
          <p:cNvSpPr>
            <a:spLocks noGrp="1"/>
          </p:cNvSpPr>
          <p:nvPr>
            <p:ph sz="half" idx="1"/>
          </p:nvPr>
        </p:nvSpPr>
        <p:spPr>
          <a:xfrm>
            <a:off x="457200" y="1371600"/>
            <a:ext cx="5715000" cy="4754563"/>
          </a:xfrm>
        </p:spPr>
        <p:txBody>
          <a:bodyPr>
            <a:noAutofit/>
          </a:bodyPr>
          <a:lstStyle/>
          <a:p>
            <a:r>
              <a:rPr lang="en-US" sz="1200" dirty="0">
                <a:solidFill>
                  <a:schemeClr val="bg1"/>
                </a:solidFill>
              </a:rPr>
              <a:t>Moliere is considered the world's greatest writer of comedies. </a:t>
            </a:r>
          </a:p>
          <a:p>
            <a:r>
              <a:rPr lang="en-US" sz="1200" dirty="0">
                <a:solidFill>
                  <a:schemeClr val="bg1"/>
                </a:solidFill>
              </a:rPr>
              <a:t>Born, Paris, France, 1622 </a:t>
            </a:r>
          </a:p>
          <a:p>
            <a:r>
              <a:rPr lang="en-US" sz="1200" dirty="0">
                <a:solidFill>
                  <a:schemeClr val="bg1"/>
                </a:solidFill>
              </a:rPr>
              <a:t>Died, Paris, France, 1675 </a:t>
            </a:r>
          </a:p>
          <a:p>
            <a:r>
              <a:rPr lang="en-US" sz="1200" dirty="0">
                <a:solidFill>
                  <a:schemeClr val="bg1"/>
                </a:solidFill>
              </a:rPr>
              <a:t>Many of his plays have also been translated for performances in English theatres, giving him a considerable reputation abroad. </a:t>
            </a:r>
          </a:p>
          <a:p>
            <a:r>
              <a:rPr lang="en-US" sz="1200" dirty="0">
                <a:solidFill>
                  <a:srgbClr val="FFFF99"/>
                </a:solidFill>
              </a:rPr>
              <a:t>Moliere, whose real name was Jean Baptiste Poquelin</a:t>
            </a:r>
            <a:r>
              <a:rPr lang="en-US" sz="1200" dirty="0">
                <a:solidFill>
                  <a:schemeClr val="bg1"/>
                </a:solidFill>
              </a:rPr>
              <a:t>, was born in Paris. </a:t>
            </a:r>
          </a:p>
          <a:p>
            <a:r>
              <a:rPr lang="en-US" sz="1200" dirty="0">
                <a:solidFill>
                  <a:schemeClr val="bg1"/>
                </a:solidFill>
              </a:rPr>
              <a:t>He studied with the Jesuits at the College de Clermont. </a:t>
            </a:r>
          </a:p>
          <a:p>
            <a:r>
              <a:rPr lang="en-US" sz="1200" dirty="0">
                <a:solidFill>
                  <a:schemeClr val="bg1"/>
                </a:solidFill>
              </a:rPr>
              <a:t>In 1643 he embarked on a theatrical venture under the title of </a:t>
            </a:r>
            <a:r>
              <a:rPr lang="en-US" sz="1200" dirty="0" err="1">
                <a:solidFill>
                  <a:schemeClr val="bg1"/>
                </a:solidFill>
              </a:rPr>
              <a:t>L'Illustre</a:t>
            </a:r>
            <a:r>
              <a:rPr lang="en-US" sz="1200" dirty="0">
                <a:solidFill>
                  <a:schemeClr val="bg1"/>
                </a:solidFill>
              </a:rPr>
              <a:t> Theatre, which lasted for over three years in Paris. </a:t>
            </a:r>
          </a:p>
          <a:p>
            <a:r>
              <a:rPr lang="en-US" sz="1200" dirty="0">
                <a:solidFill>
                  <a:schemeClr val="bg1"/>
                </a:solidFill>
              </a:rPr>
              <a:t>In 1658 he played before the king, and organized a regular theatre. </a:t>
            </a:r>
          </a:p>
          <a:p>
            <a:r>
              <a:rPr lang="en-US" sz="1200" dirty="0">
                <a:solidFill>
                  <a:schemeClr val="bg1"/>
                </a:solidFill>
              </a:rPr>
              <a:t>From 1659 no year passed without at least one major dramatic achievement. </a:t>
            </a:r>
          </a:p>
          <a:p>
            <a:r>
              <a:rPr lang="en-US" sz="1200" dirty="0">
                <a:solidFill>
                  <a:schemeClr val="bg1"/>
                </a:solidFill>
              </a:rPr>
              <a:t>His plays range from simple farce to very sophisticated comedy. They ridicule the weakness and foolish actions of the people of his time, and point up their false values. </a:t>
            </a:r>
          </a:p>
          <a:p>
            <a:r>
              <a:rPr lang="en-US" sz="1200" dirty="0">
                <a:solidFill>
                  <a:schemeClr val="bg1"/>
                </a:solidFill>
              </a:rPr>
              <a:t>In </a:t>
            </a:r>
            <a:r>
              <a:rPr lang="en-US" sz="1200" i="1" dirty="0">
                <a:solidFill>
                  <a:schemeClr val="bg1"/>
                </a:solidFill>
              </a:rPr>
              <a:t>Tartuffe</a:t>
            </a:r>
            <a:r>
              <a:rPr lang="en-US" sz="1200" dirty="0">
                <a:solidFill>
                  <a:schemeClr val="bg1"/>
                </a:solidFill>
              </a:rPr>
              <a:t> Moliere invented one of his famous comic types, that of a religious hypocrite. The play was so cheeky that King Louis XIV, although he found it amusing, did not permit a public performance for five years, fearing that it would offend the powerful French higher clergy. </a:t>
            </a:r>
          </a:p>
          <a:p>
            <a:r>
              <a:rPr lang="en-US" sz="1200" dirty="0">
                <a:solidFill>
                  <a:schemeClr val="bg1"/>
                </a:solidFill>
              </a:rPr>
              <a:t>Moliere died while playing the leading part of his last play, </a:t>
            </a:r>
            <a:r>
              <a:rPr lang="en-US" sz="1200" i="1" dirty="0">
                <a:solidFill>
                  <a:schemeClr val="bg1"/>
                </a:solidFill>
              </a:rPr>
              <a:t>The Imaginary Invalid</a:t>
            </a:r>
            <a:r>
              <a:rPr lang="en-US" sz="1200" dirty="0">
                <a:solidFill>
                  <a:schemeClr val="bg1"/>
                </a:solidFill>
              </a:rPr>
              <a:t>. It was in the midst of a stage performance that he burst a blood vessel in a fit of coughing and died shortly thereafter.</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7000" y="1524000"/>
            <a:ext cx="2057400" cy="45720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2675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800" b="1" dirty="0">
                <a:solidFill>
                  <a:schemeClr val="accent3">
                    <a:lumMod val="75000"/>
                  </a:schemeClr>
                </a:solidFill>
                <a:latin typeface="DilleniaUPC" panose="02020603050405020304" pitchFamily="18" charset="-34"/>
                <a:cs typeface="DilleniaUPC" panose="02020603050405020304" pitchFamily="18" charset="-34"/>
              </a:rPr>
              <a:t>Who was Molière (Jean Baptiste Poquelin)?</a:t>
            </a:r>
          </a:p>
        </p:txBody>
      </p:sp>
      <p:sp>
        <p:nvSpPr>
          <p:cNvPr id="3" name="Content Placeholder 2"/>
          <p:cNvSpPr>
            <a:spLocks noGrp="1"/>
          </p:cNvSpPr>
          <p:nvPr>
            <p:ph sz="half" idx="1"/>
          </p:nvPr>
        </p:nvSpPr>
        <p:spPr>
          <a:xfrm>
            <a:off x="457200" y="1371600"/>
            <a:ext cx="5715000" cy="4754563"/>
          </a:xfrm>
        </p:spPr>
        <p:txBody>
          <a:bodyPr>
            <a:normAutofit fontScale="32500" lnSpcReduction="20000"/>
          </a:bodyPr>
          <a:lstStyle/>
          <a:p>
            <a:r>
              <a:rPr lang="en-US" sz="4300" dirty="0">
                <a:solidFill>
                  <a:schemeClr val="bg1"/>
                </a:solidFill>
              </a:rPr>
              <a:t>Moliere wrote, "Tis a mighty stroke at any vice to make it the laughing stock of everybody; for men will easily suffer reproof; but they can by no means endure mockery. They will consent to be wicked but not ridiculous.“ These are the words of the man who is rated by most critics as the greatest comic dramatist of all times and considered worthy to stand with Sophocles and Shakespeare. They were written in defense of the play, </a:t>
            </a:r>
            <a:r>
              <a:rPr lang="en-US" sz="4300" i="1" dirty="0">
                <a:solidFill>
                  <a:schemeClr val="bg1"/>
                </a:solidFill>
              </a:rPr>
              <a:t>Tartuffe</a:t>
            </a:r>
            <a:r>
              <a:rPr lang="en-US" sz="4300" dirty="0">
                <a:solidFill>
                  <a:schemeClr val="bg1"/>
                </a:solidFill>
              </a:rPr>
              <a:t>, ranked as his most outstanding and most representative play. </a:t>
            </a:r>
          </a:p>
          <a:p>
            <a:r>
              <a:rPr lang="en-US" sz="4300" dirty="0">
                <a:solidFill>
                  <a:schemeClr val="bg1"/>
                </a:solidFill>
              </a:rPr>
              <a:t>For in the 17th century, as in ours, powerful cliques attempted to censor every play that did not happen to coincide with their own views or selfish interests. We can realize the bitterness of the campaign against </a:t>
            </a:r>
            <a:r>
              <a:rPr lang="en-US" sz="4300" i="1" dirty="0">
                <a:solidFill>
                  <a:schemeClr val="bg1"/>
                </a:solidFill>
              </a:rPr>
              <a:t>Tartuffe</a:t>
            </a:r>
            <a:r>
              <a:rPr lang="en-US" sz="4300" dirty="0">
                <a:solidFill>
                  <a:schemeClr val="bg1"/>
                </a:solidFill>
              </a:rPr>
              <a:t> from the fact that it was not finally licensed for public performance until more than five years after its first performance before Louis XIV.</a:t>
            </a:r>
          </a:p>
          <a:p>
            <a:r>
              <a:rPr lang="en-US" sz="4300" dirty="0">
                <a:solidFill>
                  <a:schemeClr val="bg1"/>
                </a:solidFill>
              </a:rPr>
              <a:t>"Molière" was in reality only the stage name assumed when, as a young man, the embryo genius joined a group of strolling players. So famous did he make it, that few of us today recognize the surname "Poquelin." </a:t>
            </a:r>
          </a:p>
          <a:p>
            <a:r>
              <a:rPr lang="en-US" sz="4300" dirty="0">
                <a:solidFill>
                  <a:schemeClr val="bg1"/>
                </a:solidFill>
              </a:rPr>
              <a:t>Molière's father was a prosperous tradesman, upholsterer to the King by appointment. Since this was a hereditary honor, the son shrewdly made use of it to establish and strengthen himself in the King's favor, when, after twelve years in the provinces, he returned to Paris.</a:t>
            </a:r>
          </a:p>
          <a:p>
            <a:r>
              <a:rPr lang="en-US" sz="4300" dirty="0">
                <a:solidFill>
                  <a:schemeClr val="bg1"/>
                </a:solidFill>
              </a:rPr>
              <a:t>These twelve years of trouping and training not only made Molière a comedian of unsurpassed ability; they also gave him that insight into life and character that were to make his later comedies outstanding, perhaps, for all time. </a:t>
            </a:r>
          </a:p>
          <a:p>
            <a:endParaRPr lang="en-US" dirty="0">
              <a:solidFill>
                <a:schemeClr val="bg1"/>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77000" y="1524000"/>
            <a:ext cx="2057400" cy="45720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66051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soft" dir="t">
                <a:rot lat="0" lon="0" rev="15600000"/>
              </a:lightRig>
            </a:scene3d>
            <a:sp3d extrusionH="57150" prstMaterial="softEdge">
              <a:bevelT w="25400" h="38100"/>
            </a:sp3d>
          </a:bodyPr>
          <a:lstStyle/>
          <a:p>
            <a:r>
              <a:rPr lang="en-US" sz="3600" b="1" dirty="0">
                <a:ln/>
                <a:solidFill>
                  <a:schemeClr val="accent4"/>
                </a:solidFill>
                <a:effectLst>
                  <a:glow rad="228600">
                    <a:schemeClr val="accent4">
                      <a:satMod val="175000"/>
                      <a:alpha val="40000"/>
                    </a:schemeClr>
                  </a:glow>
                </a:effectLst>
                <a:latin typeface="Gill Sans MT Ext Condensed Bold" panose="020B0902020104020203" pitchFamily="34" charset="0"/>
              </a:rPr>
              <a:t>Who was David Garrick and why should we care about him?</a:t>
            </a:r>
          </a:p>
        </p:txBody>
      </p:sp>
      <p:sp>
        <p:nvSpPr>
          <p:cNvPr id="3" name="Content Placeholder 2"/>
          <p:cNvSpPr>
            <a:spLocks noGrp="1"/>
          </p:cNvSpPr>
          <p:nvPr>
            <p:ph idx="1"/>
          </p:nvPr>
        </p:nvSpPr>
        <p:spPr/>
        <p:txBody>
          <a:bodyPr>
            <a:normAutofit fontScale="70000" lnSpcReduction="20000"/>
          </a:bodyPr>
          <a:lstStyle/>
          <a:p>
            <a:r>
              <a:rPr lang="en-US" sz="3700" dirty="0">
                <a:solidFill>
                  <a:srgbClr val="FFFF99"/>
                </a:solidFill>
              </a:rPr>
              <a:t>David Garrick – actor/manager of the Drury Lane Theatre in London (from 1747-1776) , which still exists today.</a:t>
            </a:r>
          </a:p>
          <a:p>
            <a:r>
              <a:rPr lang="en-US" sz="3700" dirty="0">
                <a:solidFill>
                  <a:schemeClr val="bg1"/>
                </a:solidFill>
              </a:rPr>
              <a:t>His innovations:</a:t>
            </a:r>
          </a:p>
          <a:p>
            <a:pPr lvl="1"/>
            <a:r>
              <a:rPr lang="en-US" sz="3700" dirty="0">
                <a:solidFill>
                  <a:schemeClr val="bg1"/>
                </a:solidFill>
              </a:rPr>
              <a:t>No audience members on stage (had been the practice for wealthier, higher status folks to be on stage during the performance)</a:t>
            </a:r>
          </a:p>
          <a:p>
            <a:pPr lvl="1"/>
            <a:r>
              <a:rPr lang="en-US" sz="3700" dirty="0">
                <a:solidFill>
                  <a:schemeClr val="bg1"/>
                </a:solidFill>
              </a:rPr>
              <a:t>"Natural" style of acting (though to us it would probably still seem overformal)</a:t>
            </a:r>
          </a:p>
          <a:p>
            <a:pPr lvl="1"/>
            <a:r>
              <a:rPr lang="en-US" sz="3700" dirty="0">
                <a:solidFill>
                  <a:schemeClr val="bg1"/>
                </a:solidFill>
              </a:rPr>
              <a:t>Importance of scene design</a:t>
            </a:r>
          </a:p>
          <a:p>
            <a:r>
              <a:rPr lang="en-US" sz="3700" dirty="0">
                <a:solidFill>
                  <a:schemeClr val="bg1"/>
                </a:solidFill>
              </a:rPr>
              <a:t>Garrick was considered a director in his day, but the term would not have been used (even today in Great Britain, the term "producer" is used instead)</a:t>
            </a:r>
          </a:p>
          <a:p>
            <a:endParaRPr lang="en-US" dirty="0">
              <a:solidFill>
                <a:schemeClr val="bg1"/>
              </a:solidFill>
            </a:endParaRPr>
          </a:p>
        </p:txBody>
      </p:sp>
    </p:spTree>
    <p:extLst>
      <p:ext uri="{BB962C8B-B14F-4D97-AF65-F5344CB8AC3E}">
        <p14:creationId xmlns:p14="http://schemas.microsoft.com/office/powerpoint/2010/main" val="2302795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DFKai-SB" panose="03000509000000000000" pitchFamily="65" charset="-120"/>
                <a:ea typeface="DFKai-SB" panose="03000509000000000000" pitchFamily="65" charset="-120"/>
              </a:rPr>
              <a:t>Who was David Garrick?</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9900" y="2275681"/>
            <a:ext cx="2717800" cy="3175000"/>
          </a:xfrm>
        </p:spPr>
      </p:pic>
      <p:sp>
        <p:nvSpPr>
          <p:cNvPr id="4" name="Content Placeholder 3"/>
          <p:cNvSpPr>
            <a:spLocks noGrp="1"/>
          </p:cNvSpPr>
          <p:nvPr>
            <p:ph sz="half" idx="2"/>
          </p:nvPr>
        </p:nvSpPr>
        <p:spPr>
          <a:xfrm>
            <a:off x="3276600" y="1600200"/>
            <a:ext cx="5410200" cy="4525963"/>
          </a:xfrm>
        </p:spPr>
        <p:txBody>
          <a:bodyPr>
            <a:normAutofit fontScale="70000" lnSpcReduction="20000"/>
          </a:bodyPr>
          <a:lstStyle/>
          <a:p>
            <a:pPr marL="0" indent="0">
              <a:buNone/>
            </a:pPr>
            <a:r>
              <a:rPr lang="en-US" dirty="0">
                <a:solidFill>
                  <a:schemeClr val="bg1"/>
                </a:solidFill>
              </a:rPr>
              <a:t>According to Britannica.com:</a:t>
            </a:r>
          </a:p>
          <a:p>
            <a:r>
              <a:rPr lang="en-US" dirty="0">
                <a:solidFill>
                  <a:schemeClr val="bg1"/>
                </a:solidFill>
              </a:rPr>
              <a:t>David Garrick,  (born February 19, 1717, Hereford, Herefordshire, England—died January 20, 1779, London), English actor, producer, dramatist, poet, and </a:t>
            </a:r>
            <a:r>
              <a:rPr lang="en-US" dirty="0">
                <a:solidFill>
                  <a:srgbClr val="FFFF99"/>
                </a:solidFill>
              </a:rPr>
              <a:t>co-manager of the Drury Lane Theatre in London.</a:t>
            </a:r>
          </a:p>
          <a:p>
            <a:r>
              <a:rPr lang="en-US" dirty="0">
                <a:solidFill>
                  <a:schemeClr val="bg1"/>
                </a:solidFill>
              </a:rPr>
              <a:t>His business took him into places of entertainment, where he soon had a large acquaintance, including the actor Charles (“Wicked Charlie”) Macklin, with whom he conferred on modern theories of acting, and the elegant but unreliable Charles Fleetwood, manager of Drury Lane Theatre, one of the two theatres authorized by the 1737 Licensing Act, the other being Covent Garden. </a:t>
            </a:r>
          </a:p>
          <a:p>
            <a:r>
              <a:rPr lang="en-US" dirty="0">
                <a:solidFill>
                  <a:schemeClr val="bg1"/>
                </a:solidFill>
              </a:rPr>
              <a:t>In April 1740, Drury Lane produced Garrick’s first comedy, </a:t>
            </a:r>
            <a:r>
              <a:rPr lang="en-US" i="1" dirty="0">
                <a:solidFill>
                  <a:schemeClr val="bg1"/>
                </a:solidFill>
              </a:rPr>
              <a:t>Lethe</a:t>
            </a:r>
            <a:r>
              <a:rPr lang="en-US" dirty="0">
                <a:solidFill>
                  <a:schemeClr val="bg1"/>
                </a:solidFill>
              </a:rPr>
              <a:t>, or </a:t>
            </a:r>
            <a:r>
              <a:rPr lang="en-US" i="1" dirty="0" err="1">
                <a:solidFill>
                  <a:schemeClr val="bg1"/>
                </a:solidFill>
              </a:rPr>
              <a:t>Esop</a:t>
            </a:r>
            <a:r>
              <a:rPr lang="en-US" i="1" dirty="0">
                <a:solidFill>
                  <a:schemeClr val="bg1"/>
                </a:solidFill>
              </a:rPr>
              <a:t> in the Shades</a:t>
            </a:r>
            <a:r>
              <a:rPr lang="en-US" dirty="0">
                <a:solidFill>
                  <a:schemeClr val="bg1"/>
                </a:solidFill>
              </a:rPr>
              <a:t>.</a:t>
            </a:r>
          </a:p>
        </p:txBody>
      </p:sp>
    </p:spTree>
    <p:extLst>
      <p:ext uri="{BB962C8B-B14F-4D97-AF65-F5344CB8AC3E}">
        <p14:creationId xmlns:p14="http://schemas.microsoft.com/office/powerpoint/2010/main" val="321212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solidFill>
                  <a:schemeClr val="accent6">
                    <a:lumMod val="75000"/>
                  </a:schemeClr>
                </a:solidFill>
                <a:effectLst>
                  <a:glow rad="228600">
                    <a:schemeClr val="accent6">
                      <a:satMod val="175000"/>
                      <a:alpha val="40000"/>
                    </a:schemeClr>
                  </a:glow>
                </a:effectLst>
                <a:latin typeface="Elephant" panose="02020904090505020303" pitchFamily="18" charset="0"/>
              </a:rPr>
              <a:t>Garrick’s Acting Career</a:t>
            </a:r>
          </a:p>
        </p:txBody>
      </p:sp>
      <p:sp>
        <p:nvSpPr>
          <p:cNvPr id="3" name="Content Placeholder 2"/>
          <p:cNvSpPr>
            <a:spLocks noGrp="1"/>
          </p:cNvSpPr>
          <p:nvPr>
            <p:ph sz="half" idx="1"/>
          </p:nvPr>
        </p:nvSpPr>
        <p:spPr>
          <a:xfrm>
            <a:off x="457200" y="1447800"/>
            <a:ext cx="5257800" cy="4678363"/>
          </a:xfrm>
        </p:spPr>
        <p:txBody>
          <a:bodyPr>
            <a:noAutofit/>
          </a:bodyPr>
          <a:lstStyle/>
          <a:p>
            <a:r>
              <a:rPr lang="en-US" sz="1400" dirty="0">
                <a:solidFill>
                  <a:schemeClr val="bg1"/>
                </a:solidFill>
              </a:rPr>
              <a:t>Garrick entered the acting profession anonymously, in a mask. </a:t>
            </a:r>
          </a:p>
          <a:p>
            <a:r>
              <a:rPr lang="en-US" sz="1400" dirty="0">
                <a:solidFill>
                  <a:schemeClr val="bg1"/>
                </a:solidFill>
              </a:rPr>
              <a:t>In March 1741, upon the illness of the actor billed to take the part, he dashed onto the stage as Harlequin at a small, unlicensed theatre in Goodman’s Fields. He was thereafter well received in several parts, but when he applied at Drury Lane and Covent Garden, neither Fleetwood nor old John Rich, manager of Covent Garden, wanted him. </a:t>
            </a:r>
          </a:p>
          <a:p>
            <a:r>
              <a:rPr lang="en-US" sz="1400" dirty="0">
                <a:solidFill>
                  <a:schemeClr val="bg1"/>
                </a:solidFill>
              </a:rPr>
              <a:t>His mother had died in 1740, but he still dared not tell his family that he had entered a profession then generally held in low esteem. </a:t>
            </a:r>
          </a:p>
          <a:p>
            <a:r>
              <a:rPr lang="en-US" sz="1400" dirty="0">
                <a:solidFill>
                  <a:schemeClr val="bg1"/>
                </a:solidFill>
              </a:rPr>
              <a:t>Not until the night after his astounding first appearance as Richard III in 1741 did he break the news to his family.</a:t>
            </a:r>
          </a:p>
          <a:p>
            <a:r>
              <a:rPr lang="en-US" sz="1400" dirty="0">
                <a:solidFill>
                  <a:schemeClr val="bg1"/>
                </a:solidFill>
              </a:rPr>
              <a:t>The instant success of a young, unknown actor in a major tragic Shakespearean part remains one of the romances of theatrical history. The Garrick legend was founded in a single night. </a:t>
            </a:r>
          </a:p>
          <a:p>
            <a:r>
              <a:rPr lang="en-US" sz="1400" dirty="0">
                <a:solidFill>
                  <a:schemeClr val="bg1"/>
                </a:solidFill>
              </a:rPr>
              <a:t>Audiences, weary of the pompous narrative and stately attitudinizing imposed by French tradition, were ready for the naturalistic new style, and they soon perceived that Garrick could do anything. </a:t>
            </a:r>
          </a:p>
          <a:p>
            <a:r>
              <a:rPr lang="en-US" sz="1400" dirty="0">
                <a:solidFill>
                  <a:schemeClr val="bg1"/>
                </a:solidFill>
              </a:rPr>
              <a:t>Fleetwood was now eager to secure him for Drury Lane and offered a salary larger than ever proposed to any performer.</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43600" y="1752600"/>
            <a:ext cx="2743200" cy="4419600"/>
          </a:xfrm>
          <a:prstGeom prst="rect">
            <a:avLst/>
          </a:prstGeom>
          <a:ln>
            <a:noFill/>
          </a:ln>
          <a:effectLst>
            <a:softEdge rad="112500"/>
          </a:effectLst>
        </p:spPr>
      </p:pic>
    </p:spTree>
    <p:extLst>
      <p:ext uri="{BB962C8B-B14F-4D97-AF65-F5344CB8AC3E}">
        <p14:creationId xmlns:p14="http://schemas.microsoft.com/office/powerpoint/2010/main" val="2973484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solidFill>
                  <a:schemeClr val="accent6">
                    <a:lumMod val="75000"/>
                  </a:schemeClr>
                </a:solidFill>
                <a:effectLst>
                  <a:glow rad="228600">
                    <a:schemeClr val="accent6">
                      <a:satMod val="175000"/>
                      <a:alpha val="40000"/>
                    </a:schemeClr>
                  </a:glow>
                </a:effectLst>
                <a:latin typeface="Elephant" panose="02020904090505020303" pitchFamily="18" charset="0"/>
              </a:rPr>
              <a:t>Garrick’s Acting Career</a:t>
            </a:r>
          </a:p>
        </p:txBody>
      </p:sp>
      <p:sp>
        <p:nvSpPr>
          <p:cNvPr id="3" name="Content Placeholder 2"/>
          <p:cNvSpPr>
            <a:spLocks noGrp="1"/>
          </p:cNvSpPr>
          <p:nvPr>
            <p:ph sz="half" idx="1"/>
          </p:nvPr>
        </p:nvSpPr>
        <p:spPr>
          <a:xfrm>
            <a:off x="457200" y="1447800"/>
            <a:ext cx="5257800" cy="4678363"/>
          </a:xfrm>
        </p:spPr>
        <p:txBody>
          <a:bodyPr>
            <a:noAutofit/>
          </a:bodyPr>
          <a:lstStyle/>
          <a:p>
            <a:r>
              <a:rPr lang="en-US" sz="1600" dirty="0">
                <a:solidFill>
                  <a:schemeClr val="bg1"/>
                </a:solidFill>
              </a:rPr>
              <a:t>Before the season of 1742–43 Garrick went over to Dublin, where he played at the theatre in Smock Alley. There, his success was tremendous, and he continued to triumph at Drury Lane from 1742–45, playing such diverse roles as Hamlet and the simple-minded Abel </a:t>
            </a:r>
            <a:r>
              <a:rPr lang="en-US" sz="1600" dirty="0" err="1">
                <a:solidFill>
                  <a:schemeClr val="bg1"/>
                </a:solidFill>
              </a:rPr>
              <a:t>Drugger</a:t>
            </a:r>
            <a:r>
              <a:rPr lang="en-US" sz="1600" dirty="0">
                <a:solidFill>
                  <a:schemeClr val="bg1"/>
                </a:solidFill>
              </a:rPr>
              <a:t> in Ben Jonson’s </a:t>
            </a:r>
            <a:r>
              <a:rPr lang="en-US" sz="1600" i="1" dirty="0">
                <a:solidFill>
                  <a:schemeClr val="bg1"/>
                </a:solidFill>
              </a:rPr>
              <a:t>The Alchemist</a:t>
            </a:r>
            <a:r>
              <a:rPr lang="en-US" sz="1600" dirty="0">
                <a:solidFill>
                  <a:schemeClr val="bg1"/>
                </a:solidFill>
              </a:rPr>
              <a:t>. </a:t>
            </a:r>
          </a:p>
          <a:p>
            <a:r>
              <a:rPr lang="en-US" sz="1600" dirty="0">
                <a:solidFill>
                  <a:schemeClr val="bg1"/>
                </a:solidFill>
              </a:rPr>
              <a:t>But Fleetwood’s patent of the theatre was running out, and he was a ruined man. </a:t>
            </a:r>
          </a:p>
          <a:p>
            <a:r>
              <a:rPr lang="en-US" sz="1600" dirty="0">
                <a:solidFill>
                  <a:schemeClr val="bg1"/>
                </a:solidFill>
              </a:rPr>
              <a:t>In 1743 Garrick sued him for £600 amount outstanding of salary and led an actor’s strike against him. </a:t>
            </a:r>
          </a:p>
          <a:p>
            <a:r>
              <a:rPr lang="en-US" sz="1600" dirty="0">
                <a:solidFill>
                  <a:schemeClr val="bg1"/>
                </a:solidFill>
              </a:rPr>
              <a:t>In the winter of 1745–46 Garrick was in Dublin, sharing with Thomas Sheridan, the playwright and actor-manager, in the direction of the Theatre Royal. </a:t>
            </a:r>
          </a:p>
          <a:p>
            <a:r>
              <a:rPr lang="en-US" sz="1600" dirty="0">
                <a:solidFill>
                  <a:schemeClr val="bg1"/>
                </a:solidFill>
              </a:rPr>
              <a:t>During this time negotiations began for Garrick to become part owner and manager of Drury Lane Theatre. </a:t>
            </a:r>
          </a:p>
          <a:p>
            <a:r>
              <a:rPr lang="en-US" sz="1600" dirty="0">
                <a:solidFill>
                  <a:schemeClr val="bg1"/>
                </a:solidFill>
              </a:rPr>
              <a:t>In the season of 1746–47 Garrick made his only appearances at Covent Garden.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43600" y="1752600"/>
            <a:ext cx="2743200" cy="4419600"/>
          </a:xfrm>
          <a:prstGeom prst="rect">
            <a:avLst/>
          </a:prstGeom>
          <a:ln>
            <a:noFill/>
          </a:ln>
          <a:effectLst>
            <a:softEdge rad="112500"/>
          </a:effectLst>
        </p:spPr>
      </p:pic>
    </p:spTree>
    <p:extLst>
      <p:ext uri="{BB962C8B-B14F-4D97-AF65-F5344CB8AC3E}">
        <p14:creationId xmlns:p14="http://schemas.microsoft.com/office/powerpoint/2010/main" val="9986130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6598</Words>
  <Application>Microsoft Office PowerPoint</Application>
  <PresentationFormat>On-screen Show (4:3)</PresentationFormat>
  <Paragraphs>300</Paragraphs>
  <Slides>31</Slides>
  <Notes>0</Notes>
  <HiddenSlides>0</HiddenSlides>
  <MMClips>0</MMClips>
  <ScaleCrop>false</ScaleCrop>
  <HeadingPairs>
    <vt:vector size="6" baseType="variant">
      <vt:variant>
        <vt:lpstr>Fonts Used</vt:lpstr>
      </vt:variant>
      <vt:variant>
        <vt:i4>22</vt:i4>
      </vt:variant>
      <vt:variant>
        <vt:lpstr>Theme</vt:lpstr>
      </vt:variant>
      <vt:variant>
        <vt:i4>1</vt:i4>
      </vt:variant>
      <vt:variant>
        <vt:lpstr>Slide Titles</vt:lpstr>
      </vt:variant>
      <vt:variant>
        <vt:i4>31</vt:i4>
      </vt:variant>
    </vt:vector>
  </HeadingPairs>
  <TitlesOfParts>
    <vt:vector size="54" baseType="lpstr">
      <vt:lpstr>Arial</vt:lpstr>
      <vt:lpstr>Calibri</vt:lpstr>
      <vt:lpstr>Castellar</vt:lpstr>
      <vt:lpstr>Centaur</vt:lpstr>
      <vt:lpstr>Chiller</vt:lpstr>
      <vt:lpstr>Courier New</vt:lpstr>
      <vt:lpstr>DFKai-SB</vt:lpstr>
      <vt:lpstr>DilleniaUPC</vt:lpstr>
      <vt:lpstr>Elephant</vt:lpstr>
      <vt:lpstr>Engravers MT</vt:lpstr>
      <vt:lpstr>Franklin Gothic Medium</vt:lpstr>
      <vt:lpstr>French Script MT</vt:lpstr>
      <vt:lpstr>Gill Sans MT Ext Condensed Bold</vt:lpstr>
      <vt:lpstr>Gill Sans Ultra Bold</vt:lpstr>
      <vt:lpstr>Gloucester MT Extra Condensed</vt:lpstr>
      <vt:lpstr>Goudy Stout</vt:lpstr>
      <vt:lpstr>Informal Roman</vt:lpstr>
      <vt:lpstr>Kokila</vt:lpstr>
      <vt:lpstr>Kristen ITC</vt:lpstr>
      <vt:lpstr>Mistral</vt:lpstr>
      <vt:lpstr>Playbill</vt:lpstr>
      <vt:lpstr>Wide Latin</vt:lpstr>
      <vt:lpstr>1_Office Theme</vt:lpstr>
      <vt:lpstr>The Director and the Theatre</vt:lpstr>
      <vt:lpstr>What is a Director?</vt:lpstr>
      <vt:lpstr>History of Directing</vt:lpstr>
      <vt:lpstr>Who was Molière (Jean Baptiste Poquelin)?</vt:lpstr>
      <vt:lpstr>Who was Molière (Jean Baptiste Poquelin)?</vt:lpstr>
      <vt:lpstr>Who was David Garrick and why should we care about him?</vt:lpstr>
      <vt:lpstr>Who was David Garrick?</vt:lpstr>
      <vt:lpstr>Garrick’s Acting Career</vt:lpstr>
      <vt:lpstr>Garrick’s Acting Career</vt:lpstr>
      <vt:lpstr>Reforms of Drury Lane Theatre</vt:lpstr>
      <vt:lpstr>Reforms of Drury Lane Theatre</vt:lpstr>
      <vt:lpstr>Who is Johann Wolfgang von Goethe?</vt:lpstr>
      <vt:lpstr>Who is Johann Wolfgang von Goethe?</vt:lpstr>
      <vt:lpstr>Who is Richard Wagner?</vt:lpstr>
      <vt:lpstr>Who is André Antoine?</vt:lpstr>
      <vt:lpstr>Who is Otto Brahm?</vt:lpstr>
      <vt:lpstr>Who is J.T. Grein?</vt:lpstr>
      <vt:lpstr>Who is Edward Gordon Craig?</vt:lpstr>
      <vt:lpstr>Who is Edward Gordon Craig?</vt:lpstr>
      <vt:lpstr>Who is Meyerhold?</vt:lpstr>
      <vt:lpstr>Who is Meyerhold?</vt:lpstr>
      <vt:lpstr>Who is Meyerhold?</vt:lpstr>
      <vt:lpstr>Who is David Belasco?</vt:lpstr>
      <vt:lpstr>Who is David Belasco?</vt:lpstr>
      <vt:lpstr>Who is David Belasco?</vt:lpstr>
      <vt:lpstr>Who is Max Reinhart?</vt:lpstr>
      <vt:lpstr>Who is Tyrone Guthrie?</vt:lpstr>
      <vt:lpstr>Who is Elia Kazan?</vt:lpstr>
      <vt:lpstr>Videos on Directing</vt:lpstr>
      <vt:lpstr>Works Cited</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Director and the Theatre</dc:title>
  <dc:creator>Sawyer, Allyson (asawyer@psusd.us)</dc:creator>
  <cp:lastModifiedBy>Boylan, Allyson (aboylan@psusd.us)</cp:lastModifiedBy>
  <cp:revision>94</cp:revision>
  <dcterms:created xsi:type="dcterms:W3CDTF">2017-09-22T18:38:23Z</dcterms:created>
  <dcterms:modified xsi:type="dcterms:W3CDTF">2022-09-22T21:35:34Z</dcterms:modified>
</cp:coreProperties>
</file>