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69"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764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780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267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067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090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834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697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00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212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43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77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9/12/2022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0623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rmAutofit/>
            <a:scene3d>
              <a:camera prst="orthographicFront"/>
              <a:lightRig rig="soft" dir="t">
                <a:rot lat="0" lon="0" rev="15600000"/>
              </a:lightRig>
            </a:scene3d>
            <a:sp3d extrusionH="57150" prstMaterial="softEdge">
              <a:bevelT w="25400" h="38100"/>
            </a:sp3d>
          </a:bodyPr>
          <a:lstStyle/>
          <a:p>
            <a:r>
              <a:rPr lang="en-US" sz="6000" b="1" dirty="0">
                <a:ln/>
                <a:solidFill>
                  <a:schemeClr val="accent4"/>
                </a:solidFill>
                <a:effectLst>
                  <a:glow rad="139700">
                    <a:schemeClr val="accent5">
                      <a:alpha val="40000"/>
                    </a:schemeClr>
                  </a:glow>
                </a:effectLst>
                <a:latin typeface="Juice ITC" panose="04040403040A02020202" pitchFamily="82" charset="0"/>
              </a:rPr>
              <a:t>The Playwright and the Play</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5</a:t>
            </a:r>
          </a:p>
          <a:p>
            <a:r>
              <a:rPr lang="en-US" dirty="0">
                <a:solidFill>
                  <a:schemeClr val="bg1"/>
                </a:solidFill>
              </a:rPr>
              <a:t>[Part 2]</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556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n w="22225">
                  <a:solidFill>
                    <a:schemeClr val="accent2"/>
                  </a:solidFill>
                  <a:prstDash val="solid"/>
                </a:ln>
                <a:solidFill>
                  <a:schemeClr val="accent2">
                    <a:lumMod val="40000"/>
                    <a:lumOff val="60000"/>
                  </a:schemeClr>
                </a:solidFill>
                <a:latin typeface="Garamond" panose="02020404030301010803" pitchFamily="18" charset="0"/>
              </a:rPr>
              <a:t>The Playwright and Rehearsals</a:t>
            </a:r>
          </a:p>
        </p:txBody>
      </p:sp>
      <p:sp>
        <p:nvSpPr>
          <p:cNvPr id="3" name="Content Placeholder 2"/>
          <p:cNvSpPr>
            <a:spLocks noGrp="1"/>
          </p:cNvSpPr>
          <p:nvPr>
            <p:ph idx="1"/>
          </p:nvPr>
        </p:nvSpPr>
        <p:spPr/>
        <p:txBody>
          <a:bodyPr>
            <a:noAutofit/>
          </a:bodyPr>
          <a:lstStyle/>
          <a:p>
            <a:r>
              <a:rPr lang="en-US" sz="1400" dirty="0">
                <a:solidFill>
                  <a:schemeClr val="bg1"/>
                </a:solidFill>
              </a:rPr>
              <a:t>During the beginning of the rehearsal process, the playwright may see structural problems with the script and may move scenes around, cut, or add additional scenes.</a:t>
            </a:r>
          </a:p>
          <a:p>
            <a:r>
              <a:rPr lang="en-US" sz="1400" dirty="0">
                <a:solidFill>
                  <a:schemeClr val="bg1"/>
                </a:solidFill>
              </a:rPr>
              <a:t>As the rehearsal process continues, the changes from the playwright become less and less because actors need a set script. </a:t>
            </a:r>
          </a:p>
          <a:p>
            <a:r>
              <a:rPr lang="en-US" sz="1400" dirty="0">
                <a:solidFill>
                  <a:schemeClr val="bg1"/>
                </a:solidFill>
              </a:rPr>
              <a:t>However, in commercial theater, changes can be made up to the last minute, even after the show is in front of an audience.</a:t>
            </a:r>
          </a:p>
          <a:p>
            <a:r>
              <a:rPr lang="en-US" sz="1400" dirty="0">
                <a:solidFill>
                  <a:schemeClr val="bg1"/>
                </a:solidFill>
              </a:rPr>
              <a:t>During the first half of the 20</a:t>
            </a:r>
            <a:r>
              <a:rPr lang="en-US" sz="1400" baseline="30000" dirty="0">
                <a:solidFill>
                  <a:schemeClr val="bg1"/>
                </a:solidFill>
              </a:rPr>
              <a:t>th</a:t>
            </a:r>
            <a:r>
              <a:rPr lang="en-US" sz="1400" dirty="0">
                <a:solidFill>
                  <a:schemeClr val="bg1"/>
                </a:solidFill>
              </a:rPr>
              <a:t> century, shows bound for Broadway did “out of town” performances so the writer, director, and designers could make adjustments and revisions before officially opening on Broadway in New York. </a:t>
            </a:r>
          </a:p>
          <a:p>
            <a:r>
              <a:rPr lang="en-US" sz="1400" dirty="0">
                <a:solidFill>
                  <a:schemeClr val="bg1"/>
                </a:solidFill>
              </a:rPr>
              <a:t>Many shows have “previews” before the official opening night. Previews can be in Chicago or soft-openings where tickets are sold at a lower price before the official opening of the production which critics are invited.</a:t>
            </a:r>
          </a:p>
          <a:p>
            <a:r>
              <a:rPr lang="en-US" sz="1400" dirty="0">
                <a:solidFill>
                  <a:schemeClr val="bg1"/>
                </a:solidFill>
              </a:rPr>
              <a:t>Playwrights also feel the need to direct their own plays so they can have total control over their work. </a:t>
            </a:r>
          </a:p>
          <a:p>
            <a:r>
              <a:rPr lang="en-US" sz="1400" dirty="0">
                <a:solidFill>
                  <a:schemeClr val="bg1"/>
                </a:solidFill>
              </a:rPr>
              <a:t>However, this sometimes limits the creativity the others can bring out in the playwright’s work that the playwright may have not seen or realized before.</a:t>
            </a:r>
          </a:p>
          <a:p>
            <a:r>
              <a:rPr lang="en-US" sz="1400" dirty="0">
                <a:solidFill>
                  <a:schemeClr val="bg1"/>
                </a:solidFill>
              </a:rPr>
              <a:t>Many theaters offer readings of plays and musicals to help writer’s develop their works. For example:</a:t>
            </a:r>
          </a:p>
          <a:p>
            <a:pPr lvl="1"/>
            <a:r>
              <a:rPr lang="en-US" sz="1400" i="1" dirty="0">
                <a:solidFill>
                  <a:schemeClr val="bg1"/>
                </a:solidFill>
              </a:rPr>
              <a:t>Avenue Q</a:t>
            </a:r>
            <a:r>
              <a:rPr lang="en-US" sz="1400" dirty="0">
                <a:solidFill>
                  <a:schemeClr val="bg1"/>
                </a:solidFill>
              </a:rPr>
              <a:t> and </a:t>
            </a:r>
            <a:r>
              <a:rPr lang="en-US" sz="1400" i="1" dirty="0">
                <a:solidFill>
                  <a:schemeClr val="bg1"/>
                </a:solidFill>
              </a:rPr>
              <a:t>Spring Awakening </a:t>
            </a:r>
            <a:r>
              <a:rPr lang="en-US" sz="1400" dirty="0">
                <a:solidFill>
                  <a:schemeClr val="bg1"/>
                </a:solidFill>
              </a:rPr>
              <a:t>came from these workshop readings.</a:t>
            </a:r>
          </a:p>
          <a:p>
            <a:pPr lvl="1"/>
            <a:r>
              <a:rPr lang="en-US" sz="1400" dirty="0">
                <a:solidFill>
                  <a:schemeClr val="bg1"/>
                </a:solidFill>
              </a:rPr>
              <a:t>Stephen Sondheim often chooses to develop his shows in workshop for a long time prior to public performance.</a:t>
            </a:r>
          </a:p>
        </p:txBody>
      </p:sp>
    </p:spTree>
    <p:extLst>
      <p:ext uri="{BB962C8B-B14F-4D97-AF65-F5344CB8AC3E}">
        <p14:creationId xmlns:p14="http://schemas.microsoft.com/office/powerpoint/2010/main" val="243359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bg2">
                    <a:lumMod val="50000"/>
                  </a:schemeClr>
                </a:solidFill>
                <a:effectLst>
                  <a:glow rad="139700">
                    <a:schemeClr val="accent2">
                      <a:satMod val="175000"/>
                      <a:alpha val="40000"/>
                    </a:schemeClr>
                  </a:glow>
                </a:effectLst>
                <a:latin typeface="Juice ITC" panose="04040403040A02020202" pitchFamily="82" charset="0"/>
              </a:rPr>
              <a:t>Non-Traditional Playwriting</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Some playwrights develop their material in front of a live audience and see where ideas take them.</a:t>
            </a:r>
          </a:p>
          <a:p>
            <a:r>
              <a:rPr lang="en-US" dirty="0">
                <a:solidFill>
                  <a:schemeClr val="bg1"/>
                </a:solidFill>
              </a:rPr>
              <a:t>Playwrights such as Anna </a:t>
            </a:r>
            <a:r>
              <a:rPr lang="en-US" dirty="0" err="1">
                <a:solidFill>
                  <a:schemeClr val="bg1"/>
                </a:solidFill>
              </a:rPr>
              <a:t>Deavere</a:t>
            </a:r>
            <a:r>
              <a:rPr lang="en-US" dirty="0">
                <a:solidFill>
                  <a:schemeClr val="bg1"/>
                </a:solidFill>
              </a:rPr>
              <a:t> Smith used material not from her own life but from interviews with a wide variety of Americans. </a:t>
            </a:r>
          </a:p>
          <a:p>
            <a:pPr lvl="1"/>
            <a:r>
              <a:rPr lang="en-US" dirty="0">
                <a:solidFill>
                  <a:schemeClr val="bg1"/>
                </a:solidFill>
              </a:rPr>
              <a:t>In her 1992 play, </a:t>
            </a:r>
            <a:r>
              <a:rPr lang="en-US" i="1" dirty="0">
                <a:solidFill>
                  <a:schemeClr val="bg1"/>
                </a:solidFill>
              </a:rPr>
              <a:t>Twilight: Los Angeles</a:t>
            </a:r>
            <a:r>
              <a:rPr lang="en-US" dirty="0">
                <a:solidFill>
                  <a:schemeClr val="bg1"/>
                </a:solidFill>
              </a:rPr>
              <a:t>, she conducted research in the wake of riots over the beating of Rodney King by Los Angeles police. </a:t>
            </a:r>
          </a:p>
          <a:p>
            <a:pPr lvl="1"/>
            <a:r>
              <a:rPr lang="en-US" dirty="0">
                <a:solidFill>
                  <a:schemeClr val="bg1"/>
                </a:solidFill>
              </a:rPr>
              <a:t>In her 2009 play </a:t>
            </a:r>
            <a:r>
              <a:rPr lang="en-US" i="1" dirty="0">
                <a:solidFill>
                  <a:schemeClr val="bg1"/>
                </a:solidFill>
              </a:rPr>
              <a:t>Let Me Down Easy</a:t>
            </a:r>
            <a:r>
              <a:rPr lang="en-US" dirty="0">
                <a:solidFill>
                  <a:schemeClr val="bg1"/>
                </a:solidFill>
              </a:rPr>
              <a:t>, she interviewed 300 people about their attitudes towards the human body, the state of the healthcare system, and the experience of death.</a:t>
            </a:r>
          </a:p>
          <a:p>
            <a:r>
              <a:rPr lang="en-US" dirty="0">
                <a:solidFill>
                  <a:schemeClr val="bg1"/>
                </a:solidFill>
              </a:rPr>
              <a:t>Some playwrights work with companies who choose to develop a play from the beginning in a workshop setting, like Moises Kaufman did for his play, </a:t>
            </a:r>
            <a:r>
              <a:rPr lang="en-US" i="1" dirty="0">
                <a:solidFill>
                  <a:schemeClr val="bg1"/>
                </a:solidFill>
              </a:rPr>
              <a:t>The Laramie Project</a:t>
            </a:r>
            <a:r>
              <a:rPr lang="en-US" dirty="0">
                <a:solidFill>
                  <a:schemeClr val="bg1"/>
                </a:solidFill>
              </a:rPr>
              <a:t>. </a:t>
            </a:r>
          </a:p>
          <a:p>
            <a:r>
              <a:rPr lang="en-US" dirty="0">
                <a:solidFill>
                  <a:schemeClr val="bg1"/>
                </a:solidFill>
              </a:rPr>
              <a:t>He worked with Tectonic Theatre Group and members of Laramie, Wyoming. </a:t>
            </a:r>
          </a:p>
          <a:p>
            <a:r>
              <a:rPr lang="en-US" dirty="0">
                <a:solidFill>
                  <a:schemeClr val="bg1"/>
                </a:solidFill>
              </a:rPr>
              <a:t>Through interviews and workshops, the collaborators explored the horrific, homophobia-inspired murder of Matthew Shepard in 1998. </a:t>
            </a:r>
          </a:p>
          <a:p>
            <a:r>
              <a:rPr lang="en-US" dirty="0">
                <a:solidFill>
                  <a:schemeClr val="bg1"/>
                </a:solidFill>
              </a:rPr>
              <a:t>Ten years later they Kaufman returned to Laramie to re-interview citizens and explore what effect the event had on the community (</a:t>
            </a:r>
            <a:r>
              <a:rPr lang="en-US" i="1" dirty="0">
                <a:solidFill>
                  <a:schemeClr val="bg1"/>
                </a:solidFill>
              </a:rPr>
              <a:t>The Laramie Project: 10 Years Later</a:t>
            </a:r>
            <a:r>
              <a:rPr lang="en-US" dirty="0">
                <a:solidFill>
                  <a:schemeClr val="bg1"/>
                </a:solidFill>
              </a:rPr>
              <a:t>).</a:t>
            </a:r>
          </a:p>
        </p:txBody>
      </p:sp>
    </p:spTree>
    <p:extLst>
      <p:ext uri="{BB962C8B-B14F-4D97-AF65-F5344CB8AC3E}">
        <p14:creationId xmlns:p14="http://schemas.microsoft.com/office/powerpoint/2010/main" val="6201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030A0"/>
                </a:solidFill>
                <a:effectLst>
                  <a:glow rad="228600">
                    <a:schemeClr val="accent4">
                      <a:satMod val="175000"/>
                      <a:alpha val="40000"/>
                    </a:schemeClr>
                  </a:glow>
                </a:effectLst>
                <a:latin typeface="Kristen ITC" panose="03050502040202030202" pitchFamily="66" charset="0"/>
              </a:rPr>
              <a:t>Freedom in Playwriting</a:t>
            </a:r>
          </a:p>
        </p:txBody>
      </p:sp>
      <p:sp>
        <p:nvSpPr>
          <p:cNvPr id="3" name="Content Placeholder 2"/>
          <p:cNvSpPr>
            <a:spLocks noGrp="1"/>
          </p:cNvSpPr>
          <p:nvPr>
            <p:ph idx="1"/>
          </p:nvPr>
        </p:nvSpPr>
        <p:spPr/>
        <p:txBody>
          <a:bodyPr/>
          <a:lstStyle/>
          <a:p>
            <a:r>
              <a:rPr lang="en-US" dirty="0">
                <a:solidFill>
                  <a:schemeClr val="bg1"/>
                </a:solidFill>
              </a:rPr>
              <a:t>There are no artistic rules for playwrights to follow, they are free to choose models from the past, establish new conventions, and let their imaginations soar.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1" y="3810000"/>
            <a:ext cx="1833245" cy="2791744"/>
          </a:xfrm>
          <a:prstGeom prst="rect">
            <a:avLst/>
          </a:prstGeom>
        </p:spPr>
      </p:pic>
      <p:pic>
        <p:nvPicPr>
          <p:cNvPr id="1026" name="Picture 2" descr="Image result for Playwright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810000"/>
            <a:ext cx="3429000" cy="280727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descr="Image result for Playwright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3810000"/>
            <a:ext cx="2436653" cy="23622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44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arlow Solid Italic" panose="04030604020F02020D02" pitchFamily="82" charset="0"/>
              </a:rPr>
              <a:t>Creating the World of the Play</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The playwright chooses the order of the events of the play</a:t>
            </a:r>
          </a:p>
          <a:p>
            <a:pPr lvl="1"/>
            <a:r>
              <a:rPr lang="en-US" dirty="0">
                <a:solidFill>
                  <a:schemeClr val="bg1"/>
                </a:solidFill>
              </a:rPr>
              <a:t>Can have an effect on the action</a:t>
            </a:r>
          </a:p>
          <a:p>
            <a:r>
              <a:rPr lang="en-US" dirty="0">
                <a:solidFill>
                  <a:schemeClr val="bg1"/>
                </a:solidFill>
              </a:rPr>
              <a:t>Chooses the degree of seriousness to take toward the subject</a:t>
            </a:r>
          </a:p>
          <a:p>
            <a:pPr lvl="1"/>
            <a:r>
              <a:rPr lang="en-US" dirty="0">
                <a:solidFill>
                  <a:schemeClr val="bg1"/>
                </a:solidFill>
              </a:rPr>
              <a:t>Comic, tragic, sympathetic, satiric, cynical, celebratory, etc.</a:t>
            </a:r>
          </a:p>
          <a:p>
            <a:r>
              <a:rPr lang="en-US" dirty="0">
                <a:solidFill>
                  <a:schemeClr val="bg1"/>
                </a:solidFill>
              </a:rPr>
              <a:t>Chooses the subject and verb of the drama</a:t>
            </a:r>
          </a:p>
          <a:p>
            <a:pPr lvl="1"/>
            <a:r>
              <a:rPr lang="en-US" dirty="0">
                <a:solidFill>
                  <a:schemeClr val="bg1"/>
                </a:solidFill>
              </a:rPr>
              <a:t>The subject is always people</a:t>
            </a:r>
          </a:p>
          <a:p>
            <a:pPr lvl="1"/>
            <a:r>
              <a:rPr lang="en-US" dirty="0">
                <a:solidFill>
                  <a:schemeClr val="bg1"/>
                </a:solidFill>
              </a:rPr>
              <a:t>The verb  is the action of the play</a:t>
            </a:r>
          </a:p>
          <a:p>
            <a:pPr lvl="2"/>
            <a:r>
              <a:rPr lang="en-US" dirty="0">
                <a:solidFill>
                  <a:schemeClr val="bg1"/>
                </a:solidFill>
              </a:rPr>
              <a:t>Can be a test or challenge</a:t>
            </a:r>
          </a:p>
          <a:p>
            <a:pPr lvl="2"/>
            <a:r>
              <a:rPr lang="en-US" dirty="0">
                <a:solidFill>
                  <a:schemeClr val="bg1"/>
                </a:solidFill>
              </a:rPr>
              <a:t>Fight for a person or fight for a kingdom</a:t>
            </a:r>
          </a:p>
          <a:p>
            <a:pPr lvl="2"/>
            <a:r>
              <a:rPr lang="en-US" dirty="0">
                <a:solidFill>
                  <a:schemeClr val="bg1"/>
                </a:solidFill>
              </a:rPr>
              <a:t>Intellectual or moral test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4419600"/>
            <a:ext cx="2209800" cy="1981200"/>
          </a:xfrm>
          <a:prstGeom prst="ellipse">
            <a:avLst/>
          </a:prstGeom>
          <a:ln>
            <a:noFill/>
          </a:ln>
          <a:effectLst>
            <a:softEdge rad="112500"/>
          </a:effectLst>
        </p:spPr>
      </p:pic>
    </p:spTree>
    <p:extLst>
      <p:ext uri="{BB962C8B-B14F-4D97-AF65-F5344CB8AC3E}">
        <p14:creationId xmlns:p14="http://schemas.microsoft.com/office/powerpoint/2010/main" val="243474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Harlow Solid Italic" panose="04030604020F02020D02" pitchFamily="82" charset="0"/>
              </a:rPr>
              <a:t>Creating the World of the Play</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The playwright has rules for the action:</a:t>
            </a:r>
          </a:p>
          <a:p>
            <a:pPr lvl="1"/>
            <a:r>
              <a:rPr lang="en-US" dirty="0">
                <a:solidFill>
                  <a:schemeClr val="bg1"/>
                </a:solidFill>
              </a:rPr>
              <a:t>Limited Space</a:t>
            </a:r>
          </a:p>
          <a:p>
            <a:pPr lvl="2"/>
            <a:r>
              <a:rPr lang="en-US" dirty="0">
                <a:solidFill>
                  <a:schemeClr val="bg1"/>
                </a:solidFill>
              </a:rPr>
              <a:t>Stage space and setting of play</a:t>
            </a:r>
          </a:p>
          <a:p>
            <a:pPr lvl="1"/>
            <a:r>
              <a:rPr lang="en-US" dirty="0">
                <a:solidFill>
                  <a:schemeClr val="bg1"/>
                </a:solidFill>
              </a:rPr>
              <a:t>Limited Time</a:t>
            </a:r>
          </a:p>
          <a:p>
            <a:pPr lvl="2"/>
            <a:r>
              <a:rPr lang="en-US" dirty="0">
                <a:solidFill>
                  <a:schemeClr val="bg1"/>
                </a:solidFill>
              </a:rPr>
              <a:t>Time it takes for the performance to be completed or the time limit of the play itself</a:t>
            </a:r>
          </a:p>
          <a:p>
            <a:pPr lvl="3"/>
            <a:r>
              <a:rPr lang="en-US" dirty="0">
                <a:solidFill>
                  <a:schemeClr val="bg1"/>
                </a:solidFill>
              </a:rPr>
              <a:t>Elapsed time in a play can be a few hours or a few days</a:t>
            </a:r>
          </a:p>
          <a:p>
            <a:pPr lvl="1"/>
            <a:r>
              <a:rPr lang="en-US" dirty="0">
                <a:solidFill>
                  <a:schemeClr val="bg1"/>
                </a:solidFill>
              </a:rPr>
              <a:t>Strongly opposed forces</a:t>
            </a:r>
          </a:p>
          <a:p>
            <a:pPr lvl="2"/>
            <a:r>
              <a:rPr lang="en-US" dirty="0">
                <a:solidFill>
                  <a:schemeClr val="bg1"/>
                </a:solidFill>
              </a:rPr>
              <a:t>Protagonist vs. Antagonist</a:t>
            </a:r>
          </a:p>
          <a:p>
            <a:pPr lvl="2"/>
            <a:r>
              <a:rPr lang="en-US" dirty="0">
                <a:solidFill>
                  <a:schemeClr val="bg1"/>
                </a:solidFill>
              </a:rPr>
              <a:t>People who are bound to clash</a:t>
            </a:r>
          </a:p>
          <a:p>
            <a:pPr lvl="3"/>
            <a:r>
              <a:rPr lang="en-US" dirty="0">
                <a:solidFill>
                  <a:schemeClr val="bg1"/>
                </a:solidFill>
              </a:rPr>
              <a:t>Family members have built in rivalries</a:t>
            </a:r>
          </a:p>
          <a:p>
            <a:pPr lvl="1"/>
            <a:r>
              <a:rPr lang="en-US" dirty="0">
                <a:solidFill>
                  <a:schemeClr val="bg1"/>
                </a:solidFill>
              </a:rPr>
              <a:t>A balance of forces</a:t>
            </a:r>
          </a:p>
          <a:p>
            <a:pPr lvl="2"/>
            <a:r>
              <a:rPr lang="en-US" dirty="0">
                <a:solidFill>
                  <a:schemeClr val="bg1"/>
                </a:solidFill>
              </a:rPr>
              <a:t>Hard fought and relatively equal contest between forces</a:t>
            </a:r>
          </a:p>
          <a:p>
            <a:pPr lvl="1"/>
            <a:r>
              <a:rPr lang="en-US" dirty="0">
                <a:solidFill>
                  <a:schemeClr val="bg1"/>
                </a:solidFill>
              </a:rPr>
              <a:t>Incentive and Motivation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3352800"/>
            <a:ext cx="1714500" cy="1717358"/>
          </a:xfrm>
          <a:prstGeom prst="rect">
            <a:avLst/>
          </a:prstGeom>
        </p:spPr>
      </p:pic>
    </p:spTree>
    <p:extLst>
      <p:ext uri="{BB962C8B-B14F-4D97-AF65-F5344CB8AC3E}">
        <p14:creationId xmlns:p14="http://schemas.microsoft.com/office/powerpoint/2010/main" val="252993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FF0000"/>
                </a:solidFill>
                <a:latin typeface="Gill Sans MT Ext Condensed Bold" panose="020B0902020104020203" pitchFamily="34" charset="0"/>
              </a:rPr>
              <a:t>Most Iconic American Plays</a:t>
            </a:r>
          </a:p>
        </p:txBody>
      </p:sp>
      <p:sp>
        <p:nvSpPr>
          <p:cNvPr id="3" name="Content Placeholder 2"/>
          <p:cNvSpPr>
            <a:spLocks noGrp="1"/>
          </p:cNvSpPr>
          <p:nvPr>
            <p:ph idx="1"/>
          </p:nvPr>
        </p:nvSpPr>
        <p:spPr/>
        <p:txBody>
          <a:bodyPr>
            <a:normAutofit fontScale="77500" lnSpcReduction="20000"/>
          </a:bodyPr>
          <a:lstStyle/>
          <a:p>
            <a:r>
              <a:rPr lang="en-US" i="1" dirty="0">
                <a:solidFill>
                  <a:schemeClr val="bg1"/>
                </a:solidFill>
              </a:rPr>
              <a:t>Death of a Salesman </a:t>
            </a:r>
            <a:r>
              <a:rPr lang="en-US" dirty="0">
                <a:solidFill>
                  <a:schemeClr val="bg1"/>
                </a:solidFill>
              </a:rPr>
              <a:t>by Arthur Miller </a:t>
            </a:r>
          </a:p>
          <a:p>
            <a:r>
              <a:rPr lang="en-US" i="1" dirty="0">
                <a:solidFill>
                  <a:schemeClr val="bg1"/>
                </a:solidFill>
              </a:rPr>
              <a:t>Angels in America </a:t>
            </a:r>
            <a:r>
              <a:rPr lang="en-US" dirty="0">
                <a:solidFill>
                  <a:schemeClr val="bg1"/>
                </a:solidFill>
              </a:rPr>
              <a:t>by Tony Kushner</a:t>
            </a:r>
          </a:p>
          <a:p>
            <a:r>
              <a:rPr lang="en-US" i="1" dirty="0">
                <a:solidFill>
                  <a:schemeClr val="bg1"/>
                </a:solidFill>
              </a:rPr>
              <a:t>A Streetcar Named Desire </a:t>
            </a:r>
            <a:r>
              <a:rPr lang="en-US" dirty="0">
                <a:solidFill>
                  <a:schemeClr val="bg1"/>
                </a:solidFill>
              </a:rPr>
              <a:t>by Tennessee Williams </a:t>
            </a:r>
          </a:p>
          <a:p>
            <a:r>
              <a:rPr lang="en-US" i="1" dirty="0">
                <a:solidFill>
                  <a:schemeClr val="bg1"/>
                </a:solidFill>
              </a:rPr>
              <a:t>Long Day’s Journey Into Night </a:t>
            </a:r>
            <a:r>
              <a:rPr lang="en-US" dirty="0">
                <a:solidFill>
                  <a:schemeClr val="bg1"/>
                </a:solidFill>
              </a:rPr>
              <a:t>by Eugene O’Neill</a:t>
            </a:r>
          </a:p>
          <a:p>
            <a:r>
              <a:rPr lang="en-US" dirty="0">
                <a:solidFill>
                  <a:schemeClr val="bg1"/>
                </a:solidFill>
              </a:rPr>
              <a:t>Who’s Afraid of Virginia Woolf by Edward Albee</a:t>
            </a:r>
          </a:p>
          <a:p>
            <a:r>
              <a:rPr lang="en-US" i="1" dirty="0">
                <a:solidFill>
                  <a:schemeClr val="bg1"/>
                </a:solidFill>
              </a:rPr>
              <a:t>Our Town </a:t>
            </a:r>
            <a:r>
              <a:rPr lang="en-US" dirty="0">
                <a:solidFill>
                  <a:schemeClr val="bg1"/>
                </a:solidFill>
              </a:rPr>
              <a:t>by Thornton Wilder </a:t>
            </a:r>
          </a:p>
          <a:p>
            <a:r>
              <a:rPr lang="en-US" i="1" dirty="0">
                <a:solidFill>
                  <a:schemeClr val="bg1"/>
                </a:solidFill>
              </a:rPr>
              <a:t>The Glass Menagerie </a:t>
            </a:r>
            <a:r>
              <a:rPr lang="en-US" dirty="0">
                <a:solidFill>
                  <a:schemeClr val="bg1"/>
                </a:solidFill>
              </a:rPr>
              <a:t>by Tennessee Williams </a:t>
            </a:r>
          </a:p>
          <a:p>
            <a:r>
              <a:rPr lang="en-US" i="1" dirty="0">
                <a:solidFill>
                  <a:schemeClr val="bg1"/>
                </a:solidFill>
              </a:rPr>
              <a:t>A Raisin in the Sun </a:t>
            </a:r>
            <a:r>
              <a:rPr lang="en-US" dirty="0">
                <a:solidFill>
                  <a:schemeClr val="bg1"/>
                </a:solidFill>
              </a:rPr>
              <a:t>by Lorraine Hansberry</a:t>
            </a:r>
          </a:p>
          <a:p>
            <a:r>
              <a:rPr lang="en-US" i="1" dirty="0">
                <a:solidFill>
                  <a:schemeClr val="bg1"/>
                </a:solidFill>
              </a:rPr>
              <a:t>The Crucible </a:t>
            </a:r>
            <a:r>
              <a:rPr lang="en-US" dirty="0">
                <a:solidFill>
                  <a:schemeClr val="bg1"/>
                </a:solidFill>
              </a:rPr>
              <a:t>by Arthur Miller </a:t>
            </a:r>
          </a:p>
          <a:p>
            <a:r>
              <a:rPr lang="en-US" i="1" dirty="0">
                <a:solidFill>
                  <a:schemeClr val="bg1"/>
                </a:solidFill>
              </a:rPr>
              <a:t>Fences</a:t>
            </a:r>
            <a:r>
              <a:rPr lang="en-US" dirty="0">
                <a:solidFill>
                  <a:schemeClr val="bg1"/>
                </a:solidFill>
              </a:rPr>
              <a:t> by August Wilson </a:t>
            </a:r>
          </a:p>
          <a:p>
            <a:r>
              <a:rPr lang="en-US" i="1" dirty="0">
                <a:solidFill>
                  <a:schemeClr val="bg1"/>
                </a:solidFill>
              </a:rPr>
              <a:t>You Can’t Take it With You </a:t>
            </a:r>
            <a:r>
              <a:rPr lang="en-US" dirty="0">
                <a:solidFill>
                  <a:schemeClr val="bg1"/>
                </a:solidFill>
              </a:rPr>
              <a:t>by  Kaufman and Hart</a:t>
            </a:r>
          </a:p>
        </p:txBody>
      </p:sp>
    </p:spTree>
    <p:extLst>
      <p:ext uri="{BB962C8B-B14F-4D97-AF65-F5344CB8AC3E}">
        <p14:creationId xmlns:p14="http://schemas.microsoft.com/office/powerpoint/2010/main" val="418017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bg1"/>
                </a:solidFill>
              </a:rPr>
              <a:t>Critchley, S., &amp; Webster, J. (2013, August 31). 9 Things You Can Learn From 'Hamlet'. Retrieved September 11, 2018, from https://www.huffingtonpost.com/simon-critchley/9-things-you-can-learn-fr_b_3529453.html </a:t>
            </a:r>
          </a:p>
          <a:p>
            <a:pPr marL="0" indent="0">
              <a:buNone/>
            </a:pPr>
            <a:endParaRPr lang="en-US" dirty="0">
              <a:solidFill>
                <a:schemeClr val="bg1"/>
              </a:solidFill>
            </a:endParaRPr>
          </a:p>
          <a:p>
            <a:pPr marL="0" indent="0">
              <a:buNone/>
            </a:pPr>
            <a:r>
              <a:rPr lang="en-US" dirty="0" err="1">
                <a:solidFill>
                  <a:schemeClr val="bg1"/>
                </a:solidFill>
              </a:rPr>
              <a:t>Enos</a:t>
            </a:r>
            <a:r>
              <a:rPr lang="en-US" dirty="0">
                <a:solidFill>
                  <a:schemeClr val="bg1"/>
                </a:solidFill>
              </a:rPr>
              <a:t>. (1970, January 01). Mrs. </a:t>
            </a:r>
            <a:r>
              <a:rPr lang="en-US" dirty="0" err="1">
                <a:solidFill>
                  <a:schemeClr val="bg1"/>
                </a:solidFill>
              </a:rPr>
              <a:t>Enos'</a:t>
            </a:r>
            <a:r>
              <a:rPr lang="en-US" dirty="0">
                <a:solidFill>
                  <a:schemeClr val="bg1"/>
                </a:solidFill>
              </a:rPr>
              <a:t> Reading Realizations. Retrieved September 11, 2018, from http://readingwithenos.blogspot.com/2013/10/characterization-protagonist-vs.html </a:t>
            </a:r>
          </a:p>
          <a:p>
            <a:pPr marL="0" indent="0">
              <a:buNone/>
            </a:pPr>
            <a:endParaRPr lang="en-US" dirty="0">
              <a:solidFill>
                <a:schemeClr val="bg1"/>
              </a:solidFill>
            </a:endParaRPr>
          </a:p>
          <a:p>
            <a:pPr marL="0" indent="0">
              <a:buNone/>
            </a:pPr>
            <a:r>
              <a:rPr lang="en-US" dirty="0" err="1">
                <a:solidFill>
                  <a:schemeClr val="bg1"/>
                </a:solidFill>
              </a:rPr>
              <a:t>Vasilyev</a:t>
            </a:r>
            <a:r>
              <a:rPr lang="en-US" dirty="0">
                <a:solidFill>
                  <a:schemeClr val="bg1"/>
                </a:solidFill>
              </a:rPr>
              <a:t>, V., Dr. (</a:t>
            </a:r>
            <a:r>
              <a:rPr lang="en-US" dirty="0" err="1">
                <a:solidFill>
                  <a:schemeClr val="bg1"/>
                </a:solidFill>
              </a:rPr>
              <a:t>n.d.</a:t>
            </a:r>
            <a:r>
              <a:rPr lang="en-US" dirty="0">
                <a:solidFill>
                  <a:schemeClr val="bg1"/>
                </a:solidFill>
              </a:rPr>
              <a:t>). Tutorial: Creating Simple 3D PDF documents using Adobe Acrobat 9 Pro Extended. Retrieved September 11, 2018, from http://sf.anu.edu.au/~vvv900/cct/appl/jmoleditor/manual/tutorials/3d-pdf/simple-acrobat.html </a:t>
            </a:r>
          </a:p>
          <a:p>
            <a:pPr marL="0" indent="0">
              <a:buNone/>
            </a:pPr>
            <a:endParaRPr lang="en-US" dirty="0">
              <a:solidFill>
                <a:schemeClr val="bg1"/>
              </a:solidFill>
            </a:endParaRPr>
          </a:p>
          <a:p>
            <a:pPr marL="0" indent="0">
              <a:buNone/>
            </a:pPr>
            <a:r>
              <a:rPr lang="en-US" dirty="0" err="1">
                <a:solidFill>
                  <a:schemeClr val="bg1"/>
                </a:solidFill>
              </a:rPr>
              <a:t>Wainscott</a:t>
            </a:r>
            <a:r>
              <a:rPr lang="en-US" dirty="0">
                <a:solidFill>
                  <a:schemeClr val="bg1"/>
                </a:solidFill>
              </a:rPr>
              <a:t>, R. H., &amp; Fletcher, K. (2012). Theatre: collaborative acts (4th ed.). Upper Saddle River, NJ: Pearson Education. </a:t>
            </a:r>
          </a:p>
        </p:txBody>
      </p:sp>
    </p:spTree>
    <p:extLst>
      <p:ext uri="{BB962C8B-B14F-4D97-AF65-F5344CB8AC3E}">
        <p14:creationId xmlns:p14="http://schemas.microsoft.com/office/powerpoint/2010/main" val="244923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Freestyle Script" panose="030804020302050B0404" pitchFamily="66" charset="0"/>
              </a:rPr>
              <a:t>The Playwright’s Mind</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The creative process for a writer is unclear, but we do know that writers use both the subconscious and conscious mind, digging up material from a place that is not consciously under their control, then they use their intellect to organize, shape, and edit their work.</a:t>
            </a:r>
          </a:p>
          <a:p>
            <a:r>
              <a:rPr lang="en-US" dirty="0">
                <a:solidFill>
                  <a:schemeClr val="bg1"/>
                </a:solidFill>
              </a:rPr>
              <a:t>Dialogue must be represented precisely on the page to give the performer clues about how to deliver it; a comma in the wrong place or a poorly chosen word can drastically affect the actor’s interpretation of a line.</a:t>
            </a:r>
          </a:p>
          <a:p>
            <a:r>
              <a:rPr lang="en-US" dirty="0">
                <a:solidFill>
                  <a:schemeClr val="bg1"/>
                </a:solidFill>
              </a:rPr>
              <a:t>The playwright must be aware that they are creating a blueprint – a document that is not complete in itself but is rich and full enough to inspire visual and interpretive artists and artists of the body and voice (actors) to create an aesthetic whole.</a:t>
            </a:r>
          </a:p>
          <a:p>
            <a:r>
              <a:rPr lang="en-US" dirty="0">
                <a:solidFill>
                  <a:schemeClr val="bg1"/>
                </a:solidFill>
              </a:rPr>
              <a:t>In a musical, the playwright is know as the librettist.</a:t>
            </a:r>
          </a:p>
          <a:p>
            <a:r>
              <a:rPr lang="en-US" dirty="0">
                <a:solidFill>
                  <a:schemeClr val="bg1"/>
                </a:solidFill>
              </a:rPr>
              <a:t>In early Greek theatre, the playwrights would perform and stage their own plays – they were the actor, playwright, and director.</a:t>
            </a:r>
          </a:p>
          <a:p>
            <a:r>
              <a:rPr lang="en-US" dirty="0">
                <a:solidFill>
                  <a:schemeClr val="bg1"/>
                </a:solidFill>
              </a:rPr>
              <a:t>Thespis and Aeschylus were actors as well as playwrights.</a:t>
            </a:r>
          </a:p>
        </p:txBody>
      </p:sp>
    </p:spTree>
    <p:extLst>
      <p:ext uri="{BB962C8B-B14F-4D97-AF65-F5344CB8AC3E}">
        <p14:creationId xmlns:p14="http://schemas.microsoft.com/office/powerpoint/2010/main" val="391394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2800" b="1" dirty="0">
                <a:ln/>
                <a:solidFill>
                  <a:srgbClr val="00B0F0"/>
                </a:solidFill>
                <a:latin typeface="OCR A Extended" panose="02010509020102010303" pitchFamily="50" charset="0"/>
              </a:rPr>
              <a:t>History of the Role of the Playwright</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Playwrights were often unknown during the Middle Ages. It wasn’t until the Renaissance that the identity of the writer because more important.</a:t>
            </a:r>
          </a:p>
          <a:p>
            <a:r>
              <a:rPr lang="en-US" dirty="0">
                <a:solidFill>
                  <a:schemeClr val="bg1"/>
                </a:solidFill>
              </a:rPr>
              <a:t>During Elizabethan theatre, a writer could begin selling his plays to competing theatrical troupes.</a:t>
            </a:r>
          </a:p>
          <a:p>
            <a:r>
              <a:rPr lang="en-US" dirty="0">
                <a:solidFill>
                  <a:schemeClr val="bg1"/>
                </a:solidFill>
              </a:rPr>
              <a:t>In general, a playwright sold a play for a flat fee to a company, which usually chose not to publish the text, since to do so would make it available to competitors.</a:t>
            </a:r>
          </a:p>
          <a:p>
            <a:r>
              <a:rPr lang="en-US" dirty="0">
                <a:solidFill>
                  <a:schemeClr val="bg1"/>
                </a:solidFill>
              </a:rPr>
              <a:t>Some of Shakespeare’s first publications were pirated editions; someone in the audience, or perhaps a disgruntled actor, scribbled out dialogue from memory and sold the copy to a printer.</a:t>
            </a:r>
          </a:p>
          <a:p>
            <a:r>
              <a:rPr lang="en-US" dirty="0">
                <a:solidFill>
                  <a:schemeClr val="bg1"/>
                </a:solidFill>
              </a:rPr>
              <a:t>Until the late 19</a:t>
            </a:r>
            <a:r>
              <a:rPr lang="en-US" baseline="30000" dirty="0">
                <a:solidFill>
                  <a:schemeClr val="bg1"/>
                </a:solidFill>
              </a:rPr>
              <a:t>th</a:t>
            </a:r>
            <a:r>
              <a:rPr lang="en-US" dirty="0">
                <a:solidFill>
                  <a:schemeClr val="bg1"/>
                </a:solidFill>
              </a:rPr>
              <a:t> Century, most playwrights received only a flat rate for their plays and would only receive additional payments if their was a benefit night. These benefit nights would only be on the 3</a:t>
            </a:r>
            <a:r>
              <a:rPr lang="en-US" baseline="30000" dirty="0">
                <a:solidFill>
                  <a:schemeClr val="bg1"/>
                </a:solidFill>
              </a:rPr>
              <a:t>rd</a:t>
            </a:r>
            <a:r>
              <a:rPr lang="en-US" dirty="0">
                <a:solidFill>
                  <a:schemeClr val="bg1"/>
                </a:solidFill>
              </a:rPr>
              <a:t>, 6</a:t>
            </a:r>
            <a:r>
              <a:rPr lang="en-US" baseline="30000" dirty="0">
                <a:solidFill>
                  <a:schemeClr val="bg1"/>
                </a:solidFill>
              </a:rPr>
              <a:t>th</a:t>
            </a:r>
            <a:r>
              <a:rPr lang="en-US" dirty="0">
                <a:solidFill>
                  <a:schemeClr val="bg1"/>
                </a:solidFill>
              </a:rPr>
              <a:t>, and 20</a:t>
            </a:r>
            <a:r>
              <a:rPr lang="en-US" baseline="30000" dirty="0">
                <a:solidFill>
                  <a:schemeClr val="bg1"/>
                </a:solidFill>
              </a:rPr>
              <a:t>th</a:t>
            </a:r>
            <a:r>
              <a:rPr lang="en-US" dirty="0">
                <a:solidFill>
                  <a:schemeClr val="bg1"/>
                </a:solidFill>
              </a:rPr>
              <a:t> night of a play’s run – if they even went that long.</a:t>
            </a:r>
          </a:p>
          <a:p>
            <a:r>
              <a:rPr lang="en-US" dirty="0">
                <a:solidFill>
                  <a:schemeClr val="bg1"/>
                </a:solidFill>
              </a:rPr>
              <a:t>In 1971 the French National Assembly passed the first law giving royalties (a fee for each performance) to playwrights.</a:t>
            </a:r>
          </a:p>
        </p:txBody>
      </p:sp>
    </p:spTree>
    <p:extLst>
      <p:ext uri="{BB962C8B-B14F-4D97-AF65-F5344CB8AC3E}">
        <p14:creationId xmlns:p14="http://schemas.microsoft.com/office/powerpoint/2010/main" val="203092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2800" b="1" dirty="0">
                <a:ln/>
                <a:solidFill>
                  <a:srgbClr val="00B0F0"/>
                </a:solidFill>
                <a:latin typeface="OCR A Extended" panose="02010509020102010303" pitchFamily="50" charset="0"/>
              </a:rPr>
              <a:t>History</a:t>
            </a:r>
            <a:r>
              <a:rPr lang="en-US" sz="2800" b="1" dirty="0">
                <a:ln/>
                <a:solidFill>
                  <a:schemeClr val="accent3"/>
                </a:solidFill>
                <a:latin typeface="OCR A Extended" panose="02010509020102010303" pitchFamily="50" charset="0"/>
              </a:rPr>
              <a:t> </a:t>
            </a:r>
            <a:r>
              <a:rPr lang="en-US" sz="2800" b="1" dirty="0">
                <a:ln/>
                <a:solidFill>
                  <a:srgbClr val="00B0F0"/>
                </a:solidFill>
                <a:latin typeface="OCR A Extended" panose="02010509020102010303" pitchFamily="50" charset="0"/>
              </a:rPr>
              <a:t>of the role of the Playwright</a:t>
            </a:r>
          </a:p>
        </p:txBody>
      </p:sp>
      <p:sp>
        <p:nvSpPr>
          <p:cNvPr id="3" name="Content Placeholder 2"/>
          <p:cNvSpPr>
            <a:spLocks noGrp="1"/>
          </p:cNvSpPr>
          <p:nvPr>
            <p:ph idx="1"/>
          </p:nvPr>
        </p:nvSpPr>
        <p:spPr/>
        <p:txBody>
          <a:bodyPr>
            <a:noAutofit/>
          </a:bodyPr>
          <a:lstStyle/>
          <a:p>
            <a:r>
              <a:rPr lang="en-US" sz="2000" dirty="0">
                <a:solidFill>
                  <a:schemeClr val="bg1"/>
                </a:solidFill>
              </a:rPr>
              <a:t>The first professional woman playwright in England was </a:t>
            </a:r>
            <a:r>
              <a:rPr lang="en-US" sz="2000" dirty="0" err="1">
                <a:solidFill>
                  <a:schemeClr val="bg1"/>
                </a:solidFill>
              </a:rPr>
              <a:t>Aphra</a:t>
            </a:r>
            <a:r>
              <a:rPr lang="en-US" sz="2000" dirty="0">
                <a:solidFill>
                  <a:schemeClr val="bg1"/>
                </a:solidFill>
              </a:rPr>
              <a:t> </a:t>
            </a:r>
            <a:r>
              <a:rPr lang="en-US" sz="2000" dirty="0" err="1">
                <a:solidFill>
                  <a:schemeClr val="bg1"/>
                </a:solidFill>
              </a:rPr>
              <a:t>Behn</a:t>
            </a:r>
            <a:r>
              <a:rPr lang="en-US" sz="2000" dirty="0">
                <a:solidFill>
                  <a:schemeClr val="bg1"/>
                </a:solidFill>
              </a:rPr>
              <a:t>.</a:t>
            </a:r>
          </a:p>
          <a:p>
            <a:r>
              <a:rPr lang="en-US" sz="2000" dirty="0">
                <a:solidFill>
                  <a:schemeClr val="bg1"/>
                </a:solidFill>
              </a:rPr>
              <a:t>Playwrights were often looked down upon because their profession was often compared to that of prostitutes because they were selling their plays to the highest bidder.</a:t>
            </a:r>
          </a:p>
          <a:p>
            <a:r>
              <a:rPr lang="en-US" sz="2000" dirty="0">
                <a:solidFill>
                  <a:schemeClr val="bg1"/>
                </a:solidFill>
              </a:rPr>
              <a:t>Towards the end of the 19</a:t>
            </a:r>
            <a:r>
              <a:rPr lang="en-US" sz="2000" baseline="30000" dirty="0">
                <a:solidFill>
                  <a:schemeClr val="bg1"/>
                </a:solidFill>
              </a:rPr>
              <a:t>th</a:t>
            </a:r>
            <a:r>
              <a:rPr lang="en-US" sz="2000" dirty="0">
                <a:solidFill>
                  <a:schemeClr val="bg1"/>
                </a:solidFill>
              </a:rPr>
              <a:t> century, the social position of the playwright began to improve, along with the rest of the theatrical profession.</a:t>
            </a:r>
          </a:p>
          <a:p>
            <a:r>
              <a:rPr lang="en-US" sz="2000" dirty="0">
                <a:solidFill>
                  <a:schemeClr val="bg1"/>
                </a:solidFill>
              </a:rPr>
              <a:t>The work of Henrik Ibsen and the playwrights who followed his example led to an increased emphasis on the theatrical text as literature. </a:t>
            </a:r>
          </a:p>
          <a:p>
            <a:r>
              <a:rPr lang="en-US" sz="2000" dirty="0">
                <a:solidFill>
                  <a:schemeClr val="bg1"/>
                </a:solidFill>
              </a:rPr>
              <a:t>Because of the controversy surrounding productions of the early plays of realism, such as </a:t>
            </a:r>
            <a:r>
              <a:rPr lang="en-US" sz="2000" i="1" dirty="0">
                <a:solidFill>
                  <a:schemeClr val="bg1"/>
                </a:solidFill>
              </a:rPr>
              <a:t>A Doll’s House</a:t>
            </a:r>
            <a:r>
              <a:rPr lang="en-US" sz="2000" dirty="0">
                <a:solidFill>
                  <a:schemeClr val="bg1"/>
                </a:solidFill>
              </a:rPr>
              <a:t>, the public often was first introduced to these works in printed form. </a:t>
            </a:r>
          </a:p>
          <a:p>
            <a:r>
              <a:rPr lang="en-US" sz="2000" dirty="0">
                <a:solidFill>
                  <a:schemeClr val="bg1"/>
                </a:solidFill>
              </a:rPr>
              <a:t>Ibsen’s plays were frequently discussed, attacked, and praised by readers long before they were seen in productions.</a:t>
            </a:r>
          </a:p>
        </p:txBody>
      </p:sp>
    </p:spTree>
    <p:extLst>
      <p:ext uri="{BB962C8B-B14F-4D97-AF65-F5344CB8AC3E}">
        <p14:creationId xmlns:p14="http://schemas.microsoft.com/office/powerpoint/2010/main" val="362086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chemeClr val="accent4">
                    <a:lumMod val="60000"/>
                    <a:lumOff val="40000"/>
                  </a:schemeClr>
                </a:solidFill>
                <a:latin typeface="Kunstler Script" panose="030304020206070D0D06" pitchFamily="66" charset="0"/>
              </a:rPr>
              <a:t>Copyright Regulations</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In the late 19</a:t>
            </a:r>
            <a:r>
              <a:rPr lang="en-US" baseline="30000" dirty="0">
                <a:solidFill>
                  <a:schemeClr val="bg1"/>
                </a:solidFill>
              </a:rPr>
              <a:t>th</a:t>
            </a:r>
            <a:r>
              <a:rPr lang="en-US" dirty="0">
                <a:solidFill>
                  <a:schemeClr val="bg1"/>
                </a:solidFill>
              </a:rPr>
              <a:t> and early 20</a:t>
            </a:r>
            <a:r>
              <a:rPr lang="en-US" baseline="30000" dirty="0">
                <a:solidFill>
                  <a:schemeClr val="bg1"/>
                </a:solidFill>
              </a:rPr>
              <a:t>th</a:t>
            </a:r>
            <a:r>
              <a:rPr lang="en-US" dirty="0">
                <a:solidFill>
                  <a:schemeClr val="bg1"/>
                </a:solidFill>
              </a:rPr>
              <a:t> century, international copyright laws brought recognition of the play as a writer’s intellectual property.</a:t>
            </a:r>
          </a:p>
          <a:p>
            <a:r>
              <a:rPr lang="en-US" dirty="0">
                <a:solidFill>
                  <a:schemeClr val="bg1"/>
                </a:solidFill>
              </a:rPr>
              <a:t>England passed its first copyright law in 1833.</a:t>
            </a:r>
          </a:p>
          <a:p>
            <a:r>
              <a:rPr lang="en-US" dirty="0">
                <a:solidFill>
                  <a:schemeClr val="bg1"/>
                </a:solidFill>
              </a:rPr>
              <a:t>No theatre may produce a play, no publisher may print it, without first receiving the permission of the writer and (usually) compensating the writer financially. </a:t>
            </a:r>
          </a:p>
          <a:p>
            <a:r>
              <a:rPr lang="en-US" dirty="0">
                <a:solidFill>
                  <a:schemeClr val="bg1"/>
                </a:solidFill>
              </a:rPr>
              <a:t>To violate this standard is unethical as well as illegal; a playwright should be paid a royalty each time a play is produced.</a:t>
            </a:r>
          </a:p>
          <a:p>
            <a:r>
              <a:rPr lang="en-US" dirty="0">
                <a:solidFill>
                  <a:schemeClr val="bg1"/>
                </a:solidFill>
              </a:rPr>
              <a:t>For works created after January 1978, the author has ownership of the work for life and to the author’s estate for 70 years after the author’s death.</a:t>
            </a:r>
          </a:p>
          <a:p>
            <a:r>
              <a:rPr lang="en-US" dirty="0">
                <a:solidFill>
                  <a:schemeClr val="bg1"/>
                </a:solidFill>
              </a:rPr>
              <a:t>Most works published between 1964 and 1977 are under copyright, works between 1924 and 1963 may be under copyright if the original term was renewed; and </a:t>
            </a:r>
            <a:r>
              <a:rPr lang="en-US" dirty="0">
                <a:solidFill>
                  <a:srgbClr val="FFFF99"/>
                </a:solidFill>
              </a:rPr>
              <a:t>works published before 1924 are considered in the public domain and can be produced freely.</a:t>
            </a:r>
          </a:p>
        </p:txBody>
      </p:sp>
    </p:spTree>
    <p:extLst>
      <p:ext uri="{BB962C8B-B14F-4D97-AF65-F5344CB8AC3E}">
        <p14:creationId xmlns:p14="http://schemas.microsoft.com/office/powerpoint/2010/main" val="2891942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Vladimir Script" panose="03050402040407070305" pitchFamily="66" charset="0"/>
              </a:rPr>
              <a:t>The Playwright and the Production</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The relationship between actors and playwrights have changed throughout time.</a:t>
            </a:r>
          </a:p>
          <a:p>
            <a:r>
              <a:rPr lang="en-US" dirty="0">
                <a:solidFill>
                  <a:schemeClr val="bg1"/>
                </a:solidFill>
              </a:rPr>
              <a:t>Shakespeare and Moliere wrote parts for people they worked with on a daily basis and for themselves.</a:t>
            </a:r>
          </a:p>
          <a:p>
            <a:r>
              <a:rPr lang="en-US" dirty="0">
                <a:solidFill>
                  <a:schemeClr val="bg1"/>
                </a:solidFill>
              </a:rPr>
              <a:t>In the 19</a:t>
            </a:r>
            <a:r>
              <a:rPr lang="en-US" baseline="30000" dirty="0">
                <a:solidFill>
                  <a:schemeClr val="bg1"/>
                </a:solidFill>
              </a:rPr>
              <a:t>th</a:t>
            </a:r>
            <a:r>
              <a:rPr lang="en-US" dirty="0">
                <a:solidFill>
                  <a:schemeClr val="bg1"/>
                </a:solidFill>
              </a:rPr>
              <a:t> Century it was common for an author to create a work for a specific star.</a:t>
            </a:r>
          </a:p>
          <a:p>
            <a:r>
              <a:rPr lang="en-US" dirty="0">
                <a:solidFill>
                  <a:schemeClr val="bg1"/>
                </a:solidFill>
              </a:rPr>
              <a:t>The American Actor, Edwin Forrest even sponsored contests for the best play to be written for him as the leading role which resulted in some of his most famous characters, such as Metamora, written by John A. Stone.</a:t>
            </a:r>
          </a:p>
          <a:p>
            <a:r>
              <a:rPr lang="en-US" dirty="0">
                <a:solidFill>
                  <a:schemeClr val="bg1"/>
                </a:solidFill>
              </a:rPr>
              <a:t>Tracy Letts wrote his Pulitzer Prize winning play, </a:t>
            </a:r>
            <a:r>
              <a:rPr lang="en-US" i="1" dirty="0">
                <a:solidFill>
                  <a:schemeClr val="bg1"/>
                </a:solidFill>
              </a:rPr>
              <a:t>August: Osage County</a:t>
            </a:r>
            <a:r>
              <a:rPr lang="en-US" dirty="0">
                <a:solidFill>
                  <a:schemeClr val="bg1"/>
                </a:solidFill>
              </a:rPr>
              <a:t> (2007) with his theatre company in mind (Steppenwolf Theatre Company), and most of the principal character came from that ensemble when it opened in Chicago and then continued on to Broadway. </a:t>
            </a:r>
          </a:p>
        </p:txBody>
      </p:sp>
    </p:spTree>
    <p:extLst>
      <p:ext uri="{BB962C8B-B14F-4D97-AF65-F5344CB8AC3E}">
        <p14:creationId xmlns:p14="http://schemas.microsoft.com/office/powerpoint/2010/main" val="139075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Vladimir Script" panose="03050402040407070305" pitchFamily="66" charset="0"/>
              </a:rPr>
              <a:t>The Playwright and the Production</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Playwrights can even play to the strengths when writing plays and musicals with certain actors in mind.</a:t>
            </a:r>
          </a:p>
          <a:p>
            <a:r>
              <a:rPr lang="en-US" dirty="0">
                <a:solidFill>
                  <a:schemeClr val="bg1"/>
                </a:solidFill>
              </a:rPr>
              <a:t>An actor’s appearance, personality, or history can help to shape the fictional character, and a stage-wise playwright would of course take into account the various levels of talent available in the company and any specialties, such as:</a:t>
            </a:r>
          </a:p>
          <a:p>
            <a:pPr lvl="1"/>
            <a:r>
              <a:rPr lang="en-US" dirty="0">
                <a:solidFill>
                  <a:schemeClr val="bg1"/>
                </a:solidFill>
              </a:rPr>
              <a:t>Comedy</a:t>
            </a:r>
          </a:p>
          <a:p>
            <a:pPr lvl="1"/>
            <a:r>
              <a:rPr lang="en-US" dirty="0">
                <a:solidFill>
                  <a:schemeClr val="bg1"/>
                </a:solidFill>
              </a:rPr>
              <a:t>Tragedy</a:t>
            </a:r>
          </a:p>
          <a:p>
            <a:pPr lvl="1"/>
            <a:r>
              <a:rPr lang="en-US" dirty="0">
                <a:solidFill>
                  <a:schemeClr val="bg1"/>
                </a:solidFill>
              </a:rPr>
              <a:t>Singing</a:t>
            </a:r>
          </a:p>
          <a:p>
            <a:pPr lvl="1"/>
            <a:r>
              <a:rPr lang="en-US" dirty="0">
                <a:solidFill>
                  <a:schemeClr val="bg1"/>
                </a:solidFill>
              </a:rPr>
              <a:t>Dancing</a:t>
            </a:r>
          </a:p>
          <a:p>
            <a:pPr lvl="1"/>
            <a:r>
              <a:rPr lang="en-US" dirty="0">
                <a:solidFill>
                  <a:schemeClr val="bg1"/>
                </a:solidFill>
              </a:rPr>
              <a:t>Acrobatic Ability</a:t>
            </a:r>
          </a:p>
          <a:p>
            <a:r>
              <a:rPr lang="en-US" dirty="0">
                <a:solidFill>
                  <a:schemeClr val="bg1"/>
                </a:solidFill>
              </a:rPr>
              <a:t>Shakespeare even changed his characters when an actor joined or left his company. For example:</a:t>
            </a:r>
          </a:p>
          <a:p>
            <a:pPr lvl="1"/>
            <a:r>
              <a:rPr lang="en-US" dirty="0">
                <a:solidFill>
                  <a:schemeClr val="bg1"/>
                </a:solidFill>
              </a:rPr>
              <a:t>The clown roles altered dramatically when William Kempe who played Dogberry in </a:t>
            </a:r>
            <a:r>
              <a:rPr lang="en-US" i="1" dirty="0">
                <a:solidFill>
                  <a:schemeClr val="bg1"/>
                </a:solidFill>
              </a:rPr>
              <a:t>Much Ado about Nothing </a:t>
            </a:r>
            <a:r>
              <a:rPr lang="en-US" dirty="0">
                <a:solidFill>
                  <a:schemeClr val="bg1"/>
                </a:solidFill>
              </a:rPr>
              <a:t>was replaced by Robert Armin who played Feste in </a:t>
            </a:r>
            <a:r>
              <a:rPr lang="en-US" i="1" dirty="0">
                <a:solidFill>
                  <a:schemeClr val="bg1"/>
                </a:solidFill>
              </a:rPr>
              <a:t>Twelfth Night</a:t>
            </a:r>
            <a:r>
              <a:rPr lang="en-US" dirty="0">
                <a:solidFill>
                  <a:schemeClr val="bg1"/>
                </a:solidFill>
              </a:rPr>
              <a:t>.</a:t>
            </a:r>
          </a:p>
          <a:p>
            <a:pPr lvl="1"/>
            <a:r>
              <a:rPr lang="en-US" dirty="0">
                <a:solidFill>
                  <a:schemeClr val="bg1"/>
                </a:solidFill>
              </a:rPr>
              <a:t>When the lead actor was replaced in the musical </a:t>
            </a:r>
            <a:r>
              <a:rPr lang="en-US" i="1" dirty="0" err="1">
                <a:solidFill>
                  <a:schemeClr val="bg1"/>
                </a:solidFill>
              </a:rPr>
              <a:t>Urinetown</a:t>
            </a:r>
            <a:r>
              <a:rPr lang="en-US" dirty="0">
                <a:solidFill>
                  <a:schemeClr val="bg1"/>
                </a:solidFill>
              </a:rPr>
              <a:t>, a new song was added to the musical because of the talents by the new lead actor.</a:t>
            </a:r>
          </a:p>
          <a:p>
            <a:r>
              <a:rPr lang="en-US" dirty="0">
                <a:solidFill>
                  <a:schemeClr val="bg1"/>
                </a:solidFill>
              </a:rPr>
              <a:t>Playwrights of the 17</a:t>
            </a:r>
            <a:r>
              <a:rPr lang="en-US" baseline="30000" dirty="0">
                <a:solidFill>
                  <a:schemeClr val="bg1"/>
                </a:solidFill>
              </a:rPr>
              <a:t>th</a:t>
            </a:r>
            <a:r>
              <a:rPr lang="en-US" dirty="0">
                <a:solidFill>
                  <a:schemeClr val="bg1"/>
                </a:solidFill>
              </a:rPr>
              <a:t> and 18</a:t>
            </a:r>
            <a:r>
              <a:rPr lang="en-US" baseline="30000" dirty="0">
                <a:solidFill>
                  <a:schemeClr val="bg1"/>
                </a:solidFill>
              </a:rPr>
              <a:t>th</a:t>
            </a:r>
            <a:r>
              <a:rPr lang="en-US" dirty="0">
                <a:solidFill>
                  <a:schemeClr val="bg1"/>
                </a:solidFill>
              </a:rPr>
              <a:t> century were often limited in where they placed the settings of their play because they relied on using stock scenery that was own by the theatre.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839" y="2895600"/>
            <a:ext cx="5185161" cy="959708"/>
          </a:xfrm>
          <a:prstGeom prst="rect">
            <a:avLst/>
          </a:prstGeom>
        </p:spPr>
      </p:pic>
    </p:spTree>
    <p:extLst>
      <p:ext uri="{BB962C8B-B14F-4D97-AF65-F5344CB8AC3E}">
        <p14:creationId xmlns:p14="http://schemas.microsoft.com/office/powerpoint/2010/main" val="404936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Vladimir Script" panose="03050402040407070305" pitchFamily="66" charset="0"/>
              </a:rPr>
              <a:t>The Playwright and the Production</a:t>
            </a:r>
          </a:p>
        </p:txBody>
      </p:sp>
      <p:sp>
        <p:nvSpPr>
          <p:cNvPr id="3" name="Content Placeholder 2"/>
          <p:cNvSpPr>
            <a:spLocks noGrp="1"/>
          </p:cNvSpPr>
          <p:nvPr>
            <p:ph idx="1"/>
          </p:nvPr>
        </p:nvSpPr>
        <p:spPr/>
        <p:txBody>
          <a:bodyPr>
            <a:noAutofit/>
          </a:bodyPr>
          <a:lstStyle/>
          <a:p>
            <a:r>
              <a:rPr lang="en-US" sz="1800" dirty="0">
                <a:solidFill>
                  <a:schemeClr val="bg1"/>
                </a:solidFill>
              </a:rPr>
              <a:t>Playwright Eugene O’Neill never had specific actors in mind when writing his plays, but he would create detailed physical descriptions of his characters which were based on the vivid pictures in his mind. </a:t>
            </a:r>
          </a:p>
          <a:p>
            <a:r>
              <a:rPr lang="en-US" sz="1800" dirty="0">
                <a:solidFill>
                  <a:schemeClr val="bg1"/>
                </a:solidFill>
              </a:rPr>
              <a:t>However, writers don’t always get what they ask for. For example:</a:t>
            </a:r>
          </a:p>
          <a:p>
            <a:pPr lvl="1"/>
            <a:r>
              <a:rPr lang="en-US" sz="1400" dirty="0">
                <a:solidFill>
                  <a:schemeClr val="bg1"/>
                </a:solidFill>
              </a:rPr>
              <a:t>In O’Neill’s play </a:t>
            </a:r>
            <a:r>
              <a:rPr lang="en-US" sz="1400" i="1" dirty="0">
                <a:solidFill>
                  <a:schemeClr val="bg1"/>
                </a:solidFill>
              </a:rPr>
              <a:t>Anna Christie</a:t>
            </a:r>
            <a:r>
              <a:rPr lang="en-US" sz="1400" dirty="0">
                <a:solidFill>
                  <a:schemeClr val="bg1"/>
                </a:solidFill>
              </a:rPr>
              <a:t>, the lead was supposed to be a tall blonde. When it opened on Broadway, the actress was a short redhead, but Pauline Lord’s performance captivated audiences. It wasn’t until after O’Neill died that the revival productions of his play on Broadway had actresses that resembled more of what he originally wanted (which was the 1977 revival and the 1993).</a:t>
            </a:r>
          </a:p>
          <a:p>
            <a:r>
              <a:rPr lang="en-US" sz="1800" dirty="0">
                <a:solidFill>
                  <a:schemeClr val="bg1"/>
                </a:solidFill>
              </a:rPr>
              <a:t>It is said that playwrights write better for the stage when they study theatre and attend live productions.</a:t>
            </a:r>
          </a:p>
          <a:p>
            <a:r>
              <a:rPr lang="en-US" sz="1800" dirty="0">
                <a:solidFill>
                  <a:schemeClr val="bg1"/>
                </a:solidFill>
              </a:rPr>
              <a:t>Young playwrights who do not study the theater, often think in filmic terms, imagining visuals that are not possible in live theater (such as a close up), or write in a style that is more appropriate for silent reading than oral delivery.</a:t>
            </a:r>
          </a:p>
          <a:p>
            <a:r>
              <a:rPr lang="en-US" sz="1800" dirty="0">
                <a:solidFill>
                  <a:schemeClr val="bg1"/>
                </a:solidFill>
              </a:rPr>
              <a:t>An understanding of the limitations as well as the imaginative possibilities of the live theatre is essential for someone who is planning the skeletal structure on which many contributing artists will build.</a:t>
            </a:r>
          </a:p>
        </p:txBody>
      </p:sp>
    </p:spTree>
    <p:extLst>
      <p:ext uri="{BB962C8B-B14F-4D97-AF65-F5344CB8AC3E}">
        <p14:creationId xmlns:p14="http://schemas.microsoft.com/office/powerpoint/2010/main" val="188176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Vladimir Script" panose="03050402040407070305" pitchFamily="66" charset="0"/>
              </a:rPr>
              <a:t>The Playwright and the Production</a:t>
            </a:r>
          </a:p>
        </p:txBody>
      </p:sp>
      <p:sp>
        <p:nvSpPr>
          <p:cNvPr id="3" name="Content Placeholder 2"/>
          <p:cNvSpPr>
            <a:spLocks noGrp="1"/>
          </p:cNvSpPr>
          <p:nvPr>
            <p:ph idx="1"/>
          </p:nvPr>
        </p:nvSpPr>
        <p:spPr/>
        <p:txBody>
          <a:bodyPr>
            <a:noAutofit/>
          </a:bodyPr>
          <a:lstStyle/>
          <a:p>
            <a:r>
              <a:rPr lang="en-US" sz="2000" dirty="0">
                <a:solidFill>
                  <a:schemeClr val="bg1"/>
                </a:solidFill>
              </a:rPr>
              <a:t>The playwright can offer a theater company interpretations of the script, explain developments of characters, and give their opinions of performances and designs.</a:t>
            </a:r>
          </a:p>
          <a:p>
            <a:r>
              <a:rPr lang="en-US" sz="2000" dirty="0">
                <a:solidFill>
                  <a:schemeClr val="bg1"/>
                </a:solidFill>
              </a:rPr>
              <a:t>Many times there is conflict between the playwright and the first director of the original production. </a:t>
            </a:r>
          </a:p>
          <a:p>
            <a:r>
              <a:rPr lang="en-US" sz="2000" dirty="0">
                <a:solidFill>
                  <a:schemeClr val="bg1"/>
                </a:solidFill>
              </a:rPr>
              <a:t>The playwright enters the process with a prior sense of ownership, and the director feels responsible for the final production. </a:t>
            </a:r>
          </a:p>
          <a:p>
            <a:r>
              <a:rPr lang="en-US" sz="2000" dirty="0">
                <a:solidFill>
                  <a:schemeClr val="bg1"/>
                </a:solidFill>
              </a:rPr>
              <a:t>When actors and designers get mixed messages from the playwright and the director, personal and artistic confusion can result.</a:t>
            </a:r>
          </a:p>
          <a:p>
            <a:r>
              <a:rPr lang="en-US" sz="2000" dirty="0">
                <a:solidFill>
                  <a:schemeClr val="bg1"/>
                </a:solidFill>
              </a:rPr>
              <a:t>A dramaturg is often brought in to help a playwright.</a:t>
            </a:r>
          </a:p>
          <a:p>
            <a:pPr lvl="1"/>
            <a:r>
              <a:rPr lang="en-US" sz="1600" dirty="0">
                <a:solidFill>
                  <a:schemeClr val="bg1"/>
                </a:solidFill>
              </a:rPr>
              <a:t>A Dramaturg is a specialist in dramatic literature and theatre history. They typically read the script, attend readings, rehearsals, and offer suggestions to the playwright and the director. The dramaturg may consult with the playwright on issues of structure, characterization, and/or dialogue or offer advice on solving problems that they play may have.</a:t>
            </a:r>
          </a:p>
        </p:txBody>
      </p:sp>
    </p:spTree>
    <p:extLst>
      <p:ext uri="{BB962C8B-B14F-4D97-AF65-F5344CB8AC3E}">
        <p14:creationId xmlns:p14="http://schemas.microsoft.com/office/powerpoint/2010/main" val="10500115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2344</Words>
  <Application>Microsoft Office PowerPoint</Application>
  <PresentationFormat>On-screen Show (4:3)</PresentationFormat>
  <Paragraphs>132</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Calibri</vt:lpstr>
      <vt:lpstr>Freestyle Script</vt:lpstr>
      <vt:lpstr>Garamond</vt:lpstr>
      <vt:lpstr>Gill Sans MT Ext Condensed Bold</vt:lpstr>
      <vt:lpstr>Harlow Solid Italic</vt:lpstr>
      <vt:lpstr>Juice ITC</vt:lpstr>
      <vt:lpstr>Kristen ITC</vt:lpstr>
      <vt:lpstr>Kunstler Script</vt:lpstr>
      <vt:lpstr>OCR A Extended</vt:lpstr>
      <vt:lpstr>Vladimir Script</vt:lpstr>
      <vt:lpstr>1_Office Theme</vt:lpstr>
      <vt:lpstr>The Playwright and the Play</vt:lpstr>
      <vt:lpstr>The Playwright’s Mind</vt:lpstr>
      <vt:lpstr>History of the Role of the Playwright</vt:lpstr>
      <vt:lpstr>History of the role of the Playwright</vt:lpstr>
      <vt:lpstr>Copyright Regulations</vt:lpstr>
      <vt:lpstr>The Playwright and the Production</vt:lpstr>
      <vt:lpstr>The Playwright and the Production</vt:lpstr>
      <vt:lpstr>The Playwright and the Production</vt:lpstr>
      <vt:lpstr>The Playwright and the Production</vt:lpstr>
      <vt:lpstr>The Playwright and Rehearsals</vt:lpstr>
      <vt:lpstr>Non-Traditional Playwriting</vt:lpstr>
      <vt:lpstr>Freedom in Playwriting</vt:lpstr>
      <vt:lpstr>Creating the World of the Play</vt:lpstr>
      <vt:lpstr>Creating the World of the Play</vt:lpstr>
      <vt:lpstr>Most Iconic American Plays</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Playwright and the Play</dc:title>
  <dc:creator>Sawyer, Allyson (asawyer@psusd.us)</dc:creator>
  <cp:lastModifiedBy>Boylan, Allyson (aboylan@psusd.us)</cp:lastModifiedBy>
  <cp:revision>34</cp:revision>
  <dcterms:created xsi:type="dcterms:W3CDTF">2017-09-08T22:43:04Z</dcterms:created>
  <dcterms:modified xsi:type="dcterms:W3CDTF">2022-09-12T21:22:46Z</dcterms:modified>
</cp:coreProperties>
</file>