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2" r:id="rId3"/>
    <p:sldId id="261" r:id="rId4"/>
    <p:sldId id="270" r:id="rId5"/>
    <p:sldId id="271" r:id="rId6"/>
    <p:sldId id="262" r:id="rId7"/>
    <p:sldId id="263" r:id="rId8"/>
    <p:sldId id="264" r:id="rId9"/>
    <p:sldId id="265" r:id="rId10"/>
    <p:sldId id="266" r:id="rId11"/>
    <p:sldId id="269" r:id="rId12"/>
    <p:sldId id="273" r:id="rId13"/>
    <p:sldId id="274" r:id="rId14"/>
    <p:sldId id="258" r:id="rId15"/>
    <p:sldId id="259" r:id="rId16"/>
    <p:sldId id="267" r:id="rId17"/>
    <p:sldId id="268" r:id="rId18"/>
    <p:sldId id="275" r:id="rId19"/>
    <p:sldId id="276" r:id="rId20"/>
    <p:sldId id="277" r:id="rId21"/>
    <p:sldId id="278" r:id="rId22"/>
    <p:sldId id="26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00FF00"/>
    <a:srgbClr val="CC0066"/>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2441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875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36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6067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5654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47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725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1174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4275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051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0559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9E4BF-D903-454A-A054-D74E0242C6C8}" type="datetimeFigureOut">
              <a:rPr lang="en-US" smtClean="0">
                <a:solidFill>
                  <a:prstClr val="black">
                    <a:tint val="75000"/>
                  </a:prstClr>
                </a:solidFill>
              </a:rPr>
              <a:pPr/>
              <a:t>8/25/2022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94419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Uuer7Si9b9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6594" y="2393380"/>
            <a:ext cx="7772400" cy="1470025"/>
          </a:xfrm>
        </p:spPr>
        <p:txBody>
          <a:bodyPr>
            <a:noAutofit/>
          </a:bodyPr>
          <a:lstStyle/>
          <a:p>
            <a:r>
              <a:rPr lang="en-US" sz="3200" dirty="0">
                <a:solidFill>
                  <a:srgbClr val="33CCCC"/>
                </a:solidFill>
                <a:latin typeface="Arial Black" panose="020B0A04020102020204" pitchFamily="34" charset="0"/>
              </a:rPr>
              <a:t>The Theatre Environment</a:t>
            </a:r>
            <a:br>
              <a:rPr lang="en-US" sz="3200" dirty="0">
                <a:solidFill>
                  <a:srgbClr val="33CCCC"/>
                </a:solidFill>
                <a:latin typeface="Arial Black" panose="020B0A04020102020204" pitchFamily="34" charset="0"/>
              </a:rPr>
            </a:br>
            <a:r>
              <a:rPr lang="en-US" sz="3200" dirty="0">
                <a:solidFill>
                  <a:srgbClr val="33CCCC"/>
                </a:solidFill>
                <a:latin typeface="Arial Black" panose="020B0A04020102020204" pitchFamily="34" charset="0"/>
              </a:rPr>
              <a:t>Society, Critic, and the Theatre </a:t>
            </a:r>
          </a:p>
        </p:txBody>
      </p:sp>
      <p:sp>
        <p:nvSpPr>
          <p:cNvPr id="3" name="Subtitle 2"/>
          <p:cNvSpPr>
            <a:spLocks noGrp="1"/>
          </p:cNvSpPr>
          <p:nvPr>
            <p:ph type="subTitle" idx="1"/>
          </p:nvPr>
        </p:nvSpPr>
        <p:spPr/>
        <p:txBody>
          <a:bodyPr/>
          <a:lstStyle/>
          <a:p>
            <a:r>
              <a:rPr lang="en-US" dirty="0">
                <a:solidFill>
                  <a:schemeClr val="bg1"/>
                </a:solidFill>
              </a:rPr>
              <a:t>Week 3</a:t>
            </a:r>
          </a:p>
          <a:p>
            <a:r>
              <a:rPr lang="en-US" dirty="0">
                <a:solidFill>
                  <a:schemeClr val="bg1"/>
                </a:solidFill>
              </a:rPr>
              <a:t>Introduction to Theatre</a:t>
            </a:r>
          </a:p>
          <a:p>
            <a:r>
              <a:rPr lang="en-US" dirty="0">
                <a:solidFill>
                  <a:schemeClr val="bg1"/>
                </a:solidFill>
              </a:rPr>
              <a:t>College of the Desert</a:t>
            </a:r>
          </a:p>
        </p:txBody>
      </p:sp>
      <p:pic>
        <p:nvPicPr>
          <p:cNvPr id="1026" name="Picture 2" descr="C:\Users\Allyson\AppData\Local\Microsoft\Windows\INetCache\IE\1H6ZAOSB\theat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135188" cy="21351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lyson\AppData\Local\Microsoft\Windows\INetCache\IE\1H6ZAOSB\Masks[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38600"/>
            <a:ext cx="17049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858000" y="4043362"/>
            <a:ext cx="1700213"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2281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25000" lnSpcReduction="20000"/>
          </a:bodyPr>
          <a:lstStyle/>
          <a:p>
            <a:pPr marL="0" indent="0">
              <a:buNone/>
            </a:pPr>
            <a:r>
              <a:rPr lang="en-US" sz="6200" b="1" dirty="0">
                <a:solidFill>
                  <a:schemeClr val="accent2">
                    <a:lumMod val="60000"/>
                    <a:lumOff val="40000"/>
                  </a:schemeClr>
                </a:solidFill>
              </a:rPr>
              <a:t>ACT 3</a:t>
            </a:r>
          </a:p>
          <a:p>
            <a:r>
              <a:rPr lang="en-US" sz="7200" dirty="0">
                <a:solidFill>
                  <a:schemeClr val="bg1"/>
                </a:solidFill>
              </a:rPr>
              <a:t>As Nora is unable to meet the demands of Krogstad, Krogstad exposes her past actions to </a:t>
            </a:r>
            <a:r>
              <a:rPr lang="en-US" sz="7200" dirty="0" err="1">
                <a:solidFill>
                  <a:schemeClr val="bg1"/>
                </a:solidFill>
              </a:rPr>
              <a:t>Torvald</a:t>
            </a:r>
            <a:r>
              <a:rPr lang="en-US" sz="7200" dirty="0">
                <a:solidFill>
                  <a:schemeClr val="bg1"/>
                </a:solidFill>
              </a:rPr>
              <a:t>, who turns on Nora. Nora, expecting her husband to stand by her, is hurt and angered by his reaction.</a:t>
            </a:r>
          </a:p>
          <a:p>
            <a:r>
              <a:rPr lang="en-US" sz="7200" dirty="0">
                <a:solidFill>
                  <a:schemeClr val="bg1"/>
                </a:solidFill>
              </a:rPr>
              <a:t>The content of Krogstad’s letter made </a:t>
            </a:r>
            <a:r>
              <a:rPr lang="en-US" sz="7200" dirty="0" err="1">
                <a:solidFill>
                  <a:schemeClr val="bg1"/>
                </a:solidFill>
              </a:rPr>
              <a:t>Torvald</a:t>
            </a:r>
            <a:r>
              <a:rPr lang="en-US" sz="7200" dirty="0">
                <a:solidFill>
                  <a:schemeClr val="bg1"/>
                </a:solidFill>
              </a:rPr>
              <a:t> say to Nora that she is unfit to raise his kids and he calls her dishonest and immoral and their marriage will be referred to as a matter of appearance. </a:t>
            </a:r>
          </a:p>
          <a:p>
            <a:r>
              <a:rPr lang="en-US" sz="7200" dirty="0">
                <a:solidFill>
                  <a:schemeClr val="bg1"/>
                </a:solidFill>
              </a:rPr>
              <a:t>Once he finds out Nora had borrowed money (and forged her father’s signature) from Krogstad, he turns on his wife, despite the fact she did it to save his life. </a:t>
            </a:r>
          </a:p>
          <a:p>
            <a:r>
              <a:rPr lang="en-US" sz="7200" dirty="0">
                <a:solidFill>
                  <a:schemeClr val="bg1"/>
                </a:solidFill>
              </a:rPr>
              <a:t>Once Krogstad, redeemed by the love of Mrs. Linde, returns the bond to </a:t>
            </a:r>
            <a:r>
              <a:rPr lang="en-US" sz="7200" dirty="0" err="1">
                <a:solidFill>
                  <a:schemeClr val="bg1"/>
                </a:solidFill>
              </a:rPr>
              <a:t>Torvald</a:t>
            </a:r>
            <a:r>
              <a:rPr lang="en-US" sz="7200" dirty="0">
                <a:solidFill>
                  <a:schemeClr val="bg1"/>
                </a:solidFill>
              </a:rPr>
              <a:t>, he forgives Nora and prepares to resume their marriage. </a:t>
            </a:r>
          </a:p>
          <a:p>
            <a:r>
              <a:rPr lang="en-US" sz="7200" dirty="0" err="1">
                <a:solidFill>
                  <a:schemeClr val="bg1"/>
                </a:solidFill>
              </a:rPr>
              <a:t>Torvald</a:t>
            </a:r>
            <a:r>
              <a:rPr lang="en-US" sz="7200" dirty="0">
                <a:solidFill>
                  <a:schemeClr val="bg1"/>
                </a:solidFill>
              </a:rPr>
              <a:t> is willing to forgive and forget after Krogstad returns the bond, but it is too late. In Nora’s eyes, the marriage is irreversibly damaged.</a:t>
            </a:r>
          </a:p>
          <a:p>
            <a:r>
              <a:rPr lang="en-US" sz="7200" dirty="0">
                <a:solidFill>
                  <a:schemeClr val="bg1"/>
                </a:solidFill>
              </a:rPr>
              <a:t>Once it is clear that </a:t>
            </a:r>
            <a:r>
              <a:rPr lang="en-US" sz="7200" dirty="0" err="1">
                <a:solidFill>
                  <a:schemeClr val="bg1"/>
                </a:solidFill>
              </a:rPr>
              <a:t>Torvald</a:t>
            </a:r>
            <a:r>
              <a:rPr lang="en-US" sz="7200" dirty="0">
                <a:solidFill>
                  <a:schemeClr val="bg1"/>
                </a:solidFill>
              </a:rPr>
              <a:t> puts himself and his reputation before his wife, Nora realizes she is no longer in love with him, gives her wedding ring back, and prepares to leave him.</a:t>
            </a:r>
          </a:p>
          <a:p>
            <a:r>
              <a:rPr lang="en-US" sz="7200" dirty="0">
                <a:solidFill>
                  <a:schemeClr val="bg1"/>
                </a:solidFill>
              </a:rPr>
              <a:t>Nora leaves her wedding rings together with the keys, leaving her husband completely surprised with what had transpired.</a:t>
            </a:r>
          </a:p>
        </p:txBody>
      </p:sp>
    </p:spTree>
    <p:extLst>
      <p:ext uri="{BB962C8B-B14F-4D97-AF65-F5344CB8AC3E}">
        <p14:creationId xmlns:p14="http://schemas.microsoft.com/office/powerpoint/2010/main" val="3593295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rgbClr val="CC0066"/>
                </a:solidFill>
                <a:latin typeface="Lucida Calligraphy" panose="03010101010101010101" pitchFamily="66" charset="0"/>
              </a:rPr>
              <a:t>Discussion Topics About The Play</a:t>
            </a:r>
          </a:p>
        </p:txBody>
      </p:sp>
      <p:sp>
        <p:nvSpPr>
          <p:cNvPr id="3" name="Content Placeholder 2"/>
          <p:cNvSpPr>
            <a:spLocks noGrp="1"/>
          </p:cNvSpPr>
          <p:nvPr>
            <p:ph idx="1"/>
          </p:nvPr>
        </p:nvSpPr>
        <p:spPr/>
        <p:txBody>
          <a:bodyPr>
            <a:normAutofit fontScale="92500"/>
          </a:bodyPr>
          <a:lstStyle/>
          <a:p>
            <a:r>
              <a:rPr lang="en-US" dirty="0">
                <a:solidFill>
                  <a:schemeClr val="bg1"/>
                </a:solidFill>
              </a:rPr>
              <a:t>“Was Nora in the right to leave her husband?" </a:t>
            </a:r>
          </a:p>
          <a:p>
            <a:r>
              <a:rPr lang="en-US" dirty="0">
                <a:solidFill>
                  <a:schemeClr val="bg1"/>
                </a:solidFill>
              </a:rPr>
              <a:t>"Was their marriage an ideal one?" </a:t>
            </a:r>
          </a:p>
          <a:p>
            <a:r>
              <a:rPr lang="en-US" dirty="0">
                <a:solidFill>
                  <a:schemeClr val="bg1"/>
                </a:solidFill>
              </a:rPr>
              <a:t>“Was Nora right to have deceived her husband?" </a:t>
            </a:r>
          </a:p>
          <a:p>
            <a:r>
              <a:rPr lang="en-US" dirty="0">
                <a:solidFill>
                  <a:schemeClr val="bg1"/>
                </a:solidFill>
              </a:rPr>
              <a:t>"Was Nora justified in forging the note?" </a:t>
            </a:r>
          </a:p>
          <a:p>
            <a:r>
              <a:rPr lang="en-US" dirty="0">
                <a:solidFill>
                  <a:schemeClr val="bg1"/>
                </a:solidFill>
              </a:rPr>
              <a:t>"Is one ever justified in breaking a law?" </a:t>
            </a:r>
          </a:p>
          <a:p>
            <a:r>
              <a:rPr lang="en-US" dirty="0">
                <a:solidFill>
                  <a:schemeClr val="bg1"/>
                </a:solidFill>
              </a:rPr>
              <a:t>"Was Nora's conduct ideal?“</a:t>
            </a:r>
          </a:p>
          <a:p>
            <a:r>
              <a:rPr lang="en-US" dirty="0">
                <a:solidFill>
                  <a:schemeClr val="bg1"/>
                </a:solidFill>
              </a:rPr>
              <a:t>“Was it right for Nora to leave her children behind?”</a:t>
            </a:r>
          </a:p>
        </p:txBody>
      </p:sp>
    </p:spTree>
    <p:extLst>
      <p:ext uri="{BB962C8B-B14F-4D97-AF65-F5344CB8AC3E}">
        <p14:creationId xmlns:p14="http://schemas.microsoft.com/office/powerpoint/2010/main" val="4242981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92D050"/>
                </a:solidFill>
                <a:latin typeface="Edwardian Script ITC" panose="030303020407070D0804" pitchFamily="66" charset="0"/>
              </a:rPr>
              <a:t>What do we learn at the end of the play?</a:t>
            </a:r>
          </a:p>
        </p:txBody>
      </p:sp>
      <p:sp>
        <p:nvSpPr>
          <p:cNvPr id="3" name="Content Placeholder 2"/>
          <p:cNvSpPr>
            <a:spLocks noGrp="1"/>
          </p:cNvSpPr>
          <p:nvPr>
            <p:ph idx="1"/>
          </p:nvPr>
        </p:nvSpPr>
        <p:spPr/>
        <p:txBody>
          <a:bodyPr>
            <a:normAutofit fontScale="70000" lnSpcReduction="20000"/>
          </a:bodyPr>
          <a:lstStyle/>
          <a:p>
            <a:r>
              <a:rPr lang="en-US" dirty="0">
                <a:solidFill>
                  <a:schemeClr val="bg1"/>
                </a:solidFill>
              </a:rPr>
              <a:t>Throughout the play, Nora is aware of her husband and children’s needs, without paying attention to her own. By leaving </a:t>
            </a:r>
            <a:r>
              <a:rPr lang="en-US" dirty="0" err="1">
                <a:solidFill>
                  <a:schemeClr val="bg1"/>
                </a:solidFill>
              </a:rPr>
              <a:t>Torvald</a:t>
            </a:r>
            <a:r>
              <a:rPr lang="en-US" dirty="0">
                <a:solidFill>
                  <a:schemeClr val="bg1"/>
                </a:solidFill>
              </a:rPr>
              <a:t>, Nora will have the opportunity to explore who she really is and learn to stand on her own.</a:t>
            </a:r>
          </a:p>
          <a:p>
            <a:r>
              <a:rPr lang="en-US" dirty="0">
                <a:solidFill>
                  <a:schemeClr val="bg1"/>
                </a:solidFill>
              </a:rPr>
              <a:t>Mrs. Linde’s sensitivity to her loved ones without regard to her own needs has left her alone, a childless widow of a loveless marriage-arranged only to provide for her bedridden mother and two younger brothers. Mrs. Linde becomes self-appreciating and allows herself happiness by planning to marry her first love, Krogstad. Mrs. Linde accepts Krogstad for who he actually is.</a:t>
            </a:r>
          </a:p>
          <a:p>
            <a:r>
              <a:rPr lang="en-US" dirty="0">
                <a:solidFill>
                  <a:schemeClr val="bg1"/>
                </a:solidFill>
              </a:rPr>
              <a:t>Once he is certain his own end is near, Dr. Rank takes the time to appreciate his own existence.</a:t>
            </a:r>
          </a:p>
          <a:p>
            <a:r>
              <a:rPr lang="en-US" dirty="0">
                <a:solidFill>
                  <a:schemeClr val="bg1"/>
                </a:solidFill>
              </a:rPr>
              <a:t>Once Nora chooses to be self-aware, she will be a better person for herself and others.</a:t>
            </a:r>
          </a:p>
        </p:txBody>
      </p:sp>
    </p:spTree>
    <p:extLst>
      <p:ext uri="{BB962C8B-B14F-4D97-AF65-F5344CB8AC3E}">
        <p14:creationId xmlns:p14="http://schemas.microsoft.com/office/powerpoint/2010/main" val="16796932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92D050"/>
                </a:solidFill>
                <a:latin typeface="Edwardian Script ITC" panose="030303020407070D0804" pitchFamily="66" charset="0"/>
              </a:rPr>
              <a:t>What do we learn at the end of the play?</a:t>
            </a:r>
          </a:p>
        </p:txBody>
      </p:sp>
      <p:sp>
        <p:nvSpPr>
          <p:cNvPr id="3" name="Content Placeholder 2"/>
          <p:cNvSpPr>
            <a:spLocks noGrp="1"/>
          </p:cNvSpPr>
          <p:nvPr>
            <p:ph idx="1"/>
          </p:nvPr>
        </p:nvSpPr>
        <p:spPr/>
        <p:txBody>
          <a:bodyPr>
            <a:normAutofit fontScale="77500" lnSpcReduction="20000"/>
          </a:bodyPr>
          <a:lstStyle/>
          <a:p>
            <a:r>
              <a:rPr lang="en-US" dirty="0">
                <a:solidFill>
                  <a:schemeClr val="bg1"/>
                </a:solidFill>
              </a:rPr>
              <a:t>If </a:t>
            </a:r>
            <a:r>
              <a:rPr lang="en-US" dirty="0" err="1">
                <a:solidFill>
                  <a:schemeClr val="bg1"/>
                </a:solidFill>
              </a:rPr>
              <a:t>Torvald</a:t>
            </a:r>
            <a:r>
              <a:rPr lang="en-US" dirty="0">
                <a:solidFill>
                  <a:schemeClr val="bg1"/>
                </a:solidFill>
              </a:rPr>
              <a:t> could change his possessive and unbending nature, he would have a chance at a happy marriage.</a:t>
            </a:r>
          </a:p>
          <a:p>
            <a:r>
              <a:rPr lang="en-US" dirty="0" err="1">
                <a:solidFill>
                  <a:schemeClr val="bg1"/>
                </a:solidFill>
              </a:rPr>
              <a:t>Torvald’s</a:t>
            </a:r>
            <a:r>
              <a:rPr lang="en-US" dirty="0">
                <a:solidFill>
                  <a:schemeClr val="bg1"/>
                </a:solidFill>
              </a:rPr>
              <a:t> perception of Nora as a doll, (not a real woman) and their life in the doll’s house (not a real marriage), causes problems for Nora, and ultimately, for himself.</a:t>
            </a:r>
          </a:p>
          <a:p>
            <a:r>
              <a:rPr lang="en-US" dirty="0">
                <a:solidFill>
                  <a:schemeClr val="bg1"/>
                </a:solidFill>
              </a:rPr>
              <a:t>Nora and </a:t>
            </a:r>
            <a:r>
              <a:rPr lang="en-US" dirty="0" err="1">
                <a:solidFill>
                  <a:schemeClr val="bg1"/>
                </a:solidFill>
              </a:rPr>
              <a:t>Torvald</a:t>
            </a:r>
            <a:r>
              <a:rPr lang="en-US" dirty="0">
                <a:solidFill>
                  <a:schemeClr val="bg1"/>
                </a:solidFill>
              </a:rPr>
              <a:t> come into conflict because their ways of thinking differ; </a:t>
            </a:r>
            <a:r>
              <a:rPr lang="en-US" dirty="0" err="1">
                <a:solidFill>
                  <a:schemeClr val="bg1"/>
                </a:solidFill>
              </a:rPr>
              <a:t>Torvald’s</a:t>
            </a:r>
            <a:r>
              <a:rPr lang="en-US" dirty="0">
                <a:solidFill>
                  <a:schemeClr val="bg1"/>
                </a:solidFill>
              </a:rPr>
              <a:t> basis of evaluation is honor, Nora’s is love.</a:t>
            </a:r>
          </a:p>
          <a:p>
            <a:r>
              <a:rPr lang="en-US" dirty="0">
                <a:solidFill>
                  <a:schemeClr val="bg1"/>
                </a:solidFill>
              </a:rPr>
              <a:t>Nora is subjected to </a:t>
            </a:r>
            <a:r>
              <a:rPr lang="en-US" dirty="0" err="1">
                <a:solidFill>
                  <a:schemeClr val="bg1"/>
                </a:solidFill>
              </a:rPr>
              <a:t>Torvald</a:t>
            </a:r>
            <a:r>
              <a:rPr lang="en-US" dirty="0">
                <a:solidFill>
                  <a:schemeClr val="bg1"/>
                </a:solidFill>
              </a:rPr>
              <a:t> having the upper hand in their marriage, emotionally and economically.</a:t>
            </a:r>
          </a:p>
          <a:p>
            <a:r>
              <a:rPr lang="en-US" dirty="0">
                <a:solidFill>
                  <a:schemeClr val="bg1"/>
                </a:solidFill>
              </a:rPr>
              <a:t>As </a:t>
            </a:r>
            <a:r>
              <a:rPr lang="en-US" dirty="0" err="1">
                <a:solidFill>
                  <a:schemeClr val="bg1"/>
                </a:solidFill>
              </a:rPr>
              <a:t>Torvald</a:t>
            </a:r>
            <a:r>
              <a:rPr lang="en-US">
                <a:solidFill>
                  <a:schemeClr val="bg1"/>
                </a:solidFill>
              </a:rPr>
              <a:t> fails to understand Nora, he must visualize a life without her; Nora must visualize a life without her husband and children.</a:t>
            </a: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484990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Monotype Corsiva" panose="03010101010201010101" pitchFamily="66" charset="0"/>
              </a:rPr>
              <a:t>Theme of A Doll’s House</a:t>
            </a:r>
          </a:p>
        </p:txBody>
      </p:sp>
      <p:sp>
        <p:nvSpPr>
          <p:cNvPr id="3" name="Content Placeholder 2"/>
          <p:cNvSpPr>
            <a:spLocks noGrp="1"/>
          </p:cNvSpPr>
          <p:nvPr>
            <p:ph idx="1"/>
          </p:nvPr>
        </p:nvSpPr>
        <p:spPr/>
        <p:txBody>
          <a:bodyPr>
            <a:normAutofit lnSpcReduction="10000"/>
          </a:bodyPr>
          <a:lstStyle/>
          <a:p>
            <a:r>
              <a:rPr lang="en-US" dirty="0">
                <a:solidFill>
                  <a:srgbClr val="FFC000"/>
                </a:solidFill>
              </a:rPr>
              <a:t>Marriage and the Sacrificial Role of Women</a:t>
            </a:r>
          </a:p>
          <a:p>
            <a:pPr lvl="1"/>
            <a:r>
              <a:rPr lang="en-US" dirty="0">
                <a:solidFill>
                  <a:schemeClr val="bg1"/>
                </a:solidFill>
              </a:rPr>
              <a:t>From the play, it is evident that women do play a bigger role in shaping men and the entire family through hard work and sacrifice. It is evident from the beginning of the play that Nora did borrow money to finance their trip to Italy. She kept that secret and only confessed it to Linde that indeed it was Krogstad who provided her with the money to restore the health status of </a:t>
            </a:r>
            <a:r>
              <a:rPr lang="en-US" dirty="0" err="1">
                <a:solidFill>
                  <a:schemeClr val="bg1"/>
                </a:solidFill>
              </a:rPr>
              <a:t>Torvald</a:t>
            </a:r>
            <a:r>
              <a:rPr lang="en-US" dirty="0">
                <a:solidFill>
                  <a:schemeClr val="bg1"/>
                </a:solidFill>
              </a:rPr>
              <a:t>. Additionally, she worked hard in her quest to repay the loan without engaging her husband.</a:t>
            </a:r>
          </a:p>
          <a:p>
            <a:endParaRPr lang="en-US" dirty="0">
              <a:solidFill>
                <a:schemeClr val="bg1"/>
              </a:solidFill>
            </a:endParaRPr>
          </a:p>
        </p:txBody>
      </p:sp>
    </p:spTree>
    <p:extLst>
      <p:ext uri="{BB962C8B-B14F-4D97-AF65-F5344CB8AC3E}">
        <p14:creationId xmlns:p14="http://schemas.microsoft.com/office/powerpoint/2010/main" val="904054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Monotype Corsiva" panose="03010101010201010101" pitchFamily="66" charset="0"/>
              </a:rPr>
              <a:t>Theme of A Doll’s House</a:t>
            </a:r>
          </a:p>
        </p:txBody>
      </p:sp>
      <p:sp>
        <p:nvSpPr>
          <p:cNvPr id="3" name="Content Placeholder 2"/>
          <p:cNvSpPr>
            <a:spLocks noGrp="1"/>
          </p:cNvSpPr>
          <p:nvPr>
            <p:ph idx="1"/>
          </p:nvPr>
        </p:nvSpPr>
        <p:spPr/>
        <p:txBody>
          <a:bodyPr>
            <a:normAutofit fontScale="92500" lnSpcReduction="10000"/>
          </a:bodyPr>
          <a:lstStyle/>
          <a:p>
            <a:r>
              <a:rPr lang="en-US" dirty="0">
                <a:solidFill>
                  <a:srgbClr val="FFC000"/>
                </a:solidFill>
              </a:rPr>
              <a:t>Marriage and the Sacrificial Role of Women</a:t>
            </a:r>
          </a:p>
          <a:p>
            <a:pPr lvl="1"/>
            <a:r>
              <a:rPr lang="en-US" dirty="0">
                <a:solidFill>
                  <a:schemeClr val="bg1"/>
                </a:solidFill>
              </a:rPr>
              <a:t>Similarly, when things seemed to have hit a snag when she was blackmailed by Krogstad that her secrets will be revealed if she fails to convince her husband to retain him in the bank, she contemplated committing suicide. This was to show that she did not want her husband to sacrifice for her deed. The sacrifices women make despite their economic status is summarized with what Nora says in Act 3, "although most men refuse to sacrifice their integrity, hundreds of thousand of women have."</a:t>
            </a:r>
          </a:p>
        </p:txBody>
      </p:sp>
    </p:spTree>
    <p:extLst>
      <p:ext uri="{BB962C8B-B14F-4D97-AF65-F5344CB8AC3E}">
        <p14:creationId xmlns:p14="http://schemas.microsoft.com/office/powerpoint/2010/main" val="2515826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Monotype Corsiva" panose="03010101010201010101" pitchFamily="66" charset="0"/>
              </a:rPr>
              <a:t>Theme of A Doll’s House</a:t>
            </a:r>
          </a:p>
        </p:txBody>
      </p:sp>
      <p:sp>
        <p:nvSpPr>
          <p:cNvPr id="3" name="Content Placeholder 2"/>
          <p:cNvSpPr>
            <a:spLocks noGrp="1"/>
          </p:cNvSpPr>
          <p:nvPr>
            <p:ph idx="1"/>
          </p:nvPr>
        </p:nvSpPr>
        <p:spPr/>
        <p:txBody>
          <a:bodyPr>
            <a:normAutofit fontScale="77500" lnSpcReduction="20000"/>
          </a:bodyPr>
          <a:lstStyle/>
          <a:p>
            <a:r>
              <a:rPr lang="en-US" dirty="0">
                <a:solidFill>
                  <a:srgbClr val="FFC000"/>
                </a:solidFill>
              </a:rPr>
              <a:t>Marriage and the Sacrificial Role of Women</a:t>
            </a:r>
          </a:p>
          <a:p>
            <a:pPr lvl="1"/>
            <a:r>
              <a:rPr lang="en-US" dirty="0">
                <a:solidFill>
                  <a:schemeClr val="bg1"/>
                </a:solidFill>
              </a:rPr>
              <a:t>Another woman who showed an element of sacrifice is Linde; she left Krogstad for a richer man so that she can be in an position to support two of her brothers and mother. At the end of the play, she confesses to Krogstad that she left him for money but still loves him. </a:t>
            </a:r>
          </a:p>
          <a:p>
            <a:pPr lvl="1"/>
            <a:r>
              <a:rPr lang="en-US" dirty="0">
                <a:solidFill>
                  <a:schemeClr val="bg1"/>
                </a:solidFill>
              </a:rPr>
              <a:t>Nora additionally exhibited self sacrifice when she left not only her husband but also the kids, although she deeply loved them. She says that this will give her time to realize who she is.</a:t>
            </a:r>
          </a:p>
          <a:p>
            <a:pPr lvl="1"/>
            <a:r>
              <a:rPr lang="en-US" dirty="0">
                <a:solidFill>
                  <a:schemeClr val="bg1"/>
                </a:solidFill>
              </a:rPr>
              <a:t>Within this theme, the minor theme of a husband’s dominance comes into play. Nora is treated just like a kid by her husband. He is the one who dictates everything in the family. Nora asserts that she is tired as her father controlled her life and her husband is doing the same.</a:t>
            </a:r>
          </a:p>
          <a:p>
            <a:pPr lvl="1"/>
            <a:endParaRPr lang="en-US" dirty="0">
              <a:solidFill>
                <a:schemeClr val="bg1"/>
              </a:solidFill>
            </a:endParaRPr>
          </a:p>
        </p:txBody>
      </p:sp>
    </p:spTree>
    <p:extLst>
      <p:ext uri="{BB962C8B-B14F-4D97-AF65-F5344CB8AC3E}">
        <p14:creationId xmlns:p14="http://schemas.microsoft.com/office/powerpoint/2010/main" val="3671286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latin typeface="Monotype Corsiva" panose="03010101010201010101" pitchFamily="66" charset="0"/>
              </a:rPr>
              <a:t>Theme of A Doll’s House</a:t>
            </a:r>
          </a:p>
        </p:txBody>
      </p:sp>
      <p:sp>
        <p:nvSpPr>
          <p:cNvPr id="3" name="Content Placeholder 2"/>
          <p:cNvSpPr>
            <a:spLocks noGrp="1"/>
          </p:cNvSpPr>
          <p:nvPr>
            <p:ph idx="1"/>
          </p:nvPr>
        </p:nvSpPr>
        <p:spPr/>
        <p:txBody>
          <a:bodyPr>
            <a:normAutofit fontScale="55000" lnSpcReduction="20000"/>
          </a:bodyPr>
          <a:lstStyle/>
          <a:p>
            <a:r>
              <a:rPr lang="en-US" b="1" dirty="0">
                <a:solidFill>
                  <a:srgbClr val="FFC000"/>
                </a:solidFill>
              </a:rPr>
              <a:t>Unreliability of appearance</a:t>
            </a:r>
          </a:p>
          <a:p>
            <a:pPr marL="0" indent="0">
              <a:buNone/>
            </a:pPr>
            <a:endParaRPr lang="en-US" dirty="0">
              <a:solidFill>
                <a:schemeClr val="bg1"/>
              </a:solidFill>
            </a:endParaRPr>
          </a:p>
          <a:p>
            <a:pPr lvl="1"/>
            <a:r>
              <a:rPr lang="en-US" dirty="0">
                <a:solidFill>
                  <a:schemeClr val="bg1"/>
                </a:solidFill>
              </a:rPr>
              <a:t>From the onset of the play, characters are depicted in a manner that is not real when the play unfolds. </a:t>
            </a:r>
          </a:p>
          <a:p>
            <a:pPr lvl="1"/>
            <a:r>
              <a:rPr lang="en-US" dirty="0">
                <a:solidFill>
                  <a:schemeClr val="bg1"/>
                </a:solidFill>
              </a:rPr>
              <a:t>We later learn some very strong attributes of characters painted to be weak while those we deemed to be strong and morally up right are later seen to be weak. </a:t>
            </a:r>
          </a:p>
          <a:p>
            <a:pPr lvl="1"/>
            <a:r>
              <a:rPr lang="en-US" dirty="0">
                <a:solidFill>
                  <a:schemeClr val="bg1"/>
                </a:solidFill>
              </a:rPr>
              <a:t>Nora is painted as being childish and a silly woman but as the play unfolds, we see her as being an intelligent woman who is determined, courageous, and can work very had to realize her dreams. She worked round the clock to repay the loan she borrowed from Krogstad. Additionally, she is brave.</a:t>
            </a:r>
          </a:p>
          <a:p>
            <a:pPr lvl="1"/>
            <a:r>
              <a:rPr lang="en-US" dirty="0">
                <a:solidFill>
                  <a:schemeClr val="bg1"/>
                </a:solidFill>
              </a:rPr>
              <a:t>On the same note, we see her husband as being a strong character and very bold. Later, after receiving the letters from Krogstad, his character changes and we see him as a coward man, petty, and who is very selfish.</a:t>
            </a:r>
          </a:p>
          <a:p>
            <a:pPr lvl="1"/>
            <a:r>
              <a:rPr lang="en-US" dirty="0">
                <a:solidFill>
                  <a:schemeClr val="bg1"/>
                </a:solidFill>
              </a:rPr>
              <a:t>Additionally, there is a misinterpretation of events; whereas we thought that Krogstad and Linde hated one another, the reality at the end is that both were in love. Dr. Rank also confesses that he loves Nora, although Nora assures him that she does not love him but enjoy having fun with him. </a:t>
            </a:r>
          </a:p>
          <a:p>
            <a:pPr lvl="1"/>
            <a:r>
              <a:rPr lang="en-US" dirty="0">
                <a:solidFill>
                  <a:schemeClr val="bg1"/>
                </a:solidFill>
              </a:rPr>
              <a:t>The marriage of Nora and her husband is full of suspicion and lacks trust although it can be seen from the initial stage that it is a good one.</a:t>
            </a:r>
          </a:p>
        </p:txBody>
      </p:sp>
    </p:spTree>
    <p:extLst>
      <p:ext uri="{BB962C8B-B14F-4D97-AF65-F5344CB8AC3E}">
        <p14:creationId xmlns:p14="http://schemas.microsoft.com/office/powerpoint/2010/main" val="440339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FF00"/>
                </a:solidFill>
                <a:latin typeface="Haettenschweiler" panose="020B0706040902060204" pitchFamily="34" charset="0"/>
              </a:rPr>
              <a:t>First Critique Due – 9/13/22</a:t>
            </a:r>
            <a:br>
              <a:rPr lang="en-US" dirty="0">
                <a:solidFill>
                  <a:srgbClr val="00FF00"/>
                </a:solidFill>
                <a:latin typeface="Haettenschweiler" panose="020B0706040902060204" pitchFamily="34" charset="0"/>
              </a:rPr>
            </a:br>
            <a:r>
              <a:rPr lang="en-US" dirty="0">
                <a:solidFill>
                  <a:srgbClr val="00FF00"/>
                </a:solidFill>
                <a:latin typeface="Haettenschweiler" panose="020B0706040902060204" pitchFamily="34" charset="0"/>
              </a:rPr>
              <a:t>A Doll’s House</a:t>
            </a:r>
          </a:p>
        </p:txBody>
      </p:sp>
      <p:sp>
        <p:nvSpPr>
          <p:cNvPr id="3" name="Content Placeholder 2"/>
          <p:cNvSpPr>
            <a:spLocks noGrp="1"/>
          </p:cNvSpPr>
          <p:nvPr>
            <p:ph idx="1"/>
          </p:nvPr>
        </p:nvSpPr>
        <p:spPr/>
        <p:txBody>
          <a:bodyPr>
            <a:normAutofit fontScale="62500" lnSpcReduction="20000"/>
          </a:bodyPr>
          <a:lstStyle/>
          <a:p>
            <a:r>
              <a:rPr lang="en-US" dirty="0">
                <a:solidFill>
                  <a:schemeClr val="bg1"/>
                </a:solidFill>
              </a:rPr>
              <a:t>Critiques are expected to be AT LEAST FIVE (5) full double-spaced typewritten pages long. 1 inch margins, 12 pt. Time New Roman font.</a:t>
            </a:r>
          </a:p>
          <a:p>
            <a:r>
              <a:rPr lang="en-US" dirty="0">
                <a:solidFill>
                  <a:schemeClr val="bg1"/>
                </a:solidFill>
              </a:rPr>
              <a:t>Cite your sources APA style (go to “Son of Citation Machine” for help online with citing sources).</a:t>
            </a:r>
          </a:p>
          <a:p>
            <a:r>
              <a:rPr lang="en-US" dirty="0">
                <a:solidFill>
                  <a:schemeClr val="bg1"/>
                </a:solidFill>
              </a:rPr>
              <a:t>VERY IMPORTANT:  DO NOT, I REPEAT NOT, GIVE A SYNOPSIS OF THE PLAY (A DESCRIPTION OF WHAT HAPPENS – THE STORY, IF YOU WILL), EXCEPT FOR A VERY BRIEF ONE (ONE PARAGRAPH OR SHORTER). ASSUME YOUR READER IS FAMILIAR WITH THE PLAY. ANY ELEMENTS OF A SYNOPSIS SHOULD BE USED ONLY TO HELP SUPPORT / DEVELOP THE IDEAS YOU MENTION AS YOU ANALYZE THE PLAY / PRODUCTION.  </a:t>
            </a:r>
          </a:p>
          <a:p>
            <a:r>
              <a:rPr lang="en-US" dirty="0">
                <a:solidFill>
                  <a:schemeClr val="bg1"/>
                </a:solidFill>
              </a:rPr>
              <a:t>YOUR CRITIQUE MUST BE AN ANALYSIS OF THE PLAY / PRODUCTION. </a:t>
            </a:r>
          </a:p>
          <a:p>
            <a:r>
              <a:rPr lang="en-US" dirty="0">
                <a:solidFill>
                  <a:schemeClr val="bg1"/>
                </a:solidFill>
              </a:rPr>
              <a:t> BE SURE TO BACK UP / SUPPORT / CLARIFY YOUR IDEAS WITH SPECIFIC EXAMPLES FROM THE PLAY.</a:t>
            </a:r>
          </a:p>
          <a:p>
            <a:r>
              <a:rPr lang="en-US" dirty="0">
                <a:solidFill>
                  <a:schemeClr val="bg1"/>
                </a:solidFill>
              </a:rPr>
              <a:t>Please make sure that you have one specific question you are trying to analyze and that it is clearly stated in your thesis statement.</a:t>
            </a:r>
          </a:p>
          <a:p>
            <a:endParaRPr lang="en-US" dirty="0">
              <a:solidFill>
                <a:schemeClr val="bg1"/>
              </a:solidFill>
            </a:endParaRPr>
          </a:p>
        </p:txBody>
      </p:sp>
    </p:spTree>
    <p:extLst>
      <p:ext uri="{BB962C8B-B14F-4D97-AF65-F5344CB8AC3E}">
        <p14:creationId xmlns:p14="http://schemas.microsoft.com/office/powerpoint/2010/main" val="37264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FF00"/>
                </a:solidFill>
                <a:latin typeface="Haettenschweiler" panose="020B0706040902060204" pitchFamily="34" charset="0"/>
              </a:rPr>
              <a:t>First Critique Due – 9/13/22</a:t>
            </a:r>
            <a:br>
              <a:rPr lang="en-US" dirty="0">
                <a:solidFill>
                  <a:srgbClr val="00FF00"/>
                </a:solidFill>
                <a:latin typeface="Haettenschweiler" panose="020B0706040902060204" pitchFamily="34" charset="0"/>
              </a:rPr>
            </a:br>
            <a:r>
              <a:rPr lang="en-US" dirty="0">
                <a:solidFill>
                  <a:srgbClr val="00FF00"/>
                </a:solidFill>
                <a:latin typeface="Haettenschweiler" panose="020B0706040902060204" pitchFamily="34" charset="0"/>
              </a:rPr>
              <a:t>A Doll’s House</a:t>
            </a:r>
          </a:p>
        </p:txBody>
      </p:sp>
      <p:sp>
        <p:nvSpPr>
          <p:cNvPr id="3" name="Content Placeholder 2"/>
          <p:cNvSpPr>
            <a:spLocks noGrp="1"/>
          </p:cNvSpPr>
          <p:nvPr>
            <p:ph idx="1"/>
          </p:nvPr>
        </p:nvSpPr>
        <p:spPr/>
        <p:txBody>
          <a:bodyPr>
            <a:normAutofit fontScale="40000" lnSpcReduction="20000"/>
          </a:bodyPr>
          <a:lstStyle/>
          <a:p>
            <a:pPr marL="0" indent="0">
              <a:buNone/>
            </a:pPr>
            <a:r>
              <a:rPr lang="en-US" sz="6000" b="1" u="sng" dirty="0">
                <a:solidFill>
                  <a:schemeClr val="bg1"/>
                </a:solidFill>
              </a:rPr>
              <a:t>Do TWO of the following: </a:t>
            </a:r>
          </a:p>
          <a:p>
            <a:endParaRPr lang="en-US" dirty="0">
              <a:solidFill>
                <a:schemeClr val="bg1"/>
              </a:solidFill>
            </a:endParaRPr>
          </a:p>
          <a:p>
            <a:pPr marL="514350" indent="-514350">
              <a:buAutoNum type="arabicPeriod"/>
            </a:pPr>
            <a:r>
              <a:rPr lang="en-US" sz="4000" dirty="0">
                <a:solidFill>
                  <a:schemeClr val="bg1"/>
                </a:solidFill>
              </a:rPr>
              <a:t>Describe and analyze the play's characters. </a:t>
            </a:r>
          </a:p>
          <a:p>
            <a:pPr marL="914400" lvl="1" indent="-514350">
              <a:buAutoNum type="arabicPeriod"/>
            </a:pPr>
            <a:r>
              <a:rPr lang="en-US" dirty="0">
                <a:solidFill>
                  <a:schemeClr val="bg1"/>
                </a:solidFill>
              </a:rPr>
              <a:t>Are the characters clearly defined? </a:t>
            </a:r>
          </a:p>
          <a:p>
            <a:pPr marL="914400" lvl="1" indent="-514350">
              <a:buAutoNum type="arabicPeriod"/>
            </a:pPr>
            <a:r>
              <a:rPr lang="en-US" dirty="0">
                <a:solidFill>
                  <a:schemeClr val="bg1"/>
                </a:solidFill>
              </a:rPr>
              <a:t>Are they realistic or symbolic? </a:t>
            </a:r>
          </a:p>
          <a:p>
            <a:pPr marL="914400" lvl="1" indent="-514350">
              <a:buAutoNum type="arabicPeriod"/>
            </a:pPr>
            <a:r>
              <a:rPr lang="en-US" dirty="0">
                <a:solidFill>
                  <a:schemeClr val="bg1"/>
                </a:solidFill>
              </a:rPr>
              <a:t>Which characters are in conflict? </a:t>
            </a:r>
          </a:p>
          <a:p>
            <a:pPr marL="914400" lvl="1" indent="-514350">
              <a:buAutoNum type="arabicPeriod"/>
            </a:pPr>
            <a:r>
              <a:rPr lang="en-US" dirty="0">
                <a:solidFill>
                  <a:schemeClr val="bg1"/>
                </a:solidFill>
              </a:rPr>
              <a:t>How do minor characters relate to major ones? Are they mirror images, contrasts, parallels? </a:t>
            </a:r>
          </a:p>
          <a:p>
            <a:pPr marL="914400" lvl="1" indent="-514350">
              <a:buAutoNum type="arabicPeriod"/>
            </a:pPr>
            <a:r>
              <a:rPr lang="en-US" dirty="0">
                <a:solidFill>
                  <a:schemeClr val="bg1"/>
                </a:solidFill>
              </a:rPr>
              <a:t>Which characters are poorly presented? Are they incomplete, inconsistent, unbelievable? </a:t>
            </a:r>
          </a:p>
          <a:p>
            <a:pPr marL="914400" lvl="1" indent="-514350">
              <a:buAutoNum type="arabicPeriod"/>
            </a:pPr>
            <a:r>
              <a:rPr lang="en-US" dirty="0">
                <a:solidFill>
                  <a:schemeClr val="bg1"/>
                </a:solidFill>
              </a:rPr>
              <a:t>Which characters did you identify most closely with? Why? </a:t>
            </a:r>
          </a:p>
          <a:p>
            <a:pPr marL="514350" indent="-514350">
              <a:buAutoNum type="arabicPeriod"/>
            </a:pPr>
            <a:r>
              <a:rPr lang="en-US" sz="4000" dirty="0">
                <a:solidFill>
                  <a:schemeClr val="bg1"/>
                </a:solidFill>
              </a:rPr>
              <a:t>Describe and analyze the content and plot structure of the play.</a:t>
            </a:r>
          </a:p>
          <a:p>
            <a:pPr marL="914400" lvl="1" indent="-514350">
              <a:buAutoNum type="arabicPeriod"/>
            </a:pPr>
            <a:r>
              <a:rPr lang="en-US" dirty="0">
                <a:solidFill>
                  <a:schemeClr val="bg1"/>
                </a:solidFill>
              </a:rPr>
              <a:t>Is the structure serious or comic? Realistic or fantastic? If serious, is it tragic or more down-to-earth? If comic, is it plain comedy or farcical. </a:t>
            </a:r>
          </a:p>
          <a:p>
            <a:pPr marL="914400" lvl="1" indent="-514350">
              <a:buAutoNum type="arabicPeriod"/>
            </a:pPr>
            <a:r>
              <a:rPr lang="en-US" dirty="0">
                <a:solidFill>
                  <a:schemeClr val="bg1"/>
                </a:solidFill>
              </a:rPr>
              <a:t>Does it mix elements? Serious with comic, realistic with unrealistic? </a:t>
            </a:r>
          </a:p>
          <a:p>
            <a:pPr marL="914400" lvl="1" indent="-514350">
              <a:buAutoNum type="arabicPeriod"/>
            </a:pPr>
            <a:r>
              <a:rPr lang="en-US" dirty="0">
                <a:solidFill>
                  <a:schemeClr val="bg1"/>
                </a:solidFill>
              </a:rPr>
              <a:t>Is the play written in climactic form, episodic form, or some other form? </a:t>
            </a:r>
          </a:p>
          <a:p>
            <a:pPr marL="914400" lvl="1" indent="-514350">
              <a:buAutoNum type="arabicPeriod"/>
            </a:pPr>
            <a:r>
              <a:rPr lang="en-US" dirty="0">
                <a:solidFill>
                  <a:schemeClr val="bg1"/>
                </a:solidFill>
              </a:rPr>
              <a:t>What is the major conflict and its initiating incident? </a:t>
            </a:r>
          </a:p>
          <a:p>
            <a:pPr marL="914400" lvl="1" indent="-514350">
              <a:buAutoNum type="arabicPeriod"/>
            </a:pPr>
            <a:r>
              <a:rPr lang="en-US" dirty="0">
                <a:solidFill>
                  <a:schemeClr val="bg1"/>
                </a:solidFill>
              </a:rPr>
              <a:t>Does the play have an early or a late point-of-attack? </a:t>
            </a:r>
          </a:p>
          <a:p>
            <a:pPr marL="914400" lvl="1" indent="-514350">
              <a:buAutoNum type="arabicPeriod"/>
            </a:pPr>
            <a:r>
              <a:rPr lang="en-US" dirty="0">
                <a:solidFill>
                  <a:schemeClr val="bg1"/>
                </a:solidFill>
              </a:rPr>
              <a:t>How is precursor action made clear? </a:t>
            </a:r>
          </a:p>
          <a:p>
            <a:pPr marL="914400" lvl="1" indent="-514350">
              <a:buAutoNum type="arabicPeriod"/>
            </a:pPr>
            <a:r>
              <a:rPr lang="en-US" dirty="0">
                <a:solidFill>
                  <a:schemeClr val="bg1"/>
                </a:solidFill>
              </a:rPr>
              <a:t>How are complications developed and how does the play resolve? </a:t>
            </a:r>
          </a:p>
          <a:p>
            <a:pPr marL="514350" indent="-514350">
              <a:buAutoNum type="arabicPeriod"/>
            </a:pPr>
            <a:r>
              <a:rPr lang="en-US" sz="4000" dirty="0">
                <a:solidFill>
                  <a:schemeClr val="bg1"/>
                </a:solidFill>
              </a:rPr>
              <a:t>Describe and analyze the theme of the play. </a:t>
            </a:r>
          </a:p>
          <a:p>
            <a:pPr marL="914400" lvl="1" indent="-514350">
              <a:buAutoNum type="arabicPeriod"/>
            </a:pPr>
            <a:r>
              <a:rPr lang="en-US" dirty="0">
                <a:solidFill>
                  <a:schemeClr val="bg1"/>
                </a:solidFill>
              </a:rPr>
              <a:t>What is the play about? Is it easy to understand or not? </a:t>
            </a:r>
          </a:p>
          <a:p>
            <a:pPr marL="914400" lvl="1" indent="-514350">
              <a:buAutoNum type="arabicPeriod"/>
            </a:pPr>
            <a:r>
              <a:rPr lang="en-US" dirty="0">
                <a:solidFill>
                  <a:schemeClr val="bg1"/>
                </a:solidFill>
              </a:rPr>
              <a:t>Does the play present the subject clearly? </a:t>
            </a:r>
          </a:p>
          <a:p>
            <a:pPr marL="914400" lvl="1" indent="-514350">
              <a:buAutoNum type="arabicPeriod"/>
            </a:pPr>
            <a:r>
              <a:rPr lang="en-US" dirty="0">
                <a:solidFill>
                  <a:schemeClr val="bg1"/>
                </a:solidFill>
              </a:rPr>
              <a:t>Does the playwright seem to have an opinion, or does the playwright appear neutral? </a:t>
            </a:r>
          </a:p>
          <a:p>
            <a:pPr marL="914400" lvl="1" indent="-514350">
              <a:buAutoNum type="arabicPeriod"/>
            </a:pPr>
            <a:r>
              <a:rPr lang="en-US" dirty="0">
                <a:solidFill>
                  <a:schemeClr val="bg1"/>
                </a:solidFill>
              </a:rPr>
              <a:t>How is the theme brought about? Words? Actions? Symbols? </a:t>
            </a:r>
          </a:p>
          <a:p>
            <a:pPr marL="914400" lvl="1" indent="-514350">
              <a:buAutoNum type="arabicPeriod"/>
            </a:pPr>
            <a:r>
              <a:rPr lang="en-US" dirty="0">
                <a:solidFill>
                  <a:schemeClr val="bg1"/>
                </a:solidFill>
              </a:rPr>
              <a:t>Is there more than one theme? Are they consistent with one another? </a:t>
            </a:r>
          </a:p>
          <a:p>
            <a:endParaRPr lang="en-US" dirty="0">
              <a:solidFill>
                <a:schemeClr val="bg1"/>
              </a:solidFill>
            </a:endParaRPr>
          </a:p>
        </p:txBody>
      </p:sp>
    </p:spTree>
    <p:extLst>
      <p:ext uri="{BB962C8B-B14F-4D97-AF65-F5344CB8AC3E}">
        <p14:creationId xmlns:p14="http://schemas.microsoft.com/office/powerpoint/2010/main" val="3100724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CC9900"/>
                </a:solidFill>
                <a:effectLst>
                  <a:glow rad="228600">
                    <a:schemeClr val="accent6">
                      <a:satMod val="175000"/>
                      <a:alpha val="40000"/>
                    </a:schemeClr>
                  </a:glow>
                </a:effectLst>
                <a:latin typeface="Colonna MT" panose="04020805060202030203" pitchFamily="82" charset="0"/>
              </a:rPr>
              <a:t>Who is Henrik Ibsen?</a:t>
            </a:r>
          </a:p>
        </p:txBody>
      </p:sp>
      <p:sp>
        <p:nvSpPr>
          <p:cNvPr id="4" name="Content Placeholder 3"/>
          <p:cNvSpPr>
            <a:spLocks noGrp="1"/>
          </p:cNvSpPr>
          <p:nvPr>
            <p:ph sz="half" idx="1"/>
          </p:nvPr>
        </p:nvSpPr>
        <p:spPr/>
        <p:txBody>
          <a:bodyPr>
            <a:noAutofit/>
          </a:bodyPr>
          <a:lstStyle/>
          <a:p>
            <a:r>
              <a:rPr lang="en-US" sz="1400" dirty="0">
                <a:solidFill>
                  <a:schemeClr val="bg1"/>
                </a:solidFill>
              </a:rPr>
              <a:t>Henrik Ibsen was born March 20th, 1828, in Skien, Norway.</a:t>
            </a:r>
          </a:p>
          <a:p>
            <a:r>
              <a:rPr lang="en-US" sz="1400" dirty="0">
                <a:solidFill>
                  <a:schemeClr val="bg1"/>
                </a:solidFill>
              </a:rPr>
              <a:t>His great importance lies in the fact that he took the "well-made" play where the French had left it and brought it to a state of perfection which no one has as of yet improved upon.</a:t>
            </a:r>
          </a:p>
          <a:p>
            <a:pPr lvl="1"/>
            <a:r>
              <a:rPr lang="en-US" sz="1200" dirty="0">
                <a:solidFill>
                  <a:schemeClr val="bg1"/>
                </a:solidFill>
              </a:rPr>
              <a:t>A “well-made” play is a play constructed according to a predetermined pattern and aiming at neatness of plot and theatrical effectiveness but often being mechanical and stereotyped.</a:t>
            </a:r>
          </a:p>
          <a:p>
            <a:r>
              <a:rPr lang="en-US" sz="1400" dirty="0">
                <a:solidFill>
                  <a:schemeClr val="bg1"/>
                </a:solidFill>
              </a:rPr>
              <a:t>Above all, Ibsen believed in the individual, in his right to live his life in accordance with his personal creed, despite all obstacles; he says time and again that a man in order to realize the best that is in him must have the courage, the will, to be himself. </a:t>
            </a:r>
          </a:p>
          <a:p>
            <a:r>
              <a:rPr lang="en-US" sz="1400" dirty="0">
                <a:solidFill>
                  <a:schemeClr val="bg1"/>
                </a:solidFill>
              </a:rPr>
              <a:t>He believes that Nora must "live her life"; she is forced, in order to do this, to leave her home and family.</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1524000"/>
            <a:ext cx="4038600" cy="402193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879999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33CCCC"/>
                </a:solidFill>
                <a:latin typeface="Cambria" panose="02040503050406030204" pitchFamily="18" charset="0"/>
              </a:rPr>
              <a:t>Essay Topics</a:t>
            </a:r>
          </a:p>
        </p:txBody>
      </p:sp>
      <p:sp>
        <p:nvSpPr>
          <p:cNvPr id="3" name="Content Placeholder 2"/>
          <p:cNvSpPr>
            <a:spLocks noGrp="1"/>
          </p:cNvSpPr>
          <p:nvPr>
            <p:ph idx="1"/>
          </p:nvPr>
        </p:nvSpPr>
        <p:spPr/>
        <p:txBody>
          <a:bodyPr>
            <a:noAutofit/>
          </a:bodyPr>
          <a:lstStyle/>
          <a:p>
            <a:r>
              <a:rPr lang="en-US" sz="2000" dirty="0">
                <a:solidFill>
                  <a:schemeClr val="bg1"/>
                </a:solidFill>
              </a:rPr>
              <a:t>Discuss the title of the play and the metaphor of Nora as a doll. Why is the title important?</a:t>
            </a:r>
          </a:p>
          <a:p>
            <a:pPr lvl="1"/>
            <a:r>
              <a:rPr lang="en-US" sz="1600" dirty="0">
                <a:solidFill>
                  <a:schemeClr val="bg1"/>
                </a:solidFill>
              </a:rPr>
              <a:t>You could also go into details about all of the play's symbols.</a:t>
            </a:r>
          </a:p>
          <a:p>
            <a:r>
              <a:rPr lang="en-US" sz="2000" dirty="0">
                <a:solidFill>
                  <a:schemeClr val="bg1"/>
                </a:solidFill>
              </a:rPr>
              <a:t>What does </a:t>
            </a:r>
            <a:r>
              <a:rPr lang="en-US" sz="2000" dirty="0" err="1">
                <a:solidFill>
                  <a:schemeClr val="bg1"/>
                </a:solidFill>
              </a:rPr>
              <a:t>Torvald’s</a:t>
            </a:r>
            <a:r>
              <a:rPr lang="en-US" sz="2000" dirty="0">
                <a:solidFill>
                  <a:schemeClr val="bg1"/>
                </a:solidFill>
              </a:rPr>
              <a:t> fascination with beauty and appearances imply about his personality? Do his attitudes change at all over the course of the play?</a:t>
            </a:r>
          </a:p>
          <a:p>
            <a:pPr lvl="1"/>
            <a:r>
              <a:rPr lang="en-US" sz="1600" dirty="0">
                <a:solidFill>
                  <a:schemeClr val="bg1"/>
                </a:solidFill>
              </a:rPr>
              <a:t>You can look at and analyze all of the nicknames he gives Nora. Do these nicknames determine the way he looks at his wife?</a:t>
            </a:r>
          </a:p>
          <a:p>
            <a:r>
              <a:rPr lang="en-US" sz="2000" dirty="0">
                <a:solidFill>
                  <a:schemeClr val="bg1"/>
                </a:solidFill>
              </a:rPr>
              <a:t>Discuss the play's treatment of lies and deception; you can talk about:</a:t>
            </a:r>
          </a:p>
          <a:p>
            <a:pPr lvl="1"/>
            <a:r>
              <a:rPr lang="en-US" sz="1600" dirty="0">
                <a:solidFill>
                  <a:schemeClr val="bg1"/>
                </a:solidFill>
              </a:rPr>
              <a:t>Nora lies to </a:t>
            </a:r>
            <a:r>
              <a:rPr lang="en-US" sz="1600" dirty="0" err="1">
                <a:solidFill>
                  <a:schemeClr val="bg1"/>
                </a:solidFill>
              </a:rPr>
              <a:t>Torvald</a:t>
            </a:r>
            <a:r>
              <a:rPr lang="en-US" sz="1600" dirty="0">
                <a:solidFill>
                  <a:schemeClr val="bg1"/>
                </a:solidFill>
              </a:rPr>
              <a:t> about macaroons, about working to pay off a loan, and about borrowing money without his consent. How does Nora view her own deception? Why does she lie? What is she afraid of?</a:t>
            </a:r>
          </a:p>
          <a:p>
            <a:pPr lvl="1"/>
            <a:r>
              <a:rPr lang="en-US" sz="1600" dirty="0">
                <a:solidFill>
                  <a:schemeClr val="bg1"/>
                </a:solidFill>
              </a:rPr>
              <a:t>How does </a:t>
            </a:r>
            <a:r>
              <a:rPr lang="en-US" sz="1600" dirty="0" err="1">
                <a:solidFill>
                  <a:schemeClr val="bg1"/>
                </a:solidFill>
              </a:rPr>
              <a:t>Torvald</a:t>
            </a:r>
            <a:r>
              <a:rPr lang="en-US" sz="1600" dirty="0">
                <a:solidFill>
                  <a:schemeClr val="bg1"/>
                </a:solidFill>
              </a:rPr>
              <a:t> view lying? How does he react to Nora's lies when he discovers them? How does he react to Krogstad's deceitful behavior?</a:t>
            </a:r>
          </a:p>
          <a:p>
            <a:pPr lvl="1"/>
            <a:r>
              <a:rPr lang="en-US" sz="1600" dirty="0">
                <a:solidFill>
                  <a:schemeClr val="bg1"/>
                </a:solidFill>
              </a:rPr>
              <a:t>How do the characters lie to and deceive themselves? Is the atmosphere of deceit in the Helmer household unhealthy?</a:t>
            </a:r>
            <a:endParaRPr lang="en-US" sz="2000" dirty="0">
              <a:solidFill>
                <a:schemeClr val="bg1"/>
              </a:solidFill>
            </a:endParaRPr>
          </a:p>
        </p:txBody>
      </p:sp>
    </p:spTree>
    <p:extLst>
      <p:ext uri="{BB962C8B-B14F-4D97-AF65-F5344CB8AC3E}">
        <p14:creationId xmlns:p14="http://schemas.microsoft.com/office/powerpoint/2010/main" val="3873121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33CCCC"/>
                </a:solidFill>
                <a:latin typeface="Cambria" panose="02040503050406030204" pitchFamily="18" charset="0"/>
              </a:rPr>
              <a:t>Essay Topics</a:t>
            </a:r>
          </a:p>
        </p:txBody>
      </p:sp>
      <p:sp>
        <p:nvSpPr>
          <p:cNvPr id="3" name="Content Placeholder 2"/>
          <p:cNvSpPr>
            <a:spLocks noGrp="1"/>
          </p:cNvSpPr>
          <p:nvPr>
            <p:ph idx="1"/>
          </p:nvPr>
        </p:nvSpPr>
        <p:spPr/>
        <p:txBody>
          <a:bodyPr>
            <a:noAutofit/>
          </a:bodyPr>
          <a:lstStyle/>
          <a:p>
            <a:r>
              <a:rPr lang="en-US" sz="2400" dirty="0">
                <a:solidFill>
                  <a:schemeClr val="bg1"/>
                </a:solidFill>
              </a:rPr>
              <a:t>Compare and contrast </a:t>
            </a:r>
            <a:r>
              <a:rPr lang="en-US" sz="2400" dirty="0" err="1">
                <a:solidFill>
                  <a:schemeClr val="bg1"/>
                </a:solidFill>
              </a:rPr>
              <a:t>Torvald’s</a:t>
            </a:r>
            <a:r>
              <a:rPr lang="en-US" sz="2400" dirty="0">
                <a:solidFill>
                  <a:schemeClr val="bg1"/>
                </a:solidFill>
              </a:rPr>
              <a:t> and Nora’s attitudes toward money.</a:t>
            </a:r>
          </a:p>
          <a:p>
            <a:r>
              <a:rPr lang="en-US" sz="2400" dirty="0">
                <a:solidFill>
                  <a:schemeClr val="bg1"/>
                </a:solidFill>
              </a:rPr>
              <a:t>Why is freedom important in the play? </a:t>
            </a:r>
          </a:p>
          <a:p>
            <a:r>
              <a:rPr lang="en-US" sz="2400" dirty="0">
                <a:solidFill>
                  <a:schemeClr val="bg1"/>
                </a:solidFill>
              </a:rPr>
              <a:t>Is </a:t>
            </a:r>
            <a:r>
              <a:rPr lang="en-US" sz="2400" i="1" dirty="0">
                <a:solidFill>
                  <a:schemeClr val="bg1"/>
                </a:solidFill>
              </a:rPr>
              <a:t>A Doll's House </a:t>
            </a:r>
            <a:r>
              <a:rPr lang="en-US" sz="2400" dirty="0">
                <a:solidFill>
                  <a:schemeClr val="bg1"/>
                </a:solidFill>
              </a:rPr>
              <a:t>a feminist play? </a:t>
            </a:r>
          </a:p>
          <a:p>
            <a:pPr lvl="1"/>
            <a:r>
              <a:rPr lang="en-US" sz="1800" dirty="0">
                <a:solidFill>
                  <a:schemeClr val="bg1"/>
                </a:solidFill>
              </a:rPr>
              <a:t>You could also look at Ibsen’s portrayal of women during the 19</a:t>
            </a:r>
            <a:r>
              <a:rPr lang="en-US" sz="1800" baseline="30000" dirty="0">
                <a:solidFill>
                  <a:schemeClr val="bg1"/>
                </a:solidFill>
              </a:rPr>
              <a:t>th</a:t>
            </a:r>
            <a:r>
              <a:rPr lang="en-US" sz="1800" dirty="0">
                <a:solidFill>
                  <a:schemeClr val="bg1"/>
                </a:solidFill>
              </a:rPr>
              <a:t> century. Was his portray accurate?</a:t>
            </a:r>
          </a:p>
          <a:p>
            <a:pPr lvl="1"/>
            <a:r>
              <a:rPr lang="en-US" sz="1800" dirty="0">
                <a:solidFill>
                  <a:schemeClr val="bg1"/>
                </a:solidFill>
              </a:rPr>
              <a:t>Does the ending of the play illuminate the author’s worldview?</a:t>
            </a:r>
          </a:p>
          <a:p>
            <a:r>
              <a:rPr lang="en-US" sz="2400" dirty="0">
                <a:solidFill>
                  <a:schemeClr val="bg1"/>
                </a:solidFill>
              </a:rPr>
              <a:t>In Act One, Mrs. Linde describes Nora as “a child.” Is this assessment of Nora’s state of development valid?</a:t>
            </a:r>
            <a:endParaRPr lang="en-US" sz="1800" dirty="0">
              <a:solidFill>
                <a:schemeClr val="bg1"/>
              </a:solidFill>
            </a:endParaRPr>
          </a:p>
          <a:p>
            <a:r>
              <a:rPr lang="en-US" sz="2400" dirty="0">
                <a:solidFill>
                  <a:schemeClr val="bg1"/>
                </a:solidFill>
              </a:rPr>
              <a:t>How do the feelings between Kristine Linde and Nils Krogstad  reinforce the theme of true love in “A Doll’s House”?</a:t>
            </a:r>
          </a:p>
          <a:p>
            <a:endParaRPr lang="en-US" sz="1800" dirty="0">
              <a:solidFill>
                <a:schemeClr val="bg1"/>
              </a:solidFill>
            </a:endParaRPr>
          </a:p>
        </p:txBody>
      </p:sp>
    </p:spTree>
    <p:extLst>
      <p:ext uri="{BB962C8B-B14F-4D97-AF65-F5344CB8AC3E}">
        <p14:creationId xmlns:p14="http://schemas.microsoft.com/office/powerpoint/2010/main" val="559079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Works Cited</a:t>
            </a:r>
          </a:p>
        </p:txBody>
      </p:sp>
      <p:sp>
        <p:nvSpPr>
          <p:cNvPr id="3" name="Content Placeholder 2"/>
          <p:cNvSpPr>
            <a:spLocks noGrp="1"/>
          </p:cNvSpPr>
          <p:nvPr>
            <p:ph idx="1"/>
          </p:nvPr>
        </p:nvSpPr>
        <p:spPr/>
        <p:txBody>
          <a:bodyPr>
            <a:normAutofit fontScale="55000" lnSpcReduction="20000"/>
          </a:bodyPr>
          <a:lstStyle/>
          <a:p>
            <a:pPr marL="0" indent="0">
              <a:buNone/>
            </a:pPr>
            <a:r>
              <a:rPr lang="en-US" dirty="0">
                <a:solidFill>
                  <a:schemeClr val="bg1"/>
                </a:solidFill>
              </a:rPr>
              <a:t>Clark, Barrett H. The Continental Drama of Today. New York: Henry Holt and Company, 1914. pp. 17-19.</a:t>
            </a:r>
          </a:p>
          <a:p>
            <a:pPr marL="0" indent="0">
              <a:buNone/>
            </a:pPr>
            <a:endParaRPr lang="en-US" dirty="0">
              <a:solidFill>
                <a:schemeClr val="bg1"/>
              </a:solidFill>
            </a:endParaRPr>
          </a:p>
          <a:p>
            <a:pPr marL="0" indent="0">
              <a:buNone/>
            </a:pPr>
            <a:r>
              <a:rPr lang="en-US" dirty="0">
                <a:solidFill>
                  <a:schemeClr val="bg1"/>
                </a:solidFill>
              </a:rPr>
              <a:t>Who is Henrik Ibsen? Everything You Need to Know. (</a:t>
            </a:r>
            <a:r>
              <a:rPr lang="en-US" dirty="0" err="1">
                <a:solidFill>
                  <a:schemeClr val="bg1"/>
                </a:solidFill>
              </a:rPr>
              <a:t>n.d.</a:t>
            </a:r>
            <a:r>
              <a:rPr lang="en-US" dirty="0">
                <a:solidFill>
                  <a:schemeClr val="bg1"/>
                </a:solidFill>
              </a:rPr>
              <a:t>). Retrieved August 23, 2017, from https://www.thefamouspeople.com/profiles/henrik-ibsen-198.php</a:t>
            </a:r>
          </a:p>
          <a:p>
            <a:pPr marL="0" indent="0">
              <a:buNone/>
            </a:pPr>
            <a:endParaRPr lang="en-US" dirty="0">
              <a:solidFill>
                <a:schemeClr val="bg1"/>
              </a:solidFill>
            </a:endParaRPr>
          </a:p>
          <a:p>
            <a:pPr marL="0" indent="0">
              <a:buNone/>
            </a:pPr>
            <a:r>
              <a:rPr lang="en-US" dirty="0">
                <a:solidFill>
                  <a:schemeClr val="bg1"/>
                </a:solidFill>
              </a:rPr>
              <a:t>Lee, J. (</a:t>
            </a:r>
            <a:r>
              <a:rPr lang="en-US" dirty="0" err="1">
                <a:solidFill>
                  <a:schemeClr val="bg1"/>
                </a:solidFill>
              </a:rPr>
              <a:t>n.d.</a:t>
            </a:r>
            <a:r>
              <a:rPr lang="en-US" dirty="0">
                <a:solidFill>
                  <a:schemeClr val="bg1"/>
                </a:solidFill>
              </a:rPr>
              <a:t>). A DOLL'S HOUSE: AN ILLUSTRATION OF SYMBOLISM. Retrieved August 23, 2017, from http://www.theatrehistory.com/misc/henrik_ibsen_003.html </a:t>
            </a:r>
          </a:p>
          <a:p>
            <a:pPr marL="0" indent="0">
              <a:buNone/>
            </a:pPr>
            <a:endParaRPr lang="en-US" dirty="0">
              <a:solidFill>
                <a:schemeClr val="bg1"/>
              </a:solidFill>
            </a:endParaRPr>
          </a:p>
          <a:p>
            <a:pPr marL="0" indent="0">
              <a:buNone/>
            </a:pPr>
            <a:r>
              <a:rPr lang="en-US" dirty="0">
                <a:solidFill>
                  <a:schemeClr val="bg1"/>
                </a:solidFill>
              </a:rPr>
              <a:t>UK Essays. (2015, March 15). Critical Analysis Of A Dolls House English Literature Essay. Retrieved August 23, 2017, from https://www.ukessays.com/essays/english-literature/critical-analysis-of-a-dolls-house-english-literature-essay.php </a:t>
            </a:r>
          </a:p>
          <a:p>
            <a:pPr marL="0" indent="0">
              <a:buNone/>
            </a:pPr>
            <a:endParaRPr lang="en-US" dirty="0">
              <a:solidFill>
                <a:schemeClr val="bg1"/>
              </a:solidFill>
            </a:endParaRPr>
          </a:p>
          <a:p>
            <a:pPr marL="0" indent="0">
              <a:buNone/>
            </a:pPr>
            <a:r>
              <a:rPr lang="en-US" dirty="0">
                <a:solidFill>
                  <a:schemeClr val="bg1"/>
                </a:solidFill>
              </a:rPr>
              <a:t>Write Brothers, Inc. (</a:t>
            </a:r>
            <a:r>
              <a:rPr lang="en-US" dirty="0" err="1">
                <a:solidFill>
                  <a:schemeClr val="bg1"/>
                </a:solidFill>
              </a:rPr>
              <a:t>n.d.</a:t>
            </a:r>
            <a:r>
              <a:rPr lang="en-US" dirty="0">
                <a:solidFill>
                  <a:schemeClr val="bg1"/>
                </a:solidFill>
              </a:rPr>
              <a:t>). </a:t>
            </a:r>
            <a:r>
              <a:rPr lang="en-US" dirty="0" err="1">
                <a:solidFill>
                  <a:schemeClr val="bg1"/>
                </a:solidFill>
              </a:rPr>
              <a:t>MenuDramatica®The</a:t>
            </a:r>
            <a:r>
              <a:rPr lang="en-US" dirty="0">
                <a:solidFill>
                  <a:schemeClr val="bg1"/>
                </a:solidFill>
              </a:rPr>
              <a:t> Next Chapter in Story Development. Retrieved August 23, 2017, from http://dramatica.com/analysis/a-dolls-house </a:t>
            </a:r>
          </a:p>
        </p:txBody>
      </p:sp>
    </p:spTree>
    <p:extLst>
      <p:ext uri="{BB962C8B-B14F-4D97-AF65-F5344CB8AC3E}">
        <p14:creationId xmlns:p14="http://schemas.microsoft.com/office/powerpoint/2010/main" val="1904122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40000" lnSpcReduction="20000"/>
          </a:bodyPr>
          <a:lstStyle/>
          <a:p>
            <a:pPr marL="0" indent="0">
              <a:buNone/>
            </a:pPr>
            <a:r>
              <a:rPr lang="en-US" sz="5000" b="1" dirty="0">
                <a:solidFill>
                  <a:schemeClr val="accent2">
                    <a:lumMod val="60000"/>
                    <a:lumOff val="40000"/>
                  </a:schemeClr>
                </a:solidFill>
              </a:rPr>
              <a:t>ACT 1</a:t>
            </a:r>
          </a:p>
          <a:p>
            <a:r>
              <a:rPr lang="en-US" sz="3500" dirty="0">
                <a:solidFill>
                  <a:schemeClr val="bg1"/>
                </a:solidFill>
              </a:rPr>
              <a:t>The play takes place in the Helmer's residence. </a:t>
            </a:r>
          </a:p>
          <a:p>
            <a:r>
              <a:rPr lang="en-US" sz="3500" dirty="0">
                <a:solidFill>
                  <a:schemeClr val="bg1"/>
                </a:solidFill>
              </a:rPr>
              <a:t>When the play opens, seven years after the forging of the note, Nora comes upon the stage, a dancing, twittering, flitting spirit, she is laden with Christmas gifts for the children – a horse and sword, trumpets and dolls and cradles – tiny  things, inexpensive and useless and full of love. </a:t>
            </a:r>
          </a:p>
          <a:p>
            <a:r>
              <a:rPr lang="en-US" sz="3500" dirty="0">
                <a:solidFill>
                  <a:schemeClr val="bg1"/>
                </a:solidFill>
              </a:rPr>
              <a:t>She carries, too, the little bag of macaroons on which she nibbles, assuring </a:t>
            </a:r>
            <a:r>
              <a:rPr lang="en-US" sz="3500" dirty="0" err="1">
                <a:solidFill>
                  <a:schemeClr val="bg1"/>
                </a:solidFill>
              </a:rPr>
              <a:t>Torvald</a:t>
            </a:r>
            <a:r>
              <a:rPr lang="en-US" sz="3500" dirty="0">
                <a:solidFill>
                  <a:schemeClr val="bg1"/>
                </a:solidFill>
              </a:rPr>
              <a:t>, when he sternly questions her, that she has not touched one. His "little lark" he calls her, his "squirrel" and "spendthrift." She is charming and dishonest, always fluttering, never resting, a light-headed, light-hearted, inconsequent thing. </a:t>
            </a:r>
          </a:p>
          <a:p>
            <a:r>
              <a:rPr lang="en-US" sz="3500" dirty="0">
                <a:solidFill>
                  <a:schemeClr val="bg1"/>
                </a:solidFill>
              </a:rPr>
              <a:t>As she ate macaroons Mrs. Linde visits. She makes Nora aware that since the passing of her husband, who left her no savings, life has become difficult and she is looking for a job; with this conversation, Nora gives in to talking to her husband to offer Linde a job at the bank. </a:t>
            </a:r>
          </a:p>
          <a:p>
            <a:r>
              <a:rPr lang="en-US" sz="3500" dirty="0">
                <a:solidFill>
                  <a:schemeClr val="bg1"/>
                </a:solidFill>
              </a:rPr>
              <a:t>Continuing with the conversation, Nora tells her that she decided to forge her father’s signature to obtain a bond; Nora lets Linde know that she borrowed the money that financed her husband’s treatment in Italy and </a:t>
            </a:r>
            <a:r>
              <a:rPr lang="en-US" sz="3500" dirty="0" err="1">
                <a:solidFill>
                  <a:schemeClr val="bg1"/>
                </a:solidFill>
              </a:rPr>
              <a:t>Torvald</a:t>
            </a:r>
            <a:r>
              <a:rPr lang="en-US" sz="3500" dirty="0">
                <a:solidFill>
                  <a:schemeClr val="bg1"/>
                </a:solidFill>
              </a:rPr>
              <a:t> is not aware of this.</a:t>
            </a:r>
          </a:p>
          <a:p>
            <a:r>
              <a:rPr lang="en-US" sz="3500" dirty="0">
                <a:solidFill>
                  <a:schemeClr val="bg1"/>
                </a:solidFill>
              </a:rPr>
              <a:t>Nora makes certain that Mrs. Linde understands she is not a superficial creature, but a strong woman who used her intelligence and wit to save her husband’s life. </a:t>
            </a:r>
          </a:p>
          <a:p>
            <a:r>
              <a:rPr lang="en-US" sz="3500" dirty="0">
                <a:solidFill>
                  <a:schemeClr val="bg1"/>
                </a:solidFill>
              </a:rPr>
              <a:t>Nora maintains the conviction that if she can keep </a:t>
            </a:r>
            <a:r>
              <a:rPr lang="en-US" sz="3500" dirty="0" err="1">
                <a:solidFill>
                  <a:schemeClr val="bg1"/>
                </a:solidFill>
              </a:rPr>
              <a:t>Torvald</a:t>
            </a:r>
            <a:r>
              <a:rPr lang="en-US" sz="3500" dirty="0">
                <a:solidFill>
                  <a:schemeClr val="bg1"/>
                </a:solidFill>
              </a:rPr>
              <a:t> from discovering her past indiscretion, all will be well in their marriage.</a:t>
            </a:r>
          </a:p>
          <a:p>
            <a:r>
              <a:rPr lang="en-US" sz="3500" dirty="0">
                <a:solidFill>
                  <a:schemeClr val="bg1"/>
                </a:solidFill>
              </a:rPr>
              <a:t>She has her little presents for the children, the Christmas tree, the macaroons, the surprise for </a:t>
            </a:r>
            <a:r>
              <a:rPr lang="en-US" sz="3500" dirty="0" err="1">
                <a:solidFill>
                  <a:schemeClr val="bg1"/>
                </a:solidFill>
              </a:rPr>
              <a:t>Torvald</a:t>
            </a:r>
            <a:r>
              <a:rPr lang="en-US" sz="3500" dirty="0">
                <a:solidFill>
                  <a:schemeClr val="bg1"/>
                </a:solidFill>
              </a:rPr>
              <a:t>, and last, and most important, her costume for the fancy-dress ball. She is to dance the </a:t>
            </a:r>
            <a:r>
              <a:rPr lang="en-US" sz="3500" dirty="0" err="1">
                <a:solidFill>
                  <a:schemeClr val="bg1"/>
                </a:solidFill>
              </a:rPr>
              <a:t>tarantelle</a:t>
            </a:r>
            <a:r>
              <a:rPr lang="en-US" sz="3500" dirty="0">
                <a:solidFill>
                  <a:schemeClr val="bg1"/>
                </a:solidFill>
              </a:rPr>
              <a:t>, the Neapolitan dance that her husband has taught her. She is eager to dance it well for his sake and for her own.</a:t>
            </a:r>
          </a:p>
        </p:txBody>
      </p:sp>
    </p:spTree>
    <p:extLst>
      <p:ext uri="{BB962C8B-B14F-4D97-AF65-F5344CB8AC3E}">
        <p14:creationId xmlns:p14="http://schemas.microsoft.com/office/powerpoint/2010/main" val="763113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Felix Titling" panose="04060505060202020A04" pitchFamily="82" charset="0"/>
              </a:rPr>
              <a:t>What is Tarantella?</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err="1">
                <a:solidFill>
                  <a:schemeClr val="bg1"/>
                </a:solidFill>
              </a:rPr>
              <a:t>Accroding</a:t>
            </a:r>
            <a:r>
              <a:rPr lang="en-US" dirty="0">
                <a:solidFill>
                  <a:schemeClr val="bg1"/>
                </a:solidFill>
              </a:rPr>
              <a:t> to dictionary.com:</a:t>
            </a:r>
          </a:p>
          <a:p>
            <a:endParaRPr lang="en-US" dirty="0">
              <a:solidFill>
                <a:schemeClr val="bg1"/>
              </a:solidFill>
            </a:endParaRPr>
          </a:p>
          <a:p>
            <a:pPr marL="0" indent="0">
              <a:buNone/>
            </a:pPr>
            <a:r>
              <a:rPr lang="en-US" dirty="0">
                <a:solidFill>
                  <a:schemeClr val="bg1"/>
                </a:solidFill>
              </a:rPr>
              <a:t>Tar-an-</a:t>
            </a:r>
            <a:r>
              <a:rPr lang="en-US" dirty="0" err="1">
                <a:solidFill>
                  <a:schemeClr val="bg1"/>
                </a:solidFill>
              </a:rPr>
              <a:t>tel</a:t>
            </a:r>
            <a:r>
              <a:rPr lang="en-US" dirty="0">
                <a:solidFill>
                  <a:schemeClr val="bg1"/>
                </a:solidFill>
              </a:rPr>
              <a:t>-la  	[tar-uh n-</a:t>
            </a:r>
            <a:r>
              <a:rPr lang="en-US" dirty="0" err="1">
                <a:solidFill>
                  <a:schemeClr val="bg1"/>
                </a:solidFill>
              </a:rPr>
              <a:t>tel</a:t>
            </a:r>
            <a:r>
              <a:rPr lang="en-US" dirty="0">
                <a:solidFill>
                  <a:schemeClr val="bg1"/>
                </a:solidFill>
              </a:rPr>
              <a:t>-uh]    </a:t>
            </a:r>
          </a:p>
          <a:p>
            <a:pPr marL="0" indent="0">
              <a:buNone/>
            </a:pPr>
            <a:endParaRPr lang="en-US" dirty="0">
              <a:solidFill>
                <a:schemeClr val="bg1"/>
              </a:solidFill>
            </a:endParaRPr>
          </a:p>
          <a:p>
            <a:pPr marL="0" indent="0" algn="r">
              <a:buNone/>
            </a:pPr>
            <a:r>
              <a:rPr lang="en-US" dirty="0">
                <a:solidFill>
                  <a:schemeClr val="bg1"/>
                </a:solidFill>
              </a:rPr>
              <a:t>Example: </a:t>
            </a:r>
            <a:r>
              <a:rPr lang="en-US" dirty="0">
                <a:solidFill>
                  <a:schemeClr val="bg1"/>
                </a:solidFill>
                <a:hlinkClick r:id="rId2"/>
              </a:rPr>
              <a:t>https://youtu.be/Uuer7Si9b94</a:t>
            </a:r>
            <a:r>
              <a:rPr lang="en-US" dirty="0">
                <a:solidFill>
                  <a:schemeClr val="bg1"/>
                </a:solidFill>
              </a:rPr>
              <a:t> </a:t>
            </a:r>
          </a:p>
          <a:p>
            <a:r>
              <a:rPr lang="en-US" dirty="0">
                <a:solidFill>
                  <a:schemeClr val="bg1"/>
                </a:solidFill>
              </a:rPr>
              <a:t>Is a noun</a:t>
            </a:r>
          </a:p>
          <a:p>
            <a:endParaRPr lang="en-US" dirty="0">
              <a:solidFill>
                <a:schemeClr val="bg1"/>
              </a:solidFill>
            </a:endParaRPr>
          </a:p>
          <a:p>
            <a:r>
              <a:rPr lang="en-US" dirty="0">
                <a:solidFill>
                  <a:schemeClr val="bg1"/>
                </a:solidFill>
              </a:rPr>
              <a:t>Meaning:</a:t>
            </a:r>
          </a:p>
          <a:p>
            <a:pPr lvl="1"/>
            <a:r>
              <a:rPr lang="en-US" dirty="0">
                <a:solidFill>
                  <a:schemeClr val="bg1"/>
                </a:solidFill>
              </a:rPr>
              <a:t>A rapid, whirling southern Italian dance in very quick sextuple, originally quadruple, meter, usually performed by a single couple. </a:t>
            </a:r>
          </a:p>
          <a:p>
            <a:pPr lvl="1"/>
            <a:r>
              <a:rPr lang="en-US" dirty="0">
                <a:solidFill>
                  <a:schemeClr val="bg1"/>
                </a:solidFill>
              </a:rPr>
              <a:t>A piece of music either for the dance or in its rhythm. </a:t>
            </a:r>
          </a:p>
          <a:p>
            <a:pPr marL="457200" lvl="1" indent="0">
              <a:buNone/>
            </a:pPr>
            <a:endParaRPr lang="en-US" dirty="0">
              <a:solidFill>
                <a:schemeClr val="bg1"/>
              </a:solidFill>
            </a:endParaRPr>
          </a:p>
          <a:p>
            <a:r>
              <a:rPr lang="en-US" dirty="0">
                <a:solidFill>
                  <a:schemeClr val="bg1"/>
                </a:solidFill>
              </a:rPr>
              <a:t>Origin of tarantella is Italian (1775-1785) equivalent to </a:t>
            </a:r>
            <a:r>
              <a:rPr lang="en-US" dirty="0" err="1">
                <a:solidFill>
                  <a:schemeClr val="bg1"/>
                </a:solidFill>
              </a:rPr>
              <a:t>Tarant</a:t>
            </a:r>
            <a:r>
              <a:rPr lang="en-US" dirty="0">
                <a:solidFill>
                  <a:schemeClr val="bg1"/>
                </a:solidFill>
              </a:rPr>
              <a:t>(o) Taranto + -</a:t>
            </a:r>
            <a:r>
              <a:rPr lang="en-US" dirty="0" err="1">
                <a:solidFill>
                  <a:schemeClr val="bg1"/>
                </a:solidFill>
              </a:rPr>
              <a:t>ella</a:t>
            </a:r>
            <a:r>
              <a:rPr lang="en-US" dirty="0">
                <a:solidFill>
                  <a:schemeClr val="bg1"/>
                </a:solidFill>
              </a:rPr>
              <a:t>  -</a:t>
            </a:r>
            <a:r>
              <a:rPr lang="en-US" dirty="0" err="1">
                <a:solidFill>
                  <a:schemeClr val="bg1"/>
                </a:solidFill>
              </a:rPr>
              <a:t>elle</a:t>
            </a:r>
            <a:r>
              <a:rPr lang="en-US" dirty="0">
                <a:solidFill>
                  <a:schemeClr val="bg1"/>
                </a:solidFill>
              </a:rPr>
              <a:t> </a:t>
            </a:r>
          </a:p>
        </p:txBody>
      </p:sp>
    </p:spTree>
    <p:extLst>
      <p:ext uri="{BB962C8B-B14F-4D97-AF65-F5344CB8AC3E}">
        <p14:creationId xmlns:p14="http://schemas.microsoft.com/office/powerpoint/2010/main" val="3740438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latin typeface="Felix Titling" panose="04060505060202020A04" pitchFamily="82" charset="0"/>
              </a:rPr>
              <a:t>What is Tarantella?</a:t>
            </a:r>
          </a:p>
        </p:txBody>
      </p:sp>
      <p:sp>
        <p:nvSpPr>
          <p:cNvPr id="3" name="Content Placeholder 2"/>
          <p:cNvSpPr>
            <a:spLocks noGrp="1"/>
          </p:cNvSpPr>
          <p:nvPr>
            <p:ph idx="1"/>
          </p:nvPr>
        </p:nvSpPr>
        <p:spPr/>
        <p:txBody>
          <a:bodyPr>
            <a:normAutofit fontScale="77500" lnSpcReduction="20000"/>
          </a:bodyPr>
          <a:lstStyle/>
          <a:p>
            <a:r>
              <a:rPr lang="en-US" dirty="0">
                <a:solidFill>
                  <a:schemeClr val="bg1"/>
                </a:solidFill>
              </a:rPr>
              <a:t>The tarantelle is not an ordinary dance. It is named for the tarantula, and its swift movement and dizzying rounds are measured to the victims of that poisonous sting. Round and round, in frenzied, hurrying course, swifter and swifter – laughter and chatter and flight – till they drop dead. Only a miracle may save them.</a:t>
            </a:r>
          </a:p>
          <a:p>
            <a:r>
              <a:rPr lang="en-US" dirty="0">
                <a:solidFill>
                  <a:schemeClr val="bg1"/>
                </a:solidFill>
              </a:rPr>
              <a:t>The tarantelle is the symbol of Nora. Its wild, un-resting movement is the tragedy of her nature – light and frivolous on the surface, but concealing underneath a deadly secret – a wound that carries death in its train. It is the gruesome climax of Nora's doll life, and it is placed where the chief symbol of Ibsen's play is always placed, at the climax of the play. It is the culmination of the plot. The action approaches it and recedes from it.</a:t>
            </a:r>
          </a:p>
        </p:txBody>
      </p:sp>
    </p:spTree>
    <p:extLst>
      <p:ext uri="{BB962C8B-B14F-4D97-AF65-F5344CB8AC3E}">
        <p14:creationId xmlns:p14="http://schemas.microsoft.com/office/powerpoint/2010/main" val="1572461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47500" lnSpcReduction="20000"/>
          </a:bodyPr>
          <a:lstStyle/>
          <a:p>
            <a:pPr marL="0" indent="0">
              <a:buNone/>
            </a:pPr>
            <a:r>
              <a:rPr lang="en-US" sz="4200" b="1" dirty="0">
                <a:solidFill>
                  <a:schemeClr val="accent2">
                    <a:lumMod val="60000"/>
                    <a:lumOff val="40000"/>
                  </a:schemeClr>
                </a:solidFill>
              </a:rPr>
              <a:t>ACT 1</a:t>
            </a:r>
          </a:p>
          <a:p>
            <a:r>
              <a:rPr lang="en-US" sz="3400" dirty="0">
                <a:solidFill>
                  <a:schemeClr val="bg1"/>
                </a:solidFill>
              </a:rPr>
              <a:t>Dr. Rank leaves the study and talks to the two ladies about the issue of corruption. </a:t>
            </a:r>
          </a:p>
          <a:p>
            <a:r>
              <a:rPr lang="en-US" sz="3400" dirty="0">
                <a:solidFill>
                  <a:schemeClr val="bg1"/>
                </a:solidFill>
              </a:rPr>
              <a:t>The man who Nora borrowed money, Krogstad enters and goes to speak with </a:t>
            </a:r>
            <a:r>
              <a:rPr lang="en-US" sz="3400" dirty="0" err="1">
                <a:solidFill>
                  <a:schemeClr val="bg1"/>
                </a:solidFill>
              </a:rPr>
              <a:t>Torvald</a:t>
            </a:r>
            <a:r>
              <a:rPr lang="en-US" sz="3400" dirty="0">
                <a:solidFill>
                  <a:schemeClr val="bg1"/>
                </a:solidFill>
              </a:rPr>
              <a:t> in the study concerning the keeping of his job. </a:t>
            </a:r>
          </a:p>
          <a:p>
            <a:r>
              <a:rPr lang="en-US" sz="3400" dirty="0">
                <a:solidFill>
                  <a:schemeClr val="bg1"/>
                </a:solidFill>
              </a:rPr>
              <a:t>He later leaves shortly and Dr. Rank asserts that Krogstad is one of the morally corrupt individuals in this society. </a:t>
            </a:r>
          </a:p>
          <a:p>
            <a:r>
              <a:rPr lang="en-US" sz="3400" dirty="0">
                <a:solidFill>
                  <a:schemeClr val="bg1"/>
                </a:solidFill>
              </a:rPr>
              <a:t>Rank and Linde later leave and Krogstad comes again. </a:t>
            </a:r>
          </a:p>
          <a:p>
            <a:r>
              <a:rPr lang="en-US" sz="3400" dirty="0">
                <a:solidFill>
                  <a:schemeClr val="bg1"/>
                </a:solidFill>
              </a:rPr>
              <a:t>It is Nora’s wish to maintain her happy household; its only shadow being the payment of her debt to Krogstad. When Krogstad, driven by the fear of losing his position (and therefore, any chance at respectability) at the bank, ups the ante and threatens to blackmail Nora with exposure of the bond she forged, she frantically tries to satisfy his demand that she asks her husband (the new bank manager) to keep his job. He says he will tell her husband of her forgery if she will not convince her husband to retain him at the bank. </a:t>
            </a:r>
          </a:p>
          <a:p>
            <a:r>
              <a:rPr lang="en-US" sz="3400" dirty="0">
                <a:solidFill>
                  <a:schemeClr val="bg1"/>
                </a:solidFill>
              </a:rPr>
              <a:t>He leaves after saying this, Nora's husband comes and he is confronted by what she had discussed with Krogstad. </a:t>
            </a:r>
          </a:p>
          <a:p>
            <a:r>
              <a:rPr lang="en-US" sz="3400" dirty="0">
                <a:solidFill>
                  <a:schemeClr val="bg1"/>
                </a:solidFill>
              </a:rPr>
              <a:t>He does not understand why his wife, a woman he considers no more than a decorative doll, pleads with him to retain Krogstad, a shady lawyer and friend of his past.</a:t>
            </a:r>
          </a:p>
          <a:p>
            <a:r>
              <a:rPr lang="en-US" sz="3400" dirty="0" err="1">
                <a:solidFill>
                  <a:schemeClr val="bg1"/>
                </a:solidFill>
              </a:rPr>
              <a:t>Torvald</a:t>
            </a:r>
            <a:r>
              <a:rPr lang="en-US" sz="3400" dirty="0">
                <a:solidFill>
                  <a:schemeClr val="bg1"/>
                </a:solidFill>
              </a:rPr>
              <a:t> stood his grounds that Krogstad must be fired due to his dishonesty so that Linde gets the job; he goes back to the study.</a:t>
            </a:r>
          </a:p>
        </p:txBody>
      </p:sp>
    </p:spTree>
    <p:extLst>
      <p:ext uri="{BB962C8B-B14F-4D97-AF65-F5344CB8AC3E}">
        <p14:creationId xmlns:p14="http://schemas.microsoft.com/office/powerpoint/2010/main" val="508872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solidFill>
                  <a:schemeClr val="accent2">
                    <a:lumMod val="60000"/>
                    <a:lumOff val="40000"/>
                  </a:schemeClr>
                </a:solidFill>
              </a:rPr>
              <a:t>ACT 2</a:t>
            </a:r>
          </a:p>
          <a:p>
            <a:r>
              <a:rPr lang="en-US" dirty="0">
                <a:solidFill>
                  <a:schemeClr val="bg1"/>
                </a:solidFill>
              </a:rPr>
              <a:t>Ann, the nurse enters giving Nora a ball gown, she makes a statement that explains her leaving her kids to take care of Nora, she later leaves. </a:t>
            </a:r>
          </a:p>
          <a:p>
            <a:r>
              <a:rPr lang="en-US" dirty="0">
                <a:solidFill>
                  <a:schemeClr val="bg1"/>
                </a:solidFill>
              </a:rPr>
              <a:t>Linde comes back and helps Nora in stitching her dress, and both talked about Dr. Rank. </a:t>
            </a:r>
          </a:p>
          <a:p>
            <a:r>
              <a:rPr lang="en-US" dirty="0">
                <a:solidFill>
                  <a:schemeClr val="bg1"/>
                </a:solidFill>
              </a:rPr>
              <a:t>With the entrance of Nora's husband, Linde leaves and goes to the nursery. </a:t>
            </a:r>
          </a:p>
          <a:p>
            <a:r>
              <a:rPr lang="en-US" dirty="0">
                <a:solidFill>
                  <a:schemeClr val="bg1"/>
                </a:solidFill>
              </a:rPr>
              <a:t>Nora asks </a:t>
            </a:r>
            <a:r>
              <a:rPr lang="en-US" dirty="0" err="1">
                <a:solidFill>
                  <a:schemeClr val="bg1"/>
                </a:solidFill>
              </a:rPr>
              <a:t>Torvald</a:t>
            </a:r>
            <a:r>
              <a:rPr lang="en-US" dirty="0">
                <a:solidFill>
                  <a:schemeClr val="bg1"/>
                </a:solidFill>
              </a:rPr>
              <a:t> for the second time not to fire Krogstad of which he does not accept. </a:t>
            </a:r>
          </a:p>
          <a:p>
            <a:r>
              <a:rPr lang="en-US" dirty="0">
                <a:solidFill>
                  <a:schemeClr val="bg1"/>
                </a:solidFill>
              </a:rPr>
              <a:t>He gives a pink slip to the maid so that it can be mailed to Krogstad and leaves to his study.</a:t>
            </a:r>
          </a:p>
        </p:txBody>
      </p:sp>
    </p:spTree>
    <p:extLst>
      <p:ext uri="{BB962C8B-B14F-4D97-AF65-F5344CB8AC3E}">
        <p14:creationId xmlns:p14="http://schemas.microsoft.com/office/powerpoint/2010/main" val="1475775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solidFill>
                  <a:schemeClr val="accent2">
                    <a:lumMod val="60000"/>
                    <a:lumOff val="40000"/>
                  </a:schemeClr>
                </a:solidFill>
              </a:rPr>
              <a:t>ACT 2</a:t>
            </a:r>
          </a:p>
          <a:p>
            <a:r>
              <a:rPr lang="en-US" dirty="0">
                <a:solidFill>
                  <a:schemeClr val="bg1"/>
                </a:solidFill>
              </a:rPr>
              <a:t>Dr. Rank enters and tells Nora about his worsening health conditions; the two flirt and Dr. Rank confesses that he loves Nora making her say that she never loved him but liked having fun with him. </a:t>
            </a:r>
          </a:p>
          <a:p>
            <a:r>
              <a:rPr lang="en-US" dirty="0">
                <a:solidFill>
                  <a:schemeClr val="bg1"/>
                </a:solidFill>
              </a:rPr>
              <a:t>Dr. Rank informs Nora when he sends one of his cards with a black cross upon it, she is to understand the process of death has begun for him.</a:t>
            </a:r>
          </a:p>
          <a:p>
            <a:r>
              <a:rPr lang="en-US" dirty="0">
                <a:solidFill>
                  <a:schemeClr val="bg1"/>
                </a:solidFill>
              </a:rPr>
              <a:t>With his departure comes Krogstad, he is very furious about his dismissal and he leaves a letter explaining </a:t>
            </a:r>
            <a:r>
              <a:rPr lang="en-US" dirty="0" err="1">
                <a:solidFill>
                  <a:schemeClr val="bg1"/>
                </a:solidFill>
              </a:rPr>
              <a:t>Torvald's</a:t>
            </a:r>
            <a:r>
              <a:rPr lang="en-US" dirty="0">
                <a:solidFill>
                  <a:schemeClr val="bg1"/>
                </a:solidFill>
              </a:rPr>
              <a:t> wife’s crime, this makes Nora very worried. </a:t>
            </a:r>
          </a:p>
          <a:p>
            <a:r>
              <a:rPr lang="en-US" dirty="0">
                <a:solidFill>
                  <a:schemeClr val="bg1"/>
                </a:solidFill>
              </a:rPr>
              <a:t>Nora then tells Linde what has transpired and Linde assured Nora that she will set things straight by talking to Krogstad.</a:t>
            </a:r>
          </a:p>
          <a:p>
            <a:r>
              <a:rPr lang="en-US" dirty="0">
                <a:solidFill>
                  <a:schemeClr val="bg1"/>
                </a:solidFill>
              </a:rPr>
              <a:t>Linde left and Dr. Rank and </a:t>
            </a:r>
            <a:r>
              <a:rPr lang="en-US" dirty="0" err="1">
                <a:solidFill>
                  <a:schemeClr val="bg1"/>
                </a:solidFill>
              </a:rPr>
              <a:t>Torvald</a:t>
            </a:r>
            <a:r>
              <a:rPr lang="en-US" dirty="0">
                <a:solidFill>
                  <a:schemeClr val="bg1"/>
                </a:solidFill>
              </a:rPr>
              <a:t> come from the study and the two assisted Nora in her dance practice and later left.</a:t>
            </a:r>
          </a:p>
        </p:txBody>
      </p:sp>
    </p:spTree>
    <p:extLst>
      <p:ext uri="{BB962C8B-B14F-4D97-AF65-F5344CB8AC3E}">
        <p14:creationId xmlns:p14="http://schemas.microsoft.com/office/powerpoint/2010/main" val="2238324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0000"/>
                </a:solidFill>
                <a:latin typeface="FangSong" panose="02010609060101010101" pitchFamily="49" charset="-122"/>
                <a:ea typeface="FangSong" panose="02010609060101010101" pitchFamily="49" charset="-122"/>
              </a:rPr>
              <a:t>Summary of the Play</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solidFill>
                  <a:schemeClr val="accent2">
                    <a:lumMod val="60000"/>
                    <a:lumOff val="40000"/>
                  </a:schemeClr>
                </a:solidFill>
              </a:rPr>
              <a:t>ACT 3</a:t>
            </a:r>
          </a:p>
          <a:p>
            <a:r>
              <a:rPr lang="en-US" dirty="0">
                <a:solidFill>
                  <a:schemeClr val="bg1"/>
                </a:solidFill>
              </a:rPr>
              <a:t>The arrival of Linde makes Nora aware that Krogstad has left town and she has left him a note, Nora asserts that only a miracle can help the situation. </a:t>
            </a:r>
          </a:p>
          <a:p>
            <a:r>
              <a:rPr lang="en-US" dirty="0">
                <a:solidFill>
                  <a:schemeClr val="bg1"/>
                </a:solidFill>
              </a:rPr>
              <a:t>During the dance, Linde conversed with Krogstad and made him understand that she left him for money but still loves him, they reconciled and Krogstad forgot the whole issue of Nora borrowing his money. </a:t>
            </a:r>
          </a:p>
          <a:p>
            <a:r>
              <a:rPr lang="en-US" dirty="0">
                <a:solidFill>
                  <a:schemeClr val="bg1"/>
                </a:solidFill>
              </a:rPr>
              <a:t>Linde asked Krogstad not to demand for his letter since </a:t>
            </a:r>
            <a:r>
              <a:rPr lang="en-US" dirty="0" err="1">
                <a:solidFill>
                  <a:schemeClr val="bg1"/>
                </a:solidFill>
              </a:rPr>
              <a:t>Torvald</a:t>
            </a:r>
            <a:r>
              <a:rPr lang="en-US" dirty="0">
                <a:solidFill>
                  <a:schemeClr val="bg1"/>
                </a:solidFill>
              </a:rPr>
              <a:t> does not know of it. The two leave and go to Nora’s. </a:t>
            </a:r>
          </a:p>
          <a:p>
            <a:r>
              <a:rPr lang="en-US" dirty="0">
                <a:solidFill>
                  <a:schemeClr val="bg1"/>
                </a:solidFill>
              </a:rPr>
              <a:t>Mrs. Linde’s observation of how the Helmer’s are accustomed to interacting, leads her to change her mind about enabling Nora in her deception, and making sure </a:t>
            </a:r>
            <a:r>
              <a:rPr lang="en-US" dirty="0" err="1">
                <a:solidFill>
                  <a:schemeClr val="bg1"/>
                </a:solidFill>
              </a:rPr>
              <a:t>Torvald</a:t>
            </a:r>
            <a:r>
              <a:rPr lang="en-US" dirty="0">
                <a:solidFill>
                  <a:schemeClr val="bg1"/>
                </a:solidFill>
              </a:rPr>
              <a:t> will discover the truth.</a:t>
            </a:r>
          </a:p>
          <a:p>
            <a:r>
              <a:rPr lang="en-US" dirty="0" err="1">
                <a:solidFill>
                  <a:schemeClr val="bg1"/>
                </a:solidFill>
              </a:rPr>
              <a:t>Torvald</a:t>
            </a:r>
            <a:r>
              <a:rPr lang="en-US" dirty="0">
                <a:solidFill>
                  <a:schemeClr val="bg1"/>
                </a:solidFill>
              </a:rPr>
              <a:t> goes to the mail box where he finds the letters, some being business cards from Dr. Rank having black crosses. Nora meanwhile was contemplating committing suicide. She was confronted by her husband who asks her what the black crosses meant, Nora tells him that it is Dr. Rank announcing his death.</a:t>
            </a:r>
          </a:p>
        </p:txBody>
      </p:sp>
    </p:spTree>
    <p:extLst>
      <p:ext uri="{BB962C8B-B14F-4D97-AF65-F5344CB8AC3E}">
        <p14:creationId xmlns:p14="http://schemas.microsoft.com/office/powerpoint/2010/main" val="197623211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TotalTime>
  <Words>3714</Words>
  <Application>Microsoft Office PowerPoint</Application>
  <PresentationFormat>On-screen Show (4:3)</PresentationFormat>
  <Paragraphs>173</Paragraphs>
  <Slides>22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22</vt:i4>
      </vt:variant>
    </vt:vector>
  </HeadingPairs>
  <TitlesOfParts>
    <vt:vector size="34" baseType="lpstr">
      <vt:lpstr>FangSong</vt:lpstr>
      <vt:lpstr>Arial</vt:lpstr>
      <vt:lpstr>Arial Black</vt:lpstr>
      <vt:lpstr>Calibri</vt:lpstr>
      <vt:lpstr>Cambria</vt:lpstr>
      <vt:lpstr>Colonna MT</vt:lpstr>
      <vt:lpstr>Edwardian Script ITC</vt:lpstr>
      <vt:lpstr>Felix Titling</vt:lpstr>
      <vt:lpstr>Haettenschweiler</vt:lpstr>
      <vt:lpstr>Lucida Calligraphy</vt:lpstr>
      <vt:lpstr>Monotype Corsiva</vt:lpstr>
      <vt:lpstr>1_Office Theme</vt:lpstr>
      <vt:lpstr>The Theatre Environment Society, Critic, and the Theatre </vt:lpstr>
      <vt:lpstr>Who is Henrik Ibsen?</vt:lpstr>
      <vt:lpstr>Summary of the Play</vt:lpstr>
      <vt:lpstr>What is Tarantella?</vt:lpstr>
      <vt:lpstr>What is Tarantella?</vt:lpstr>
      <vt:lpstr>Summary of the Play</vt:lpstr>
      <vt:lpstr>Summary of the Play</vt:lpstr>
      <vt:lpstr>Summary of the Play</vt:lpstr>
      <vt:lpstr>Summary of the Play</vt:lpstr>
      <vt:lpstr>Summary of the Play</vt:lpstr>
      <vt:lpstr>Discussion Topics About The Play</vt:lpstr>
      <vt:lpstr>What do we learn at the end of the play?</vt:lpstr>
      <vt:lpstr>What do we learn at the end of the play?</vt:lpstr>
      <vt:lpstr>Theme of A Doll’s House</vt:lpstr>
      <vt:lpstr>Theme of A Doll’s House</vt:lpstr>
      <vt:lpstr>Theme of A Doll’s House</vt:lpstr>
      <vt:lpstr>Theme of A Doll’s House</vt:lpstr>
      <vt:lpstr>First Critique Due – 9/13/22 A Doll’s House</vt:lpstr>
      <vt:lpstr>First Critique Due – 9/13/22 A Doll’s House</vt:lpstr>
      <vt:lpstr>Essay Topics</vt:lpstr>
      <vt:lpstr>Essay Topics</vt:lpstr>
      <vt:lpstr>Works Cited</vt:lpstr>
    </vt:vector>
  </TitlesOfParts>
  <Company>Palm Springs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Theatre   Audience and Theatre</dc:title>
  <dc:creator>Sawyer, Allyson (asawyer@psusd.us)</dc:creator>
  <cp:lastModifiedBy>Boylan, Allyson (aboylan@psusd.us)</cp:lastModifiedBy>
  <cp:revision>58</cp:revision>
  <dcterms:created xsi:type="dcterms:W3CDTF">2017-08-23T15:44:41Z</dcterms:created>
  <dcterms:modified xsi:type="dcterms:W3CDTF">2022-08-25T16:29:29Z</dcterms:modified>
</cp:coreProperties>
</file>