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58" r:id="rId4"/>
    <p:sldId id="259" r:id="rId5"/>
    <p:sldId id="260" r:id="rId6"/>
    <p:sldId id="261" r:id="rId7"/>
    <p:sldId id="266" r:id="rId8"/>
    <p:sldId id="265" r:id="rId9"/>
    <p:sldId id="287" r:id="rId10"/>
    <p:sldId id="262" r:id="rId11"/>
    <p:sldId id="271" r:id="rId12"/>
    <p:sldId id="272" r:id="rId13"/>
    <p:sldId id="288" r:id="rId14"/>
    <p:sldId id="273" r:id="rId15"/>
    <p:sldId id="289" r:id="rId16"/>
    <p:sldId id="263" r:id="rId17"/>
    <p:sldId id="267" r:id="rId18"/>
    <p:sldId id="284" r:id="rId19"/>
    <p:sldId id="285" r:id="rId20"/>
    <p:sldId id="286" r:id="rId21"/>
    <p:sldId id="279" r:id="rId22"/>
    <p:sldId id="290" r:id="rId23"/>
    <p:sldId id="269" r:id="rId24"/>
    <p:sldId id="291" r:id="rId25"/>
    <p:sldId id="270" r:id="rId26"/>
    <p:sldId id="292" r:id="rId27"/>
    <p:sldId id="274" r:id="rId28"/>
    <p:sldId id="275" r:id="rId29"/>
    <p:sldId id="276" r:id="rId30"/>
    <p:sldId id="277" r:id="rId31"/>
    <p:sldId id="278" r:id="rId32"/>
    <p:sldId id="280" r:id="rId33"/>
    <p:sldId id="281" r:id="rId34"/>
    <p:sldId id="282" r:id="rId35"/>
    <p:sldId id="283" r:id="rId36"/>
    <p:sldId id="26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66"/>
    <a:srgbClr val="333399"/>
    <a:srgbClr val="A50021"/>
    <a:srgbClr val="9933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8" autoAdjust="0"/>
  </p:normalViewPr>
  <p:slideViewPr>
    <p:cSldViewPr>
      <p:cViewPr varScale="1">
        <p:scale>
          <a:sx n="104" d="100"/>
          <a:sy n="104" d="100"/>
        </p:scale>
        <p:origin x="12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401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71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00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73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940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25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1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245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76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739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43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367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rmAutofit fontScale="90000"/>
          </a:bodyPr>
          <a:lstStyle/>
          <a:p>
            <a:r>
              <a:rPr lang="en-US" dirty="0">
                <a:solidFill>
                  <a:srgbClr val="333399"/>
                </a:solidFill>
                <a:effectLst>
                  <a:glow rad="101600">
                    <a:schemeClr val="bg1">
                      <a:alpha val="60000"/>
                    </a:schemeClr>
                  </a:glow>
                </a:effectLst>
                <a:latin typeface="Aharoni" panose="02010803020104030203" pitchFamily="2" charset="-79"/>
                <a:cs typeface="Aharoni" panose="02010803020104030203" pitchFamily="2" charset="-79"/>
              </a:rPr>
              <a:t>The Theatre Environment</a:t>
            </a:r>
            <a:br>
              <a:rPr lang="en-US" dirty="0">
                <a:solidFill>
                  <a:srgbClr val="333399"/>
                </a:solidFill>
                <a:effectLst>
                  <a:glow rad="101600">
                    <a:schemeClr val="bg1">
                      <a:alpha val="60000"/>
                    </a:schemeClr>
                  </a:glow>
                </a:effectLst>
                <a:latin typeface="Aharoni" panose="02010803020104030203" pitchFamily="2" charset="-79"/>
                <a:cs typeface="Aharoni" panose="02010803020104030203" pitchFamily="2" charset="-79"/>
              </a:rPr>
            </a:br>
            <a:r>
              <a:rPr lang="en-US" dirty="0">
                <a:solidFill>
                  <a:srgbClr val="333399"/>
                </a:solidFill>
                <a:effectLst>
                  <a:glow rad="101600">
                    <a:schemeClr val="bg1">
                      <a:alpha val="60000"/>
                    </a:schemeClr>
                  </a:glow>
                </a:effectLst>
                <a:latin typeface="Aharoni" panose="02010803020104030203" pitchFamily="2" charset="-79"/>
                <a:cs typeface="Aharoni" panose="02010803020104030203" pitchFamily="2" charset="-79"/>
              </a:rPr>
              <a:t>Society, Critic, and the Theatre </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3</a:t>
            </a:r>
          </a:p>
          <a:p>
            <a:r>
              <a:rPr lang="en-US" dirty="0">
                <a:solidFill>
                  <a:schemeClr val="bg1"/>
                </a:solidFill>
              </a:rPr>
              <a:t>[Part 2]</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259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66"/>
                </a:solidFill>
                <a:latin typeface="Arial Rounded MT Bold" panose="020F0704030504030204" pitchFamily="34" charset="0"/>
              </a:rPr>
              <a:t>Historical Background</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Most Western dramatic theory is based on, or a variation of, or a rejection of, Aristotle's </a:t>
            </a:r>
            <a:r>
              <a:rPr lang="en-US" i="1" dirty="0">
                <a:solidFill>
                  <a:schemeClr val="bg1"/>
                </a:solidFill>
              </a:rPr>
              <a:t>Poetics</a:t>
            </a:r>
            <a:r>
              <a:rPr lang="en-US" dirty="0">
                <a:solidFill>
                  <a:schemeClr val="bg1"/>
                </a:solidFill>
              </a:rPr>
              <a:t> (335 BC). </a:t>
            </a:r>
          </a:p>
          <a:p>
            <a:r>
              <a:rPr lang="en-US" dirty="0">
                <a:solidFill>
                  <a:schemeClr val="bg1"/>
                </a:solidFill>
              </a:rPr>
              <a:t>Horace in Ars Poetica (</a:t>
            </a:r>
            <a:r>
              <a:rPr lang="en-US" i="1" dirty="0">
                <a:solidFill>
                  <a:schemeClr val="bg1"/>
                </a:solidFill>
              </a:rPr>
              <a:t>The Art of Poetry</a:t>
            </a:r>
            <a:r>
              <a:rPr lang="en-US" dirty="0">
                <a:solidFill>
                  <a:schemeClr val="bg1"/>
                </a:solidFill>
              </a:rPr>
              <a:t>) interpreted Aristotle – Aristotle for the Romans.</a:t>
            </a:r>
          </a:p>
          <a:p>
            <a:r>
              <a:rPr lang="en-US" dirty="0">
                <a:solidFill>
                  <a:schemeClr val="bg1"/>
                </a:solidFill>
              </a:rPr>
              <a:t>During the Renaissance (c. 1300 century AD), Aristotle was "rediscovered," primarily through a rediscovery of Horace</a:t>
            </a:r>
          </a:p>
          <a:p>
            <a:r>
              <a:rPr lang="en-US" dirty="0">
                <a:solidFill>
                  <a:schemeClr val="bg1"/>
                </a:solidFill>
              </a:rPr>
              <a:t>Aristotle examined the plays of one century earlier (the 5th century BC, the Golden Age of Greece) and came to conclusions.</a:t>
            </a:r>
          </a:p>
          <a:p>
            <a:r>
              <a:rPr lang="en-US" dirty="0">
                <a:solidFill>
                  <a:srgbClr val="FFFF99"/>
                </a:solidFill>
              </a:rPr>
              <a:t>Aristotle suggested that a tragedy had at least six distinct parts.</a:t>
            </a:r>
          </a:p>
        </p:txBody>
      </p:sp>
    </p:spTree>
    <p:extLst>
      <p:ext uri="{BB962C8B-B14F-4D97-AF65-F5344CB8AC3E}">
        <p14:creationId xmlns:p14="http://schemas.microsoft.com/office/powerpoint/2010/main" val="19474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6">
                    <a:lumMod val="75000"/>
                  </a:schemeClr>
                </a:solidFill>
                <a:effectLst>
                  <a:glow rad="101600">
                    <a:schemeClr val="accent6">
                      <a:satMod val="175000"/>
                      <a:alpha val="40000"/>
                    </a:schemeClr>
                  </a:glow>
                </a:effectLst>
                <a:latin typeface="High Tower Text" panose="02040502050506030303" pitchFamily="18" charset="0"/>
              </a:rPr>
              <a:t>The Definition of Tragedy </a:t>
            </a:r>
          </a:p>
        </p:txBody>
      </p:sp>
      <p:sp>
        <p:nvSpPr>
          <p:cNvPr id="3" name="Content Placeholder 2"/>
          <p:cNvSpPr>
            <a:spLocks noGrp="1"/>
          </p:cNvSpPr>
          <p:nvPr>
            <p:ph idx="1"/>
          </p:nvPr>
        </p:nvSpPr>
        <p:spPr/>
        <p:txBody>
          <a:bodyPr/>
          <a:lstStyle/>
          <a:p>
            <a:r>
              <a:rPr lang="en-US" dirty="0">
                <a:solidFill>
                  <a:schemeClr val="bg1"/>
                </a:solidFill>
              </a:rPr>
              <a:t>Aristotle’s Definition of Tragedy:</a:t>
            </a:r>
          </a:p>
          <a:p>
            <a:pPr lvl="1"/>
            <a:r>
              <a:rPr lang="en-US" dirty="0">
                <a:solidFill>
                  <a:schemeClr val="bg1"/>
                </a:solidFill>
              </a:rPr>
              <a:t>“Tragedy, then, is an imitation of an action that is serious, complete, and of a certain magnitude; in the language embellished with each kind of artistic ornament, the several kinds being found in separate parts of the play; in the form of action, not of narrative; through pity and fear effecting the proper purgation-catharsis of these and similar emotions.” (</a:t>
            </a:r>
            <a:r>
              <a:rPr lang="en-US" i="1" dirty="0">
                <a:solidFill>
                  <a:schemeClr val="bg1"/>
                </a:solidFill>
              </a:rPr>
              <a:t>Poetics</a:t>
            </a:r>
            <a:r>
              <a:rPr lang="en-US" dirty="0">
                <a:solidFill>
                  <a:schemeClr val="bg1"/>
                </a:solidFill>
              </a:rPr>
              <a:t>)</a:t>
            </a:r>
          </a:p>
        </p:txBody>
      </p:sp>
    </p:spTree>
    <p:extLst>
      <p:ext uri="{BB962C8B-B14F-4D97-AF65-F5344CB8AC3E}">
        <p14:creationId xmlns:p14="http://schemas.microsoft.com/office/powerpoint/2010/main" val="372520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6">
                    <a:lumMod val="75000"/>
                  </a:schemeClr>
                </a:solidFill>
                <a:effectLst>
                  <a:glow rad="101600">
                    <a:schemeClr val="accent6">
                      <a:satMod val="175000"/>
                      <a:alpha val="40000"/>
                    </a:schemeClr>
                  </a:glow>
                </a:effectLst>
                <a:latin typeface="High Tower Text" panose="02040502050506030303" pitchFamily="18" charset="0"/>
              </a:rPr>
              <a:t>The Definition of Tragedy </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The definition is compact. Every word of it is filled with meaning. </a:t>
            </a:r>
          </a:p>
          <a:p>
            <a:r>
              <a:rPr lang="en-US" dirty="0">
                <a:solidFill>
                  <a:schemeClr val="bg1"/>
                </a:solidFill>
              </a:rPr>
              <a:t>All art is representation (imitation) of life, but none can represent life in its totality. </a:t>
            </a:r>
          </a:p>
          <a:p>
            <a:r>
              <a:rPr lang="en-US" dirty="0">
                <a:solidFill>
                  <a:schemeClr val="bg1"/>
                </a:solidFill>
              </a:rPr>
              <a:t>Therefore, an artist has to be selective in representation. He must aim at representing or imitating an aspect of life or a fragment of life.</a:t>
            </a:r>
          </a:p>
          <a:p>
            <a:r>
              <a:rPr lang="en-US" dirty="0">
                <a:solidFill>
                  <a:schemeClr val="bg1"/>
                </a:solidFill>
              </a:rPr>
              <a:t>Action comprises all human activities including deeds, thoughts and feelings. Therefore, we find soliloquies, choruses etc. in tragedy.</a:t>
            </a:r>
          </a:p>
          <a:p>
            <a:r>
              <a:rPr lang="en-US" dirty="0">
                <a:solidFill>
                  <a:schemeClr val="bg1"/>
                </a:solidFill>
              </a:rPr>
              <a:t>The writer of ‘tragedy’ seeks to imitate the serious side of life just as a writer of ‘comedy’ seeks to imitate only the shallow and superficial side. </a:t>
            </a:r>
          </a:p>
          <a:p>
            <a:r>
              <a:rPr lang="en-US" dirty="0">
                <a:solidFill>
                  <a:schemeClr val="bg1"/>
                </a:solidFill>
              </a:rPr>
              <a:t>The tragic section presented on the stage in a drama should be complete or self contained with a proper beginning, proper middle, and proper end.</a:t>
            </a:r>
          </a:p>
        </p:txBody>
      </p:sp>
    </p:spTree>
    <p:extLst>
      <p:ext uri="{BB962C8B-B14F-4D97-AF65-F5344CB8AC3E}">
        <p14:creationId xmlns:p14="http://schemas.microsoft.com/office/powerpoint/2010/main" val="1339993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6">
                    <a:lumMod val="75000"/>
                  </a:schemeClr>
                </a:solidFill>
                <a:effectLst>
                  <a:glow rad="101600">
                    <a:schemeClr val="accent6">
                      <a:satMod val="175000"/>
                      <a:alpha val="40000"/>
                    </a:schemeClr>
                  </a:glow>
                </a:effectLst>
                <a:latin typeface="High Tower Text" panose="02040502050506030303" pitchFamily="18" charset="0"/>
              </a:rPr>
              <a:t>The Definition of Tragedy </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A beginning is that before which the audience or the reader does not need to be told anything to understand the story. If something more is required to understand the story than the beginning gives, it is unsatisfactory. </a:t>
            </a:r>
          </a:p>
          <a:p>
            <a:r>
              <a:rPr lang="en-US" dirty="0">
                <a:solidFill>
                  <a:schemeClr val="bg1"/>
                </a:solidFill>
              </a:rPr>
              <a:t>From it follows the middle. In their turn the events from the middle lead to the end. </a:t>
            </a:r>
          </a:p>
          <a:p>
            <a:r>
              <a:rPr lang="en-US" dirty="0">
                <a:solidFill>
                  <a:schemeClr val="bg1"/>
                </a:solidFill>
              </a:rPr>
              <a:t>Thus, the story becomes a compact and self sufficient one. It must not leave the impression that even after the end the action is still to be continued, or that before the action starts certain things remain to be known.</a:t>
            </a:r>
          </a:p>
        </p:txBody>
      </p:sp>
    </p:spTree>
    <p:extLst>
      <p:ext uri="{BB962C8B-B14F-4D97-AF65-F5344CB8AC3E}">
        <p14:creationId xmlns:p14="http://schemas.microsoft.com/office/powerpoint/2010/main" val="3740774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6">
                    <a:lumMod val="75000"/>
                  </a:schemeClr>
                </a:solidFill>
                <a:effectLst>
                  <a:glow rad="101600">
                    <a:schemeClr val="accent6">
                      <a:satMod val="175000"/>
                      <a:alpha val="40000"/>
                    </a:schemeClr>
                  </a:glow>
                </a:effectLst>
                <a:latin typeface="High Tower Text" panose="02040502050506030303" pitchFamily="18" charset="0"/>
              </a:rPr>
              <a:t>The Definition of Tragedy </a:t>
            </a:r>
          </a:p>
        </p:txBody>
      </p:sp>
      <p:sp>
        <p:nvSpPr>
          <p:cNvPr id="3" name="Content Placeholder 2"/>
          <p:cNvSpPr>
            <a:spLocks noGrp="1"/>
          </p:cNvSpPr>
          <p:nvPr>
            <p:ph idx="1"/>
          </p:nvPr>
        </p:nvSpPr>
        <p:spPr/>
        <p:txBody>
          <a:bodyPr>
            <a:noAutofit/>
          </a:bodyPr>
          <a:lstStyle/>
          <a:p>
            <a:r>
              <a:rPr lang="en-US" sz="1800" dirty="0">
                <a:solidFill>
                  <a:schemeClr val="bg1"/>
                </a:solidFill>
              </a:rPr>
              <a:t>Tragedy must have a close-knit unity with nothing that is redundant or unnecessary. </a:t>
            </a:r>
          </a:p>
          <a:p>
            <a:r>
              <a:rPr lang="en-US" sz="1800" dirty="0">
                <a:solidFill>
                  <a:schemeClr val="bg1"/>
                </a:solidFill>
              </a:rPr>
              <a:t>Every episode, every character and dialogue in the play must carry step by step the action that is set into motion to its logical completion. It must give the impression of wholeness at the end.</a:t>
            </a:r>
          </a:p>
          <a:p>
            <a:r>
              <a:rPr lang="en-US" sz="1800" dirty="0">
                <a:solidFill>
                  <a:schemeClr val="bg1"/>
                </a:solidFill>
              </a:rPr>
              <a:t>The play must have, then, a definite magnitude, a proper size or a reasonable length such as the mind may comprehend fully. </a:t>
            </a:r>
          </a:p>
          <a:p>
            <a:r>
              <a:rPr lang="en-US" sz="1800" dirty="0">
                <a:solidFill>
                  <a:schemeClr val="bg1"/>
                </a:solidFill>
              </a:rPr>
              <a:t>That is to say that it must have only necessary duration, it should neither be too long to tire our patience nor be too short to make effective representation impossible. </a:t>
            </a:r>
          </a:p>
          <a:p>
            <a:r>
              <a:rPr lang="en-US" sz="1800" dirty="0">
                <a:solidFill>
                  <a:schemeClr val="bg1"/>
                </a:solidFill>
              </a:rPr>
              <a:t>Besides, a drama continuing for hours – indefinitely may fail to keep the various parts of it together into unity and wholeness in the spectator’s mind. </a:t>
            </a:r>
          </a:p>
          <a:p>
            <a:r>
              <a:rPr lang="en-US" sz="1800" dirty="0">
                <a:solidFill>
                  <a:schemeClr val="bg1"/>
                </a:solidFill>
              </a:rPr>
              <a:t>The reasonable duration enables the spectator to view the drama as a whole, to remember its various episodes and to maintain interest.</a:t>
            </a:r>
          </a:p>
        </p:txBody>
      </p:sp>
    </p:spTree>
    <p:extLst>
      <p:ext uri="{BB962C8B-B14F-4D97-AF65-F5344CB8AC3E}">
        <p14:creationId xmlns:p14="http://schemas.microsoft.com/office/powerpoint/2010/main" val="213122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6">
                    <a:lumMod val="75000"/>
                  </a:schemeClr>
                </a:solidFill>
                <a:effectLst>
                  <a:glow rad="101600">
                    <a:schemeClr val="accent6">
                      <a:satMod val="175000"/>
                      <a:alpha val="40000"/>
                    </a:schemeClr>
                  </a:glow>
                </a:effectLst>
                <a:latin typeface="High Tower Text" panose="02040502050506030303" pitchFamily="18" charset="0"/>
              </a:rPr>
              <a:t>The Definition of Tragedy </a:t>
            </a:r>
          </a:p>
        </p:txBody>
      </p:sp>
      <p:sp>
        <p:nvSpPr>
          <p:cNvPr id="3" name="Content Placeholder 2"/>
          <p:cNvSpPr>
            <a:spLocks noGrp="1"/>
          </p:cNvSpPr>
          <p:nvPr>
            <p:ph idx="1"/>
          </p:nvPr>
        </p:nvSpPr>
        <p:spPr/>
        <p:txBody>
          <a:bodyPr>
            <a:noAutofit/>
          </a:bodyPr>
          <a:lstStyle/>
          <a:p>
            <a:r>
              <a:rPr lang="en-US" sz="2200" dirty="0">
                <a:solidFill>
                  <a:schemeClr val="bg1"/>
                </a:solidFill>
              </a:rPr>
              <a:t>The language employed here should be duly embellished and beautified with various artistic ornaments (rhythm, harmony, song) and figures of speech. </a:t>
            </a:r>
          </a:p>
          <a:p>
            <a:r>
              <a:rPr lang="en-US" sz="2200" dirty="0">
                <a:solidFill>
                  <a:schemeClr val="bg1"/>
                </a:solidFill>
              </a:rPr>
              <a:t>The language of our daily affairs is not useful here because tragedy has to present a heightened picture of life’s serious side, and that is possible only if elevated language of poetry is used. </a:t>
            </a:r>
          </a:p>
          <a:p>
            <a:r>
              <a:rPr lang="en-US" sz="2200" dirty="0">
                <a:solidFill>
                  <a:schemeClr val="bg1"/>
                </a:solidFill>
              </a:rPr>
              <a:t>According to need, the writer makes use of songs, poetry, poetic dialogue; simple conversation etc. in various parts of the play.</a:t>
            </a:r>
          </a:p>
          <a:p>
            <a:r>
              <a:rPr lang="en-US" sz="2200" dirty="0">
                <a:solidFill>
                  <a:schemeClr val="bg1"/>
                </a:solidFill>
              </a:rPr>
              <a:t>Its manner of imitation should be action, not narration as in epic, for it is meant to be a dramatic representation on the stage and not a mere story-telling.</a:t>
            </a:r>
          </a:p>
        </p:txBody>
      </p:sp>
    </p:spTree>
    <p:extLst>
      <p:ext uri="{BB962C8B-B14F-4D97-AF65-F5344CB8AC3E}">
        <p14:creationId xmlns:p14="http://schemas.microsoft.com/office/powerpoint/2010/main" val="278148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15400" b="-1"/>
          <a:stretch/>
        </p:blipFill>
        <p:spPr>
          <a:xfrm>
            <a:off x="20" y="10"/>
            <a:ext cx="725221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3764"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639471" y="1447800"/>
            <a:ext cx="2866642" cy="1899912"/>
          </a:xfrm>
        </p:spPr>
        <p:txBody>
          <a:bodyPr>
            <a:normAutofit fontScale="90000"/>
          </a:bodyPr>
          <a:lstStyle/>
          <a:p>
            <a:r>
              <a:rPr lang="en-US" dirty="0">
                <a:effectLst>
                  <a:glow rad="101600">
                    <a:srgbClr val="FFFF00">
                      <a:alpha val="60000"/>
                    </a:srgbClr>
                  </a:glow>
                </a:effectLst>
                <a:latin typeface="Gloucester MT Extra Condensed" panose="02030808020601010101" pitchFamily="18" charset="0"/>
              </a:rPr>
              <a:t>Aristotle's Six Parts of a Tragedy </a:t>
            </a:r>
          </a:p>
        </p:txBody>
      </p:sp>
      <p:sp>
        <p:nvSpPr>
          <p:cNvPr id="3" name="Content Placeholder 2"/>
          <p:cNvSpPr>
            <a:spLocks noGrp="1"/>
          </p:cNvSpPr>
          <p:nvPr>
            <p:ph idx="1"/>
          </p:nvPr>
        </p:nvSpPr>
        <p:spPr>
          <a:xfrm>
            <a:off x="5648707" y="3733800"/>
            <a:ext cx="2866642" cy="2442599"/>
          </a:xfrm>
          <a:solidFill>
            <a:schemeClr val="tx1"/>
          </a:solidFill>
        </p:spPr>
        <p:txBody>
          <a:bodyPr>
            <a:normAutofit/>
          </a:bodyPr>
          <a:lstStyle/>
          <a:p>
            <a:pPr marL="0" indent="0">
              <a:buNone/>
            </a:pPr>
            <a:r>
              <a:rPr lang="en-US" sz="2000" dirty="0">
                <a:solidFill>
                  <a:srgbClr val="FFFF99"/>
                </a:solidFill>
              </a:rPr>
              <a:t>1. Plot</a:t>
            </a:r>
          </a:p>
          <a:p>
            <a:pPr marL="0" indent="0">
              <a:buNone/>
            </a:pPr>
            <a:r>
              <a:rPr lang="en-US" sz="2000" dirty="0">
                <a:solidFill>
                  <a:srgbClr val="FFFF99"/>
                </a:solidFill>
              </a:rPr>
              <a:t>2. Character </a:t>
            </a:r>
          </a:p>
          <a:p>
            <a:pPr marL="0" indent="0">
              <a:buNone/>
            </a:pPr>
            <a:r>
              <a:rPr lang="en-US" sz="2000" dirty="0">
                <a:solidFill>
                  <a:srgbClr val="FFFF99"/>
                </a:solidFill>
              </a:rPr>
              <a:t>3. Thought (theme, idea)</a:t>
            </a:r>
          </a:p>
          <a:p>
            <a:pPr marL="0" indent="0">
              <a:buNone/>
            </a:pPr>
            <a:r>
              <a:rPr lang="en-US" sz="2000" dirty="0">
                <a:solidFill>
                  <a:srgbClr val="FFFF99"/>
                </a:solidFill>
              </a:rPr>
              <a:t>4. Diction (Language) </a:t>
            </a:r>
          </a:p>
          <a:p>
            <a:pPr marL="0" indent="0">
              <a:buNone/>
            </a:pPr>
            <a:r>
              <a:rPr lang="en-US" sz="2000" dirty="0">
                <a:solidFill>
                  <a:srgbClr val="FFFF99"/>
                </a:solidFill>
              </a:rPr>
              <a:t>5. Music (sound) </a:t>
            </a:r>
          </a:p>
          <a:p>
            <a:pPr marL="0" indent="0">
              <a:buNone/>
            </a:pPr>
            <a:r>
              <a:rPr lang="en-US" sz="2000" dirty="0">
                <a:solidFill>
                  <a:srgbClr val="FFFF99"/>
                </a:solidFill>
              </a:rPr>
              <a:t>6. Spectacle </a:t>
            </a:r>
          </a:p>
        </p:txBody>
      </p:sp>
    </p:spTree>
    <p:extLst>
      <p:ext uri="{BB962C8B-B14F-4D97-AF65-F5344CB8AC3E}">
        <p14:creationId xmlns:p14="http://schemas.microsoft.com/office/powerpoint/2010/main" val="372563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66"/>
                </a:solidFill>
                <a:latin typeface="Gloucester MT Extra Condensed" panose="02030808020601010101" pitchFamily="18" charset="0"/>
              </a:rPr>
              <a:t>Aristotle's Six Parts of a Tragedy </a:t>
            </a:r>
          </a:p>
        </p:txBody>
      </p:sp>
      <p:sp>
        <p:nvSpPr>
          <p:cNvPr id="3" name="Content Placeholder 2"/>
          <p:cNvSpPr>
            <a:spLocks noGrp="1"/>
          </p:cNvSpPr>
          <p:nvPr>
            <p:ph idx="1"/>
          </p:nvPr>
        </p:nvSpPr>
        <p:spPr/>
        <p:txBody>
          <a:bodyPr>
            <a:noAutofit/>
          </a:bodyPr>
          <a:lstStyle/>
          <a:p>
            <a:pPr algn="just">
              <a:lnSpc>
                <a:spcPct val="150000"/>
              </a:lnSpc>
            </a:pPr>
            <a:r>
              <a:rPr lang="en-US" sz="1200" dirty="0">
                <a:solidFill>
                  <a:srgbClr val="FFFF99"/>
                </a:solidFill>
              </a:rPr>
              <a:t>The Plot </a:t>
            </a:r>
            <a:r>
              <a:rPr lang="en-US" sz="1200" dirty="0">
                <a:solidFill>
                  <a:schemeClr val="bg1"/>
                </a:solidFill>
              </a:rPr>
              <a:t>is the most important part of a tragedy. </a:t>
            </a:r>
          </a:p>
          <a:p>
            <a:pPr lvl="1" algn="just">
              <a:lnSpc>
                <a:spcPct val="150000"/>
              </a:lnSpc>
            </a:pPr>
            <a:r>
              <a:rPr lang="en-US" sz="1000" dirty="0">
                <a:solidFill>
                  <a:schemeClr val="bg1"/>
                </a:solidFill>
              </a:rPr>
              <a:t>The plot means ‘the arrangement of the incidents’. </a:t>
            </a:r>
          </a:p>
          <a:p>
            <a:pPr algn="just">
              <a:lnSpc>
                <a:spcPct val="150000"/>
              </a:lnSpc>
            </a:pPr>
            <a:r>
              <a:rPr lang="en-US" sz="1200" dirty="0">
                <a:solidFill>
                  <a:schemeClr val="bg1"/>
                </a:solidFill>
              </a:rPr>
              <a:t>Normally the plot is divided into five acts, and each Act is further divided into several scenes. </a:t>
            </a:r>
          </a:p>
          <a:p>
            <a:pPr algn="just">
              <a:lnSpc>
                <a:spcPct val="150000"/>
              </a:lnSpc>
            </a:pPr>
            <a:r>
              <a:rPr lang="en-US" sz="1200" dirty="0">
                <a:solidFill>
                  <a:schemeClr val="bg1"/>
                </a:solidFill>
              </a:rPr>
              <a:t>The dramatist’s main skill lies in dividing the plot into Acts and Scenes in such a way that they may produce the maximum scenic effect in a natural development. </a:t>
            </a:r>
          </a:p>
          <a:p>
            <a:pPr lvl="1" algn="just">
              <a:lnSpc>
                <a:spcPct val="150000"/>
              </a:lnSpc>
            </a:pPr>
            <a:r>
              <a:rPr lang="en-US" sz="1000" dirty="0">
                <a:solidFill>
                  <a:schemeClr val="bg1"/>
                </a:solidFill>
              </a:rPr>
              <a:t>The events of a play; the story as opposed to the theme; what happens rather than what it means. </a:t>
            </a:r>
          </a:p>
          <a:p>
            <a:pPr algn="just">
              <a:lnSpc>
                <a:spcPct val="150000"/>
              </a:lnSpc>
            </a:pPr>
            <a:r>
              <a:rPr lang="en-US" sz="1200" dirty="0">
                <a:solidFill>
                  <a:schemeClr val="bg1"/>
                </a:solidFill>
              </a:rPr>
              <a:t>The plot must have some sort of unity and clarity by setting up a pattern by which each action initiating the next rather than standing alone without connection to what came before it or what follows.  </a:t>
            </a:r>
          </a:p>
          <a:p>
            <a:pPr algn="just">
              <a:lnSpc>
                <a:spcPct val="150000"/>
              </a:lnSpc>
            </a:pPr>
            <a:r>
              <a:rPr lang="en-US" sz="1200" dirty="0">
                <a:solidFill>
                  <a:schemeClr val="bg1"/>
                </a:solidFill>
              </a:rPr>
              <a:t>In the plot of a play, characters are involved in conflict that has a pattern of movement. </a:t>
            </a:r>
          </a:p>
          <a:p>
            <a:pPr algn="just">
              <a:lnSpc>
                <a:spcPct val="150000"/>
              </a:lnSpc>
            </a:pPr>
            <a:r>
              <a:rPr lang="en-US" sz="1200" dirty="0">
                <a:solidFill>
                  <a:schemeClr val="bg1"/>
                </a:solidFill>
              </a:rPr>
              <a:t>The action and movement in the play begins from the initial entanglement, through rising action, climax, and falling action to resolution.</a:t>
            </a:r>
          </a:p>
          <a:p>
            <a:pPr algn="just">
              <a:lnSpc>
                <a:spcPct val="150000"/>
              </a:lnSpc>
            </a:pPr>
            <a:r>
              <a:rPr lang="en-US" sz="1200" dirty="0">
                <a:solidFill>
                  <a:srgbClr val="FFFF99"/>
                </a:solidFill>
              </a:rPr>
              <a:t>Characters</a:t>
            </a:r>
            <a:r>
              <a:rPr lang="en-US" sz="1200" dirty="0">
                <a:solidFill>
                  <a:schemeClr val="bg1"/>
                </a:solidFill>
              </a:rPr>
              <a:t> are men and women who act. </a:t>
            </a:r>
          </a:p>
          <a:p>
            <a:pPr algn="just">
              <a:lnSpc>
                <a:spcPct val="150000"/>
              </a:lnSpc>
            </a:pPr>
            <a:r>
              <a:rPr lang="en-US" sz="1200" dirty="0">
                <a:solidFill>
                  <a:schemeClr val="bg1"/>
                </a:solidFill>
              </a:rPr>
              <a:t>The hero and the heroine are two important figures among the characters. </a:t>
            </a:r>
          </a:p>
          <a:p>
            <a:pPr lvl="1" algn="just">
              <a:lnSpc>
                <a:spcPct val="150000"/>
              </a:lnSpc>
            </a:pPr>
            <a:r>
              <a:rPr lang="en-US" sz="1000" dirty="0">
                <a:solidFill>
                  <a:schemeClr val="bg1"/>
                </a:solidFill>
              </a:rPr>
              <a:t>These are the people presented in the play that are involved in the perusing plot.  Each character should have their own distinct personality, age, appearance, beliefs, socio economic background, and language. </a:t>
            </a:r>
          </a:p>
        </p:txBody>
      </p:sp>
    </p:spTree>
    <p:extLst>
      <p:ext uri="{BB962C8B-B14F-4D97-AF65-F5344CB8AC3E}">
        <p14:creationId xmlns:p14="http://schemas.microsoft.com/office/powerpoint/2010/main" val="38495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66"/>
                </a:solidFill>
                <a:latin typeface="Gloucester MT Extra Condensed" panose="02030808020601010101" pitchFamily="18" charset="0"/>
              </a:rPr>
              <a:t>Aristotle's Six Parts of a Tragedy </a:t>
            </a:r>
          </a:p>
        </p:txBody>
      </p:sp>
      <p:sp>
        <p:nvSpPr>
          <p:cNvPr id="3" name="Content Placeholder 2"/>
          <p:cNvSpPr>
            <a:spLocks noGrp="1"/>
          </p:cNvSpPr>
          <p:nvPr>
            <p:ph idx="1"/>
          </p:nvPr>
        </p:nvSpPr>
        <p:spPr/>
        <p:txBody>
          <a:bodyPr>
            <a:noAutofit/>
          </a:bodyPr>
          <a:lstStyle/>
          <a:p>
            <a:pPr algn="just">
              <a:lnSpc>
                <a:spcPct val="150000"/>
              </a:lnSpc>
            </a:pPr>
            <a:r>
              <a:rPr lang="en-US" sz="1400" dirty="0">
                <a:solidFill>
                  <a:srgbClr val="FFFF99"/>
                </a:solidFill>
              </a:rPr>
              <a:t>Thought</a:t>
            </a:r>
            <a:r>
              <a:rPr lang="en-US" sz="1400" dirty="0">
                <a:solidFill>
                  <a:schemeClr val="bg1"/>
                </a:solidFill>
              </a:rPr>
              <a:t> means what the characters think or feel during their career in the development of the plot. The thought is expressed through their speeches and dialogues. </a:t>
            </a:r>
          </a:p>
          <a:p>
            <a:pPr algn="just">
              <a:lnSpc>
                <a:spcPct val="150000"/>
              </a:lnSpc>
            </a:pPr>
            <a:r>
              <a:rPr lang="en-US" sz="1400" dirty="0">
                <a:solidFill>
                  <a:schemeClr val="bg1"/>
                </a:solidFill>
              </a:rPr>
              <a:t>Sometimes the theme is clearly stated in the title.  It may be stated through dialogue by a character acting as the playwright’s voice. Or it may be the theme is less obvious and emerges only after some study or thought. The abstract issues and feelings that grow out of the dramatic action. </a:t>
            </a:r>
          </a:p>
          <a:p>
            <a:pPr algn="just">
              <a:lnSpc>
                <a:spcPct val="150000"/>
              </a:lnSpc>
            </a:pPr>
            <a:r>
              <a:rPr lang="en-US" sz="1400" dirty="0">
                <a:solidFill>
                  <a:srgbClr val="FFFF99"/>
                </a:solidFill>
              </a:rPr>
              <a:t>Diction</a:t>
            </a:r>
            <a:r>
              <a:rPr lang="en-US" sz="1400" dirty="0">
                <a:solidFill>
                  <a:schemeClr val="bg1"/>
                </a:solidFill>
              </a:rPr>
              <a:t> is the medium of language or expression through which the characters reveal their thoughts and feelings. The diction should be ‘embellished with each kind of artistic element’. </a:t>
            </a:r>
          </a:p>
          <a:p>
            <a:pPr algn="just">
              <a:lnSpc>
                <a:spcPct val="150000"/>
              </a:lnSpc>
            </a:pPr>
            <a:r>
              <a:rPr lang="en-US" sz="1400" dirty="0">
                <a:solidFill>
                  <a:schemeClr val="bg1"/>
                </a:solidFill>
              </a:rPr>
              <a:t>The word choices made by the playwright and the enunciation of the actors of the language.  </a:t>
            </a:r>
          </a:p>
          <a:p>
            <a:pPr algn="just">
              <a:lnSpc>
                <a:spcPct val="150000"/>
              </a:lnSpc>
            </a:pPr>
            <a:r>
              <a:rPr lang="en-US" sz="1400" dirty="0">
                <a:solidFill>
                  <a:srgbClr val="FFFF99"/>
                </a:solidFill>
              </a:rPr>
              <a:t>Language</a:t>
            </a:r>
            <a:r>
              <a:rPr lang="en-US" sz="1400" dirty="0">
                <a:solidFill>
                  <a:schemeClr val="bg1"/>
                </a:solidFill>
              </a:rPr>
              <a:t> and dialog delivered by the characters moves the plot and action along, provides exposition, defines the distinct characters.  </a:t>
            </a:r>
          </a:p>
          <a:p>
            <a:pPr algn="just">
              <a:lnSpc>
                <a:spcPct val="150000"/>
              </a:lnSpc>
            </a:pPr>
            <a:r>
              <a:rPr lang="en-US" sz="1400" dirty="0">
                <a:solidFill>
                  <a:schemeClr val="bg1"/>
                </a:solidFill>
              </a:rPr>
              <a:t>Each playwright can create their own specific style in relationship to language choices they use in establishing character and dialogue.</a:t>
            </a:r>
          </a:p>
        </p:txBody>
      </p:sp>
    </p:spTree>
    <p:extLst>
      <p:ext uri="{BB962C8B-B14F-4D97-AF65-F5344CB8AC3E}">
        <p14:creationId xmlns:p14="http://schemas.microsoft.com/office/powerpoint/2010/main" val="70687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66"/>
                </a:solidFill>
                <a:latin typeface="Gloucester MT Extra Condensed" panose="02030808020601010101" pitchFamily="18" charset="0"/>
              </a:rPr>
              <a:t>Aristotle's Six Parts of a Tragedy </a:t>
            </a:r>
          </a:p>
        </p:txBody>
      </p:sp>
      <p:sp>
        <p:nvSpPr>
          <p:cNvPr id="3" name="Content Placeholder 2"/>
          <p:cNvSpPr>
            <a:spLocks noGrp="1"/>
          </p:cNvSpPr>
          <p:nvPr>
            <p:ph idx="1"/>
          </p:nvPr>
        </p:nvSpPr>
        <p:spPr/>
        <p:txBody>
          <a:bodyPr>
            <a:noAutofit/>
          </a:bodyPr>
          <a:lstStyle/>
          <a:p>
            <a:pPr algn="just">
              <a:lnSpc>
                <a:spcPct val="150000"/>
              </a:lnSpc>
            </a:pPr>
            <a:r>
              <a:rPr lang="en-US" sz="1400" dirty="0">
                <a:solidFill>
                  <a:srgbClr val="FFFF99"/>
                </a:solidFill>
              </a:rPr>
              <a:t>The song </a:t>
            </a:r>
            <a:r>
              <a:rPr lang="en-US" sz="1400" dirty="0">
                <a:solidFill>
                  <a:schemeClr val="bg1"/>
                </a:solidFill>
              </a:rPr>
              <a:t>is one of these embellishments. The decoration of the stage is the major part of the spectacle. </a:t>
            </a:r>
          </a:p>
          <a:p>
            <a:pPr algn="just">
              <a:lnSpc>
                <a:spcPct val="150000"/>
              </a:lnSpc>
            </a:pPr>
            <a:r>
              <a:rPr lang="en-US" sz="1400" dirty="0">
                <a:solidFill>
                  <a:srgbClr val="FFFF99"/>
                </a:solidFill>
              </a:rPr>
              <a:t>Music</a:t>
            </a:r>
            <a:r>
              <a:rPr lang="en-US" sz="1400" dirty="0">
                <a:solidFill>
                  <a:schemeClr val="bg1"/>
                </a:solidFill>
              </a:rPr>
              <a:t> can encompass the rhythm of dialogue and speeches in a play or can also mean the aspects of the melody and music compositions as with musical theatre.  </a:t>
            </a:r>
          </a:p>
          <a:p>
            <a:pPr algn="just">
              <a:lnSpc>
                <a:spcPct val="150000"/>
              </a:lnSpc>
            </a:pPr>
            <a:r>
              <a:rPr lang="en-US" sz="1400" dirty="0">
                <a:solidFill>
                  <a:schemeClr val="bg1"/>
                </a:solidFill>
              </a:rPr>
              <a:t>Each theatrical presentation delivers music, rhythm and melody in its own distinctive manner.    </a:t>
            </a:r>
          </a:p>
          <a:p>
            <a:pPr algn="just">
              <a:lnSpc>
                <a:spcPct val="150000"/>
              </a:lnSpc>
            </a:pPr>
            <a:r>
              <a:rPr lang="en-US" sz="1400" dirty="0">
                <a:solidFill>
                  <a:schemeClr val="bg1"/>
                </a:solidFill>
              </a:rPr>
              <a:t>Music is not a part of every play.  But music can be included to mean all sounds in a production.  </a:t>
            </a:r>
          </a:p>
          <a:p>
            <a:pPr algn="just">
              <a:lnSpc>
                <a:spcPct val="150000"/>
              </a:lnSpc>
            </a:pPr>
            <a:r>
              <a:rPr lang="en-US" sz="1400" dirty="0">
                <a:solidFill>
                  <a:schemeClr val="bg1"/>
                </a:solidFill>
              </a:rPr>
              <a:t>Music can expand to all sound effects, the actor’s voices, songs, and instrumental music played as underscore in a play.  </a:t>
            </a:r>
          </a:p>
          <a:p>
            <a:pPr algn="just">
              <a:lnSpc>
                <a:spcPct val="150000"/>
              </a:lnSpc>
            </a:pPr>
            <a:r>
              <a:rPr lang="en-US" sz="1400" dirty="0">
                <a:solidFill>
                  <a:schemeClr val="bg1"/>
                </a:solidFill>
              </a:rPr>
              <a:t>Music creates patterns and establishes tempo in theatre.  </a:t>
            </a:r>
          </a:p>
          <a:p>
            <a:pPr algn="just">
              <a:lnSpc>
                <a:spcPct val="150000"/>
              </a:lnSpc>
            </a:pPr>
            <a:r>
              <a:rPr lang="en-US" sz="1400" dirty="0">
                <a:solidFill>
                  <a:schemeClr val="bg1"/>
                </a:solidFill>
              </a:rPr>
              <a:t>In the aspects of the musical the songs are used to push the plot forward and move the story to a higher level of intensity.  </a:t>
            </a:r>
          </a:p>
          <a:p>
            <a:pPr algn="just">
              <a:lnSpc>
                <a:spcPct val="150000"/>
              </a:lnSpc>
            </a:pPr>
            <a:r>
              <a:rPr lang="en-US" sz="1400" dirty="0">
                <a:solidFill>
                  <a:schemeClr val="bg1"/>
                </a:solidFill>
              </a:rPr>
              <a:t>Composers and lyricist work together with playwrights to strengthen the themes and ideas of the play.  </a:t>
            </a:r>
          </a:p>
          <a:p>
            <a:pPr algn="just">
              <a:lnSpc>
                <a:spcPct val="150000"/>
              </a:lnSpc>
            </a:pPr>
            <a:r>
              <a:rPr lang="en-US" sz="1400" dirty="0">
                <a:solidFill>
                  <a:schemeClr val="bg1"/>
                </a:solidFill>
              </a:rPr>
              <a:t>Character’s wants and desires can be strengthened for the audience through lyrics and music. </a:t>
            </a:r>
          </a:p>
        </p:txBody>
      </p:sp>
    </p:spTree>
    <p:extLst>
      <p:ext uri="{BB962C8B-B14F-4D97-AF65-F5344CB8AC3E}">
        <p14:creationId xmlns:p14="http://schemas.microsoft.com/office/powerpoint/2010/main" val="3499210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tx2">
                    <a:lumMod val="60000"/>
                    <a:lumOff val="40000"/>
                  </a:schemeClr>
                </a:solidFill>
                <a:effectLst>
                  <a:glow rad="228600">
                    <a:schemeClr val="accent5">
                      <a:satMod val="175000"/>
                      <a:alpha val="40000"/>
                    </a:schemeClr>
                  </a:glow>
                </a:effectLst>
                <a:latin typeface="Eras Bold ITC" panose="020B0907030504020204" pitchFamily="34" charset="0"/>
              </a:rPr>
              <a:t>The Playwright</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What is a playwright?  </a:t>
            </a:r>
          </a:p>
          <a:p>
            <a:pPr lvl="1"/>
            <a:r>
              <a:rPr lang="en-US" dirty="0">
                <a:solidFill>
                  <a:schemeClr val="bg1"/>
                </a:solidFill>
              </a:rPr>
              <a:t>According to the  American Heritage Dictionary, </a:t>
            </a:r>
            <a:r>
              <a:rPr lang="en-US" dirty="0">
                <a:solidFill>
                  <a:srgbClr val="FFFF99"/>
                </a:solidFill>
              </a:rPr>
              <a:t>a  playwright means “One who writes plays.”  </a:t>
            </a:r>
            <a:r>
              <a:rPr lang="en-US" dirty="0">
                <a:solidFill>
                  <a:schemeClr val="bg1"/>
                </a:solidFill>
              </a:rPr>
              <a:t> </a:t>
            </a:r>
          </a:p>
          <a:p>
            <a:r>
              <a:rPr lang="en-US" dirty="0">
                <a:solidFill>
                  <a:schemeClr val="bg1"/>
                </a:solidFill>
              </a:rPr>
              <a:t>Theseus from </a:t>
            </a:r>
            <a:r>
              <a:rPr lang="en-US" i="1" dirty="0">
                <a:solidFill>
                  <a:schemeClr val="bg1"/>
                </a:solidFill>
              </a:rPr>
              <a:t>A Midsummer’s Night’s Dream </a:t>
            </a:r>
            <a:r>
              <a:rPr lang="en-US" dirty="0">
                <a:solidFill>
                  <a:schemeClr val="bg1"/>
                </a:solidFill>
              </a:rPr>
              <a:t>by William Shakespeare talks of a playwright…</a:t>
            </a:r>
          </a:p>
          <a:p>
            <a:pPr marL="0" indent="0">
              <a:buNone/>
            </a:pPr>
            <a:endParaRPr lang="en-US" dirty="0">
              <a:solidFill>
                <a:schemeClr val="bg1"/>
              </a:solidFill>
            </a:endParaRPr>
          </a:p>
          <a:p>
            <a:pPr marL="0" indent="0" algn="ctr">
              <a:buNone/>
            </a:pPr>
            <a:r>
              <a:rPr lang="en-US" i="1" dirty="0">
                <a:solidFill>
                  <a:schemeClr val="accent1">
                    <a:lumMod val="60000"/>
                    <a:lumOff val="40000"/>
                  </a:schemeClr>
                </a:solidFill>
              </a:rPr>
              <a:t>The poet’s eye, in a fine frenzy rolling,</a:t>
            </a:r>
          </a:p>
          <a:p>
            <a:pPr marL="0" indent="0" algn="ctr">
              <a:buNone/>
            </a:pPr>
            <a:r>
              <a:rPr lang="en-US" i="1" dirty="0">
                <a:solidFill>
                  <a:schemeClr val="accent1">
                    <a:lumMod val="60000"/>
                    <a:lumOff val="40000"/>
                  </a:schemeClr>
                </a:solidFill>
              </a:rPr>
              <a:t>Doth glance from heaven to earth, from earth to heaven;</a:t>
            </a:r>
          </a:p>
          <a:p>
            <a:pPr marL="0" indent="0" algn="ctr">
              <a:buNone/>
            </a:pPr>
            <a:r>
              <a:rPr lang="en-US" i="1" dirty="0">
                <a:solidFill>
                  <a:schemeClr val="accent1">
                    <a:lumMod val="60000"/>
                    <a:lumOff val="40000"/>
                  </a:schemeClr>
                </a:solidFill>
              </a:rPr>
              <a:t>And, as imagination bodies forth</a:t>
            </a:r>
          </a:p>
          <a:p>
            <a:pPr marL="0" indent="0" algn="ctr">
              <a:buNone/>
            </a:pPr>
            <a:r>
              <a:rPr lang="en-US" i="1" dirty="0">
                <a:solidFill>
                  <a:schemeClr val="accent1">
                    <a:lumMod val="60000"/>
                    <a:lumOff val="40000"/>
                  </a:schemeClr>
                </a:solidFill>
              </a:rPr>
              <a:t>The forms of things unknown, the poet’s pen</a:t>
            </a:r>
          </a:p>
          <a:p>
            <a:pPr marL="0" indent="0" algn="ctr">
              <a:buNone/>
            </a:pPr>
            <a:r>
              <a:rPr lang="en-US" i="1" dirty="0">
                <a:solidFill>
                  <a:schemeClr val="accent1">
                    <a:lumMod val="60000"/>
                    <a:lumOff val="40000"/>
                  </a:schemeClr>
                </a:solidFill>
              </a:rPr>
              <a:t>Turns them to shapes, and gives to airy nothing</a:t>
            </a:r>
          </a:p>
          <a:p>
            <a:pPr marL="0" indent="0" algn="ctr">
              <a:buNone/>
            </a:pPr>
            <a:r>
              <a:rPr lang="en-US" i="1" dirty="0">
                <a:solidFill>
                  <a:schemeClr val="accent1">
                    <a:lumMod val="60000"/>
                    <a:lumOff val="40000"/>
                  </a:schemeClr>
                </a:solidFill>
              </a:rPr>
              <a:t>A local habitation and a name. </a:t>
            </a:r>
          </a:p>
        </p:txBody>
      </p:sp>
    </p:spTree>
    <p:extLst>
      <p:ext uri="{BB962C8B-B14F-4D97-AF65-F5344CB8AC3E}">
        <p14:creationId xmlns:p14="http://schemas.microsoft.com/office/powerpoint/2010/main" val="236275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66"/>
                </a:solidFill>
                <a:latin typeface="Gloucester MT Extra Condensed" panose="02030808020601010101" pitchFamily="18" charset="0"/>
              </a:rPr>
              <a:t>Aristotle's Six Parts of a Tragedy </a:t>
            </a:r>
          </a:p>
        </p:txBody>
      </p:sp>
      <p:sp>
        <p:nvSpPr>
          <p:cNvPr id="3" name="Content Placeholder 2"/>
          <p:cNvSpPr>
            <a:spLocks noGrp="1"/>
          </p:cNvSpPr>
          <p:nvPr>
            <p:ph idx="1"/>
          </p:nvPr>
        </p:nvSpPr>
        <p:spPr/>
        <p:txBody>
          <a:bodyPr>
            <a:noAutofit/>
          </a:bodyPr>
          <a:lstStyle/>
          <a:p>
            <a:pPr algn="just">
              <a:lnSpc>
                <a:spcPct val="150000"/>
              </a:lnSpc>
            </a:pPr>
            <a:r>
              <a:rPr lang="en-US" sz="1400" dirty="0">
                <a:solidFill>
                  <a:srgbClr val="FFFF99"/>
                </a:solidFill>
              </a:rPr>
              <a:t>The Spectacle </a:t>
            </a:r>
            <a:r>
              <a:rPr lang="en-US" sz="1400" dirty="0">
                <a:solidFill>
                  <a:schemeClr val="bg1"/>
                </a:solidFill>
              </a:rPr>
              <a:t>is theatrical effect presented on the stage. But spectacle also includes: </a:t>
            </a:r>
          </a:p>
          <a:p>
            <a:pPr lvl="1" algn="just">
              <a:lnSpc>
                <a:spcPct val="150000"/>
              </a:lnSpc>
            </a:pPr>
            <a:r>
              <a:rPr lang="en-US" sz="1100" dirty="0">
                <a:solidFill>
                  <a:schemeClr val="bg1"/>
                </a:solidFill>
              </a:rPr>
              <a:t>Scenes of physical torture, loud lamentations, dances, colorful garments of the main characters, and the beggarly or humorous appearance of the subordinate characters or of the fool on the stage. </a:t>
            </a:r>
          </a:p>
          <a:p>
            <a:pPr algn="just">
              <a:lnSpc>
                <a:spcPct val="150000"/>
              </a:lnSpc>
            </a:pPr>
            <a:r>
              <a:rPr lang="en-US" sz="1400" dirty="0">
                <a:solidFill>
                  <a:schemeClr val="bg1"/>
                </a:solidFill>
              </a:rPr>
              <a:t>The spectacle in the theatre can involve all of the aspects of scenery, costumes, and special effects in a production.  </a:t>
            </a:r>
          </a:p>
          <a:p>
            <a:pPr algn="just">
              <a:lnSpc>
                <a:spcPct val="150000"/>
              </a:lnSpc>
            </a:pPr>
            <a:r>
              <a:rPr lang="en-US" sz="1400" dirty="0">
                <a:solidFill>
                  <a:schemeClr val="bg1"/>
                </a:solidFill>
              </a:rPr>
              <a:t>The spectacle is the visual elements of the play created for theatrical event.  </a:t>
            </a:r>
          </a:p>
          <a:p>
            <a:pPr algn="just">
              <a:lnSpc>
                <a:spcPct val="150000"/>
              </a:lnSpc>
            </a:pPr>
            <a:r>
              <a:rPr lang="en-US" sz="1400" dirty="0">
                <a:solidFill>
                  <a:schemeClr val="bg1"/>
                </a:solidFill>
              </a:rPr>
              <a:t>The qualities determined by the playwright that create the world and atmosphere of the play for the audience’s eye.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433894"/>
            <a:ext cx="4038600" cy="222090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4433894"/>
            <a:ext cx="3835400" cy="2220905"/>
          </a:xfrm>
          <a:prstGeom prst="rect">
            <a:avLst/>
          </a:prstGeom>
        </p:spPr>
      </p:pic>
    </p:spTree>
    <p:extLst>
      <p:ext uri="{BB962C8B-B14F-4D97-AF65-F5344CB8AC3E}">
        <p14:creationId xmlns:p14="http://schemas.microsoft.com/office/powerpoint/2010/main" val="1586770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solidFill>
                  <a:schemeClr val="accent2">
                    <a:lumMod val="40000"/>
                    <a:lumOff val="60000"/>
                  </a:schemeClr>
                </a:solidFill>
                <a:latin typeface="Onyx" panose="04050602080702020203" pitchFamily="82" charset="0"/>
              </a:rPr>
              <a:t>Plot and Character </a:t>
            </a:r>
          </a:p>
        </p:txBody>
      </p:sp>
      <p:sp>
        <p:nvSpPr>
          <p:cNvPr id="3" name="Content Placeholder 2"/>
          <p:cNvSpPr>
            <a:spLocks noGrp="1"/>
          </p:cNvSpPr>
          <p:nvPr>
            <p:ph idx="1"/>
          </p:nvPr>
        </p:nvSpPr>
        <p:spPr/>
        <p:txBody>
          <a:bodyPr>
            <a:normAutofit lnSpcReduction="10000"/>
          </a:bodyPr>
          <a:lstStyle/>
          <a:p>
            <a:r>
              <a:rPr lang="en-US" sz="1800" dirty="0">
                <a:solidFill>
                  <a:schemeClr val="bg1"/>
                </a:solidFill>
              </a:rPr>
              <a:t>Aristotle argues that, among the six formative elements, the plot is the most important element. </a:t>
            </a:r>
          </a:p>
          <a:p>
            <a:r>
              <a:rPr lang="en-US" sz="1800" dirty="0">
                <a:solidFill>
                  <a:schemeClr val="bg1"/>
                </a:solidFill>
              </a:rPr>
              <a:t>He writes in </a:t>
            </a:r>
            <a:r>
              <a:rPr lang="en-US" sz="1800" i="1" dirty="0">
                <a:solidFill>
                  <a:schemeClr val="bg1"/>
                </a:solidFill>
              </a:rPr>
              <a:t>The Poetics</a:t>
            </a:r>
            <a:r>
              <a:rPr lang="en-US" sz="1800" dirty="0">
                <a:solidFill>
                  <a:schemeClr val="bg1"/>
                </a:solidFill>
              </a:rPr>
              <a:t>: </a:t>
            </a:r>
          </a:p>
          <a:p>
            <a:pPr lvl="1"/>
            <a:r>
              <a:rPr lang="en-US" sz="1400" dirty="0">
                <a:solidFill>
                  <a:schemeClr val="bg1"/>
                </a:solidFill>
              </a:rPr>
              <a:t>The plot is the underlying principle of tragedy’. </a:t>
            </a:r>
          </a:p>
          <a:p>
            <a:pPr lvl="1"/>
            <a:r>
              <a:rPr lang="en-US" sz="1400" dirty="0">
                <a:solidFill>
                  <a:schemeClr val="bg1"/>
                </a:solidFill>
              </a:rPr>
              <a:t>By plot Aristotle means the arrangement of incidents. </a:t>
            </a:r>
          </a:p>
          <a:p>
            <a:pPr lvl="1"/>
            <a:r>
              <a:rPr lang="en-US" sz="1400" dirty="0">
                <a:solidFill>
                  <a:schemeClr val="bg1"/>
                </a:solidFill>
              </a:rPr>
              <a:t>Incidents mean action, and tragedy is an imitation of actions, both internal and external. In answering a question once he said that a tragedy could be written without a character but not without a plot. Though his overstatement on plot, he accepts that without action there cannot be a tragedy. The plot contains a beginning, a middle and an end, where the beginning is what is “not posterior to another thing,” while the middle needs to have something happened before, and something to happen after it, but after the end “there is nothing else.”</a:t>
            </a:r>
          </a:p>
          <a:p>
            <a:r>
              <a:rPr lang="en-US" sz="1800" dirty="0">
                <a:solidFill>
                  <a:schemeClr val="bg1"/>
                </a:solidFill>
              </a:rPr>
              <a:t>The characters serve to advance the action of the story, not vice verse. </a:t>
            </a:r>
          </a:p>
          <a:p>
            <a:r>
              <a:rPr lang="en-US" sz="1800" dirty="0">
                <a:solidFill>
                  <a:schemeClr val="bg1"/>
                </a:solidFill>
              </a:rPr>
              <a:t>The ends we pursue in life, our happiness and our misery, all take the form of action. </a:t>
            </a:r>
          </a:p>
          <a:p>
            <a:r>
              <a:rPr lang="en-US" sz="1800" dirty="0">
                <a:solidFill>
                  <a:schemeClr val="bg1"/>
                </a:solidFill>
              </a:rPr>
              <a:t>Tragedy is written not merely to imitate man but to imitate man in action. That is, according to Aristotle, happiness consists in a certain kind of activity rather than in a certain quality of character. </a:t>
            </a:r>
          </a:p>
        </p:txBody>
      </p:sp>
    </p:spTree>
    <p:extLst>
      <p:ext uri="{BB962C8B-B14F-4D97-AF65-F5344CB8AC3E}">
        <p14:creationId xmlns:p14="http://schemas.microsoft.com/office/powerpoint/2010/main" val="951522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solidFill>
                  <a:schemeClr val="accent2">
                    <a:lumMod val="40000"/>
                    <a:lumOff val="60000"/>
                  </a:schemeClr>
                </a:solidFill>
                <a:latin typeface="Onyx" panose="04050602080702020203" pitchFamily="82" charset="0"/>
              </a:rPr>
              <a:t>Plot and Character </a:t>
            </a:r>
          </a:p>
        </p:txBody>
      </p:sp>
      <p:sp>
        <p:nvSpPr>
          <p:cNvPr id="3" name="Content Placeholder 2"/>
          <p:cNvSpPr>
            <a:spLocks noGrp="1"/>
          </p:cNvSpPr>
          <p:nvPr>
            <p:ph idx="1"/>
          </p:nvPr>
        </p:nvSpPr>
        <p:spPr/>
        <p:txBody>
          <a:bodyPr>
            <a:normAutofit lnSpcReduction="10000"/>
          </a:bodyPr>
          <a:lstStyle/>
          <a:p>
            <a:r>
              <a:rPr lang="en-US" sz="1800" dirty="0">
                <a:solidFill>
                  <a:schemeClr val="bg1"/>
                </a:solidFill>
              </a:rPr>
              <a:t>As David Daiches says:</a:t>
            </a:r>
          </a:p>
          <a:p>
            <a:pPr lvl="1"/>
            <a:r>
              <a:rPr lang="en-US" sz="1400" dirty="0">
                <a:solidFill>
                  <a:schemeClr val="bg1"/>
                </a:solidFill>
              </a:rPr>
              <a:t>“The way in which the action works itself out, the whole casual chain which leads to the final outcome.’ </a:t>
            </a:r>
          </a:p>
          <a:p>
            <a:r>
              <a:rPr lang="en-US" sz="1800" dirty="0">
                <a:solidFill>
                  <a:schemeClr val="bg1"/>
                </a:solidFill>
              </a:rPr>
              <a:t>Diction and Thought are also less significant than plot: </a:t>
            </a:r>
          </a:p>
          <a:p>
            <a:pPr lvl="1"/>
            <a:r>
              <a:rPr lang="en-US" sz="1400" dirty="0">
                <a:solidFill>
                  <a:schemeClr val="bg1"/>
                </a:solidFill>
              </a:rPr>
              <a:t>A series of well-written speeches has nothing like the force of a well-structured tragedy. </a:t>
            </a:r>
          </a:p>
          <a:p>
            <a:r>
              <a:rPr lang="en-US" sz="1800" dirty="0">
                <a:solidFill>
                  <a:schemeClr val="bg1"/>
                </a:solidFill>
              </a:rPr>
              <a:t>Lastly, Aristotle notes that forming a solid plot is far more difficult than creating good characters or diction. Having asserted that the plot is the most important of the six parts of tragedy, he ranks the remainder as follows, from most important to least: </a:t>
            </a:r>
          </a:p>
          <a:p>
            <a:pPr lvl="1"/>
            <a:r>
              <a:rPr lang="en-US" sz="1400" dirty="0">
                <a:solidFill>
                  <a:schemeClr val="bg1"/>
                </a:solidFill>
              </a:rPr>
              <a:t>Character, Thought, Diction, Melody, and Spectacle. </a:t>
            </a:r>
          </a:p>
          <a:p>
            <a:r>
              <a:rPr lang="en-US" sz="1800" dirty="0">
                <a:solidFill>
                  <a:schemeClr val="bg1"/>
                </a:solidFill>
              </a:rPr>
              <a:t>Character reveals the individual motivations of the characters in the play, what they want or don't want, and how they react to certain situations, and this is more important to Aristotle than thought, which deals on a more universal level with reasoning and general truths. </a:t>
            </a:r>
          </a:p>
          <a:p>
            <a:r>
              <a:rPr lang="en-US" sz="1800" dirty="0">
                <a:solidFill>
                  <a:schemeClr val="bg1"/>
                </a:solidFill>
              </a:rPr>
              <a:t>Diction, Melody/ Songs and Spectacle are all pleasurable accessories, but the melody is more important in tragedy than spectacle.</a:t>
            </a:r>
          </a:p>
        </p:txBody>
      </p:sp>
    </p:spTree>
    <p:extLst>
      <p:ext uri="{BB962C8B-B14F-4D97-AF65-F5344CB8AC3E}">
        <p14:creationId xmlns:p14="http://schemas.microsoft.com/office/powerpoint/2010/main" val="2538168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B0F0"/>
                </a:solidFill>
                <a:latin typeface="Franklin Gothic Book" panose="020B0503020102020204" pitchFamily="34" charset="0"/>
              </a:rPr>
              <a:t>Aristotle’s Concept of Tragedy </a:t>
            </a:r>
          </a:p>
        </p:txBody>
      </p:sp>
      <p:sp>
        <p:nvSpPr>
          <p:cNvPr id="3" name="Content Placeholder 2"/>
          <p:cNvSpPr>
            <a:spLocks noGrp="1"/>
          </p:cNvSpPr>
          <p:nvPr>
            <p:ph idx="1"/>
          </p:nvPr>
        </p:nvSpPr>
        <p:spPr>
          <a:xfrm>
            <a:off x="457200" y="1295400"/>
            <a:ext cx="8229600" cy="4830763"/>
          </a:xfrm>
        </p:spPr>
        <p:txBody>
          <a:bodyPr>
            <a:noAutofit/>
          </a:bodyPr>
          <a:lstStyle/>
          <a:p>
            <a:pPr algn="just">
              <a:lnSpc>
                <a:spcPct val="150000"/>
              </a:lnSpc>
            </a:pPr>
            <a:r>
              <a:rPr lang="en-US" sz="2100" dirty="0">
                <a:solidFill>
                  <a:schemeClr val="bg1"/>
                </a:solidFill>
              </a:rPr>
              <a:t>According to Aristotle, meter/verse alone is not the distinguishing feature of poetry or imaginative literature in general. Even scientific and medical journals may be written in verses. Verse will not make them poetry. </a:t>
            </a:r>
          </a:p>
          <a:p>
            <a:pPr algn="just">
              <a:lnSpc>
                <a:spcPct val="150000"/>
              </a:lnSpc>
            </a:pPr>
            <a:r>
              <a:rPr lang="en-US" sz="2100" dirty="0">
                <a:solidFill>
                  <a:schemeClr val="bg1"/>
                </a:solidFill>
              </a:rPr>
              <a:t>Aristotle classifies various forms of art with the help of object, medium and manner of their imitation of life.</a:t>
            </a:r>
          </a:p>
          <a:p>
            <a:pPr algn="just">
              <a:lnSpc>
                <a:spcPct val="150000"/>
              </a:lnSpc>
            </a:pPr>
            <a:r>
              <a:rPr lang="en-US" sz="2100" dirty="0">
                <a:solidFill>
                  <a:schemeClr val="bg1"/>
                </a:solidFill>
              </a:rPr>
              <a:t>Which object of life is imitated determines the form of literature. </a:t>
            </a:r>
          </a:p>
          <a:p>
            <a:pPr algn="just">
              <a:lnSpc>
                <a:spcPct val="150000"/>
              </a:lnSpc>
            </a:pPr>
            <a:r>
              <a:rPr lang="en-US" sz="2100" dirty="0">
                <a:solidFill>
                  <a:schemeClr val="bg1"/>
                </a:solidFill>
              </a:rPr>
              <a:t>If the Life of great people is imitative, it will make that work a Tragedy, and if the life of mean people is imitated, it will make the work a Comedy. </a:t>
            </a:r>
          </a:p>
        </p:txBody>
      </p:sp>
    </p:spTree>
    <p:extLst>
      <p:ext uri="{BB962C8B-B14F-4D97-AF65-F5344CB8AC3E}">
        <p14:creationId xmlns:p14="http://schemas.microsoft.com/office/powerpoint/2010/main" val="1904620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B0F0"/>
                </a:solidFill>
                <a:latin typeface="Franklin Gothic Book" panose="020B0503020102020204" pitchFamily="34" charset="0"/>
              </a:rPr>
              <a:t>Aristotle’s Concept of Tragedy </a:t>
            </a:r>
          </a:p>
        </p:txBody>
      </p:sp>
      <p:sp>
        <p:nvSpPr>
          <p:cNvPr id="3" name="Content Placeholder 2"/>
          <p:cNvSpPr>
            <a:spLocks noGrp="1"/>
          </p:cNvSpPr>
          <p:nvPr>
            <p:ph idx="1"/>
          </p:nvPr>
        </p:nvSpPr>
        <p:spPr>
          <a:xfrm>
            <a:off x="457200" y="1295400"/>
            <a:ext cx="8229600" cy="4830763"/>
          </a:xfrm>
        </p:spPr>
        <p:txBody>
          <a:bodyPr>
            <a:noAutofit/>
          </a:bodyPr>
          <a:lstStyle/>
          <a:p>
            <a:pPr algn="just">
              <a:lnSpc>
                <a:spcPct val="150000"/>
              </a:lnSpc>
            </a:pPr>
            <a:r>
              <a:rPr lang="en-US" sz="2800" dirty="0">
                <a:solidFill>
                  <a:schemeClr val="bg1"/>
                </a:solidFill>
              </a:rPr>
              <a:t>David Daiches writes explaining the classification of poetry which is imitative: </a:t>
            </a:r>
          </a:p>
          <a:p>
            <a:pPr lvl="1" algn="just">
              <a:lnSpc>
                <a:spcPct val="150000"/>
              </a:lnSpc>
            </a:pPr>
            <a:r>
              <a:rPr lang="en-US" sz="1800" dirty="0">
                <a:solidFill>
                  <a:schemeClr val="bg1"/>
                </a:solidFill>
              </a:rPr>
              <a:t>“We can classify poetry according to the kinds of people it represents – they are either better than they are in real life, or worse, or the same. One could present characters, that is, on the grand or heroic scale; or could treat ironically or humorously the petty follies of men, or one could aim at naturalism presenting men neither heightened nor trivialized … Tragedy deals with men on a heroic scale, men better than they are in everyday life whereas comedy deals with the more trivial aspects of human nature, with characters ‘worse’ than they are in real life.”</a:t>
            </a:r>
          </a:p>
        </p:txBody>
      </p:sp>
    </p:spTree>
    <p:extLst>
      <p:ext uri="{BB962C8B-B14F-4D97-AF65-F5344CB8AC3E}">
        <p14:creationId xmlns:p14="http://schemas.microsoft.com/office/powerpoint/2010/main" val="1668398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B0F0"/>
                </a:solidFill>
                <a:latin typeface="Franklin Gothic Book" panose="020B0503020102020204" pitchFamily="34" charset="0"/>
              </a:rPr>
              <a:t>Aristotle’s Concept of Tragedy </a:t>
            </a:r>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2000" dirty="0">
                <a:solidFill>
                  <a:schemeClr val="bg1"/>
                </a:solidFill>
              </a:rPr>
              <a:t>What sort of medium is used to imitate life again determines the forms of different arts. </a:t>
            </a:r>
          </a:p>
          <a:p>
            <a:pPr algn="just"/>
            <a:r>
              <a:rPr lang="en-US" sz="2000" dirty="0">
                <a:solidFill>
                  <a:schemeClr val="bg1"/>
                </a:solidFill>
              </a:rPr>
              <a:t>The painter uses the colors, and a musician will use the sound, but a poet uses the words to represent the life. </a:t>
            </a:r>
          </a:p>
          <a:p>
            <a:pPr algn="just"/>
            <a:r>
              <a:rPr lang="en-US" sz="2000" dirty="0">
                <a:solidFill>
                  <a:schemeClr val="bg1"/>
                </a:solidFill>
              </a:rPr>
              <a:t>When words are used, how they are used and in what manner or meter they are used further classifies a piece of literature in different categories as a tragedy or a comedy or an epic.</a:t>
            </a:r>
          </a:p>
          <a:p>
            <a:pPr algn="just"/>
            <a:r>
              <a:rPr lang="en-US" sz="2000" dirty="0">
                <a:solidFill>
                  <a:schemeClr val="bg1"/>
                </a:solidFill>
              </a:rPr>
              <a:t>The types of literature, says Aristotle, can be distinguished according to the medium of representation as well as the manner of representation in a particular medium. </a:t>
            </a:r>
          </a:p>
          <a:p>
            <a:pPr algn="just"/>
            <a:r>
              <a:rPr lang="en-US" sz="2000" dirty="0">
                <a:solidFill>
                  <a:schemeClr val="bg1"/>
                </a:solidFill>
              </a:rPr>
              <a:t>The difference of medium between a poet and a painter is clear; one uses words with their denotative, connotative, rhythmic and musical aspects; the other uses forms and colors. Likewise, the tragedy writer may make use of one kind of meter, and the comedy writer of another.</a:t>
            </a:r>
          </a:p>
        </p:txBody>
      </p:sp>
    </p:spTree>
    <p:extLst>
      <p:ext uri="{BB962C8B-B14F-4D97-AF65-F5344CB8AC3E}">
        <p14:creationId xmlns:p14="http://schemas.microsoft.com/office/powerpoint/2010/main" val="3472570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B0F0"/>
                </a:solidFill>
                <a:latin typeface="Franklin Gothic Book" panose="020B0503020102020204" pitchFamily="34" charset="0"/>
              </a:rPr>
              <a:t>Aristotle’s Concept of Tragedy </a:t>
            </a:r>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2400" dirty="0">
                <a:solidFill>
                  <a:schemeClr val="bg1"/>
                </a:solidFill>
              </a:rPr>
              <a:t>In what manner the imitation of life is presented distinguishes the one form of literature from another. How is the serious aspect of life imitated? </a:t>
            </a:r>
          </a:p>
          <a:p>
            <a:pPr lvl="1" algn="just"/>
            <a:r>
              <a:rPr lang="en-US" sz="2000" dirty="0">
                <a:solidFill>
                  <a:schemeClr val="bg1"/>
                </a:solidFill>
              </a:rPr>
              <a:t>For example, dramas are always presented in action while epics are always in narration. In this way the kinds of literature can be distinguished and determined according to the techniques they employ. </a:t>
            </a:r>
          </a:p>
          <a:p>
            <a:pPr algn="just"/>
            <a:r>
              <a:rPr lang="en-US" sz="2400" dirty="0">
                <a:solidFill>
                  <a:schemeClr val="bg1"/>
                </a:solidFill>
              </a:rPr>
              <a:t>David Daiches says: “The poet can tell a story in narrative form and partly through the speeches of the characters (as Homer does), or it can all be done in third-person narrative, or the story can be presented dramatically, with no use of  third person narrative at all.”</a:t>
            </a:r>
          </a:p>
        </p:txBody>
      </p:sp>
    </p:spTree>
    <p:extLst>
      <p:ext uri="{BB962C8B-B14F-4D97-AF65-F5344CB8AC3E}">
        <p14:creationId xmlns:p14="http://schemas.microsoft.com/office/powerpoint/2010/main" val="1088374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FF00"/>
                </a:solidFill>
                <a:latin typeface="Magneto" panose="04030805050802020D02" pitchFamily="82" charset="0"/>
              </a:rPr>
              <a:t>Aristotle’s Three Unities</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a:solidFill>
                  <a:srgbClr val="FFFF99"/>
                </a:solidFill>
              </a:rPr>
              <a:t>The unity of action</a:t>
            </a:r>
          </a:p>
          <a:p>
            <a:pPr lvl="1"/>
            <a:r>
              <a:rPr lang="en-US" dirty="0">
                <a:solidFill>
                  <a:schemeClr val="bg1"/>
                </a:solidFill>
              </a:rPr>
              <a:t>A play should have one single plot or action to sustain the interest of the spectators.</a:t>
            </a:r>
          </a:p>
          <a:p>
            <a:pPr marL="0" indent="0">
              <a:buNone/>
            </a:pPr>
            <a:r>
              <a:rPr lang="en-US" dirty="0">
                <a:solidFill>
                  <a:srgbClr val="FFFF99"/>
                </a:solidFill>
              </a:rPr>
              <a:t>2. The unity of time</a:t>
            </a:r>
          </a:p>
          <a:p>
            <a:pPr lvl="1"/>
            <a:r>
              <a:rPr lang="en-US" dirty="0">
                <a:solidFill>
                  <a:schemeClr val="bg1"/>
                </a:solidFill>
              </a:rPr>
              <a:t>The action in a play should not exceed the single revolution of the sun.</a:t>
            </a:r>
          </a:p>
          <a:p>
            <a:pPr marL="0" indent="0">
              <a:buNone/>
            </a:pPr>
            <a:r>
              <a:rPr lang="en-US" dirty="0">
                <a:solidFill>
                  <a:srgbClr val="FFFF99"/>
                </a:solidFill>
              </a:rPr>
              <a:t>3. The unity of place</a:t>
            </a:r>
          </a:p>
          <a:p>
            <a:pPr lvl="1"/>
            <a:r>
              <a:rPr lang="en-US" dirty="0">
                <a:solidFill>
                  <a:schemeClr val="bg1"/>
                </a:solidFill>
              </a:rPr>
              <a:t>A play should cover a single physical space and should not attempt to compress geography, nor should the stage represent more than one place.</a:t>
            </a:r>
          </a:p>
          <a:p>
            <a:endParaRPr lang="en-US" dirty="0">
              <a:solidFill>
                <a:schemeClr val="bg1"/>
              </a:solidFill>
            </a:endParaRPr>
          </a:p>
        </p:txBody>
      </p:sp>
    </p:spTree>
    <p:extLst>
      <p:ext uri="{BB962C8B-B14F-4D97-AF65-F5344CB8AC3E}">
        <p14:creationId xmlns:p14="http://schemas.microsoft.com/office/powerpoint/2010/main" val="724872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bg1"/>
                </a:solidFill>
                <a:effectLst>
                  <a:glow rad="101600">
                    <a:srgbClr val="FFFF99">
                      <a:alpha val="60000"/>
                    </a:srgbClr>
                  </a:glow>
                </a:effectLst>
                <a:latin typeface="Old English Text MT" panose="03040902040508030806" pitchFamily="66" charset="0"/>
              </a:rPr>
              <a:t>Unity of Action</a:t>
            </a:r>
          </a:p>
        </p:txBody>
      </p:sp>
      <p:sp>
        <p:nvSpPr>
          <p:cNvPr id="3" name="Content Placeholder 2"/>
          <p:cNvSpPr>
            <a:spLocks noGrp="1"/>
          </p:cNvSpPr>
          <p:nvPr>
            <p:ph idx="1"/>
          </p:nvPr>
        </p:nvSpPr>
        <p:spPr/>
        <p:txBody>
          <a:bodyPr>
            <a:noAutofit/>
          </a:bodyPr>
          <a:lstStyle/>
          <a:p>
            <a:r>
              <a:rPr lang="en-US" sz="1400" dirty="0">
                <a:solidFill>
                  <a:schemeClr val="bg1"/>
                </a:solidFill>
              </a:rPr>
              <a:t>The combination of incidents which are the action of the play, should be one – one story told, which is not to say it has to be about only one person, since characters are not in the center of the tragedy, but the action itself is. He is against the plurality of action because it weakens the tragic effect. </a:t>
            </a:r>
          </a:p>
          <a:p>
            <a:r>
              <a:rPr lang="en-US" sz="1400" dirty="0">
                <a:solidFill>
                  <a:schemeClr val="bg1"/>
                </a:solidFill>
              </a:rPr>
              <a:t>Number of incidents should be connected to each other in such a way that they must be conducive to one effect.</a:t>
            </a:r>
          </a:p>
          <a:p>
            <a:r>
              <a:rPr lang="en-US" sz="1400" dirty="0">
                <a:solidFill>
                  <a:schemeClr val="bg1"/>
                </a:solidFill>
              </a:rPr>
              <a:t>The Unity of Action limits the supposed action to a single set of incidents which are related as cause and effect, "having a beginning, middle, and an end." </a:t>
            </a:r>
          </a:p>
          <a:p>
            <a:r>
              <a:rPr lang="en-US" sz="1400" dirty="0">
                <a:solidFill>
                  <a:schemeClr val="bg1"/>
                </a:solidFill>
              </a:rPr>
              <a:t>No scene is to be included that does not advance the plot directly. No subplots, no characters who do not advance the action.</a:t>
            </a:r>
          </a:p>
          <a:p>
            <a:r>
              <a:rPr lang="en-US" sz="1400" dirty="0">
                <a:solidFill>
                  <a:schemeClr val="bg1"/>
                </a:solidFill>
              </a:rPr>
              <a:t>This unity of action evidently contains a beginning, a middle and an end, where the beginning is what is “not posterior to another thing,” while the middle needs to have something happened before, and something to happen after it, but after the end “there is nothing else.”</a:t>
            </a:r>
          </a:p>
          <a:p>
            <a:r>
              <a:rPr lang="en-US" sz="1400" dirty="0">
                <a:solidFill>
                  <a:schemeClr val="bg1"/>
                </a:solidFill>
              </a:rPr>
              <a:t>The chain of events has to be of such nature as “might have happened,” either being possible in the sense of probability or necessary because of what forewent. </a:t>
            </a:r>
          </a:p>
          <a:p>
            <a:r>
              <a:rPr lang="en-US" sz="1400" dirty="0">
                <a:solidFill>
                  <a:schemeClr val="bg1"/>
                </a:solidFill>
              </a:rPr>
              <a:t>Anything absurd can only exist outside of the drama, what is included in it must be believable, which is something achieved not by probability alone, “It is, moreover, evident from what has been said that it is not the function of the poet to relate what has happened but what may happen – what is possible according to the law of probability or necessity.”(</a:t>
            </a:r>
            <a:r>
              <a:rPr lang="en-US" sz="1400" i="1" dirty="0">
                <a:solidFill>
                  <a:schemeClr val="bg1"/>
                </a:solidFill>
              </a:rPr>
              <a:t>Poetics in Critical Theory Since Plato</a:t>
            </a:r>
            <a:r>
              <a:rPr lang="en-US" sz="1400" dirty="0">
                <a:solidFill>
                  <a:schemeClr val="bg1"/>
                </a:solidFill>
              </a:rPr>
              <a:t>, ed. Adams. P. 54) </a:t>
            </a:r>
          </a:p>
          <a:p>
            <a:r>
              <a:rPr lang="en-US" sz="1400" dirty="0">
                <a:solidFill>
                  <a:schemeClr val="bg1"/>
                </a:solidFill>
              </a:rPr>
              <a:t>Aristotle even recommends things impossible but probable, before those possible but improbable. What takes place should have nothing irrational about it, but if this is unavoidable, such events should have taken place outside of the drama enacted.</a:t>
            </a:r>
          </a:p>
        </p:txBody>
      </p:sp>
    </p:spTree>
    <p:extLst>
      <p:ext uri="{BB962C8B-B14F-4D97-AF65-F5344CB8AC3E}">
        <p14:creationId xmlns:p14="http://schemas.microsoft.com/office/powerpoint/2010/main" val="4104120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bg2">
                    <a:lumMod val="75000"/>
                  </a:schemeClr>
                </a:solidFill>
                <a:effectLst>
                  <a:glow rad="228600">
                    <a:schemeClr val="accent3">
                      <a:satMod val="175000"/>
                      <a:alpha val="40000"/>
                    </a:schemeClr>
                  </a:glow>
                </a:effectLst>
                <a:latin typeface="Old English Text MT" panose="03040902040508030806" pitchFamily="66" charset="0"/>
              </a:rPr>
              <a:t>Unity of Time</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As for the length of the play, Aristotle refers to the magnitude called for, a grandness indeed, but one which can be easily seen in its entirety – in the aspect of length, then, one that can easily be remembered. </a:t>
            </a:r>
          </a:p>
          <a:p>
            <a:r>
              <a:rPr lang="en-US" dirty="0">
                <a:solidFill>
                  <a:schemeClr val="bg1"/>
                </a:solidFill>
              </a:rPr>
              <a:t>The ideal time which the fable of a tragedy encompasses is “one period of the sun or admits but a small variation from this period.”</a:t>
            </a:r>
          </a:p>
          <a:p>
            <a:r>
              <a:rPr lang="en-US" dirty="0">
                <a:solidFill>
                  <a:schemeClr val="bg1"/>
                </a:solidFill>
              </a:rPr>
              <a:t>The Unity of Time limits the supposed action to the duration, roughly, of a single day. </a:t>
            </a:r>
          </a:p>
          <a:p>
            <a:r>
              <a:rPr lang="en-US" dirty="0">
                <a:solidFill>
                  <a:schemeClr val="bg1"/>
                </a:solidFill>
              </a:rPr>
              <a:t>Aristotle meant that the length of time represented in the play should be ideally speaking the actual time passing during its presentation.</a:t>
            </a:r>
          </a:p>
        </p:txBody>
      </p:sp>
    </p:spTree>
    <p:extLst>
      <p:ext uri="{BB962C8B-B14F-4D97-AF65-F5344CB8AC3E}">
        <p14:creationId xmlns:p14="http://schemas.microsoft.com/office/powerpoint/2010/main" val="244654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tx2">
                    <a:lumMod val="60000"/>
                    <a:lumOff val="40000"/>
                  </a:schemeClr>
                </a:solidFill>
                <a:effectLst>
                  <a:glow rad="228600">
                    <a:schemeClr val="accent5">
                      <a:satMod val="175000"/>
                      <a:alpha val="40000"/>
                    </a:schemeClr>
                  </a:glow>
                </a:effectLst>
                <a:latin typeface="Eras Bold ITC" panose="020B0907030504020204" pitchFamily="34" charset="0"/>
              </a:rPr>
              <a:t>The Playwright</a:t>
            </a:r>
          </a:p>
        </p:txBody>
      </p:sp>
      <p:sp>
        <p:nvSpPr>
          <p:cNvPr id="3" name="Content Placeholder 2"/>
          <p:cNvSpPr>
            <a:spLocks noGrp="1"/>
          </p:cNvSpPr>
          <p:nvPr>
            <p:ph idx="1"/>
          </p:nvPr>
        </p:nvSpPr>
        <p:spPr/>
        <p:txBody>
          <a:bodyPr>
            <a:normAutofit fontScale="32500" lnSpcReduction="20000"/>
          </a:bodyPr>
          <a:lstStyle/>
          <a:p>
            <a:endParaRPr lang="en-US" dirty="0">
              <a:solidFill>
                <a:schemeClr val="bg1"/>
              </a:solidFill>
            </a:endParaRPr>
          </a:p>
          <a:p>
            <a:r>
              <a:rPr lang="en-US" sz="5500" dirty="0">
                <a:solidFill>
                  <a:schemeClr val="bg1"/>
                </a:solidFill>
              </a:rPr>
              <a:t>Note the spelling – "wright" refers to a "maker" (similar to a "shipwright" or an iron worker who has "wrought" iron"). This suggests that it is something other than just literary.</a:t>
            </a:r>
          </a:p>
          <a:p>
            <a:r>
              <a:rPr lang="en-US" sz="5500" dirty="0">
                <a:solidFill>
                  <a:schemeClr val="bg1"/>
                </a:solidFill>
              </a:rPr>
              <a:t>The play is the framework upon which the performance rests.</a:t>
            </a:r>
          </a:p>
          <a:p>
            <a:r>
              <a:rPr lang="en-US" sz="5500" dirty="0">
                <a:solidFill>
                  <a:schemeClr val="bg1"/>
                </a:solidFill>
              </a:rPr>
              <a:t>A script not always necessary (Commedia </a:t>
            </a:r>
            <a:r>
              <a:rPr lang="en-US" sz="5500" dirty="0" err="1">
                <a:solidFill>
                  <a:schemeClr val="bg1"/>
                </a:solidFill>
              </a:rPr>
              <a:t>D'ell</a:t>
            </a:r>
            <a:r>
              <a:rPr lang="en-US" sz="5500" dirty="0">
                <a:solidFill>
                  <a:schemeClr val="bg1"/>
                </a:solidFill>
              </a:rPr>
              <a:t> Arte and improvisation both use a scenario – a set of characters, situations, or relationships). But even without a written script – the playwright uses elements of human behavior, but at the minimum is an "idea" of place, situation, character, image, or conflict, etc. </a:t>
            </a:r>
          </a:p>
          <a:p>
            <a:r>
              <a:rPr lang="en-US" sz="5500" dirty="0">
                <a:solidFill>
                  <a:schemeClr val="bg1"/>
                </a:solidFill>
              </a:rPr>
              <a:t>In a scenario, many elements of a script are present.</a:t>
            </a:r>
          </a:p>
          <a:p>
            <a:r>
              <a:rPr lang="en-US" sz="5500" dirty="0">
                <a:solidFill>
                  <a:schemeClr val="bg1"/>
                </a:solidFill>
              </a:rPr>
              <a:t>Each age has its "standard" of what is acceptable; it depends on: </a:t>
            </a:r>
          </a:p>
          <a:p>
            <a:pPr lvl="1"/>
            <a:r>
              <a:rPr lang="en-US" sz="5500" dirty="0">
                <a:solidFill>
                  <a:schemeClr val="bg1"/>
                </a:solidFill>
              </a:rPr>
              <a:t>Different kinds of plays "require" different standards during different periods.</a:t>
            </a:r>
          </a:p>
          <a:p>
            <a:pPr lvl="1"/>
            <a:r>
              <a:rPr lang="en-US" sz="5500" dirty="0">
                <a:solidFill>
                  <a:schemeClr val="bg1"/>
                </a:solidFill>
              </a:rPr>
              <a:t>Decorum – ways in which characters are expected to behave, bases on social circumstances / expected roles – this is a term that developed during the Renaissance</a:t>
            </a:r>
          </a:p>
          <a:p>
            <a:r>
              <a:rPr lang="en-US" sz="5500" dirty="0">
                <a:solidFill>
                  <a:schemeClr val="bg1"/>
                </a:solidFill>
              </a:rPr>
              <a:t>A playwright's personality will also have influence on what will be "standard."</a:t>
            </a:r>
          </a:p>
          <a:p>
            <a:endParaRPr lang="en-US" dirty="0">
              <a:solidFill>
                <a:schemeClr val="bg1"/>
              </a:solidFill>
            </a:endParaRPr>
          </a:p>
        </p:txBody>
      </p:sp>
    </p:spTree>
    <p:extLst>
      <p:ext uri="{BB962C8B-B14F-4D97-AF65-F5344CB8AC3E}">
        <p14:creationId xmlns:p14="http://schemas.microsoft.com/office/powerpoint/2010/main" val="2951754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bg2">
                    <a:lumMod val="25000"/>
                  </a:schemeClr>
                </a:solidFill>
                <a:effectLst>
                  <a:glow rad="101600">
                    <a:schemeClr val="bg1">
                      <a:alpha val="60000"/>
                    </a:schemeClr>
                  </a:glow>
                </a:effectLst>
                <a:latin typeface="Old English Text MT" panose="03040902040508030806" pitchFamily="66" charset="0"/>
              </a:rPr>
              <a:t>Unity of Place</a:t>
            </a:r>
          </a:p>
        </p:txBody>
      </p:sp>
      <p:sp>
        <p:nvSpPr>
          <p:cNvPr id="3" name="Content Placeholder 2"/>
          <p:cNvSpPr>
            <a:spLocks noGrp="1"/>
          </p:cNvSpPr>
          <p:nvPr>
            <p:ph idx="1"/>
          </p:nvPr>
        </p:nvSpPr>
        <p:spPr/>
        <p:txBody>
          <a:bodyPr>
            <a:normAutofit fontScale="92500"/>
          </a:bodyPr>
          <a:lstStyle/>
          <a:p>
            <a:r>
              <a:rPr lang="en-US" dirty="0">
                <a:solidFill>
                  <a:schemeClr val="bg1"/>
                </a:solidFill>
              </a:rPr>
              <a:t>According to the Unity of Place, the setting of the play should have one place. </a:t>
            </a:r>
          </a:p>
          <a:p>
            <a:r>
              <a:rPr lang="en-US" dirty="0">
                <a:solidFill>
                  <a:schemeClr val="bg1"/>
                </a:solidFill>
              </a:rPr>
              <a:t>Aristotle never mentioned the Unity of Place at all. </a:t>
            </a:r>
          </a:p>
          <a:p>
            <a:r>
              <a:rPr lang="en-US" dirty="0">
                <a:solidFill>
                  <a:schemeClr val="bg1"/>
                </a:solidFill>
              </a:rPr>
              <a:t>The doctrine of the three unities, which has figured so much in literary criticism since the Renaissance, cannot be laid to his account. </a:t>
            </a:r>
          </a:p>
          <a:p>
            <a:r>
              <a:rPr lang="en-US" dirty="0">
                <a:solidFill>
                  <a:schemeClr val="bg1"/>
                </a:solidFill>
              </a:rPr>
              <a:t>He is not the author of it; it was forced upon on him by the Renaissance critics of Italy and France.</a:t>
            </a:r>
          </a:p>
        </p:txBody>
      </p:sp>
    </p:spTree>
    <p:extLst>
      <p:ext uri="{BB962C8B-B14F-4D97-AF65-F5344CB8AC3E}">
        <p14:creationId xmlns:p14="http://schemas.microsoft.com/office/powerpoint/2010/main" val="3193808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333399"/>
                </a:solidFill>
                <a:effectLst>
                  <a:glow rad="101600">
                    <a:schemeClr val="bg1">
                      <a:alpha val="60000"/>
                    </a:schemeClr>
                  </a:glow>
                </a:effectLst>
                <a:latin typeface="Matura MT Script Capitals" panose="03020802060602070202" pitchFamily="66" charset="0"/>
              </a:rPr>
              <a:t>Why Aristotle adopted this theory?</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It should be remembered that Plato, his master, had attacked poetry in general including tragedy from moral and philosophical points of view. </a:t>
            </a:r>
          </a:p>
          <a:p>
            <a:r>
              <a:rPr lang="en-US" dirty="0">
                <a:solidFill>
                  <a:schemeClr val="bg1"/>
                </a:solidFill>
              </a:rPr>
              <a:t>So, Aristotle had to defend poetry against his master’s attack on the moral and philosophical grounds. He has to refute Plato’s charges. </a:t>
            </a:r>
          </a:p>
          <a:p>
            <a:r>
              <a:rPr lang="en-US" dirty="0">
                <a:solidFill>
                  <a:schemeClr val="bg1"/>
                </a:solidFill>
              </a:rPr>
              <a:t>To quote F.L. Lucas: </a:t>
            </a:r>
          </a:p>
          <a:p>
            <a:pPr lvl="1"/>
            <a:r>
              <a:rPr lang="en-US" dirty="0">
                <a:solidFill>
                  <a:schemeClr val="bg1"/>
                </a:solidFill>
              </a:rPr>
              <a:t>“Poetry, said Plato, makes men cowardly by its picture of the afterworld. No, replies Aristotle, it can purge men’s fears. Poetry, said Plato, encourages men to be hysterical and uncontrolled. On the contrary, answers his pupil, it makes them less, not more, emotional by giving a periodic healthy outlet to their feelings. In short, Aristotle’s definition of tragedy is half a defense.”</a:t>
            </a:r>
          </a:p>
        </p:txBody>
      </p:sp>
    </p:spTree>
    <p:extLst>
      <p:ext uri="{BB962C8B-B14F-4D97-AF65-F5344CB8AC3E}">
        <p14:creationId xmlns:p14="http://schemas.microsoft.com/office/powerpoint/2010/main" val="3430569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solidFill>
                  <a:srgbClr val="92D050"/>
                </a:solidFill>
                <a:latin typeface="Rage Italic" panose="03070502040507070304" pitchFamily="66" charset="0"/>
              </a:rPr>
              <a:t>The Tragic Hero </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The ideal tragic hero, according to Aristotle, should be, in the first place, a man of eminence. </a:t>
            </a:r>
          </a:p>
          <a:p>
            <a:pPr lvl="1"/>
            <a:r>
              <a:rPr lang="en-US" dirty="0">
                <a:solidFill>
                  <a:schemeClr val="bg1"/>
                </a:solidFill>
              </a:rPr>
              <a:t>Eminence means an important, influential, or distinguished person</a:t>
            </a:r>
          </a:p>
          <a:p>
            <a:r>
              <a:rPr lang="en-US" dirty="0">
                <a:solidFill>
                  <a:schemeClr val="bg1"/>
                </a:solidFill>
              </a:rPr>
              <a:t>The actions of an eminent man would be ‘serious, complete and of a certain magnitude’, as required by Aristotle. </a:t>
            </a:r>
          </a:p>
          <a:p>
            <a:r>
              <a:rPr lang="en-US" dirty="0">
                <a:solidFill>
                  <a:schemeClr val="bg1"/>
                </a:solidFill>
              </a:rPr>
              <a:t>Further, the hero should not only be eminent but also basically a good man, though not absolutely virtuous. </a:t>
            </a:r>
          </a:p>
          <a:p>
            <a:r>
              <a:rPr lang="en-US" dirty="0">
                <a:solidFill>
                  <a:schemeClr val="bg1"/>
                </a:solidFill>
              </a:rPr>
              <a:t>The sufferings, fall and death of an absolutely virtuous man would generate feelings of disgust rather than those of ‘terror and compassion’ which a tragic play must produce. </a:t>
            </a:r>
          </a:p>
          <a:p>
            <a:r>
              <a:rPr lang="en-US" dirty="0">
                <a:solidFill>
                  <a:schemeClr val="bg1"/>
                </a:solidFill>
              </a:rPr>
              <a:t>The hero should neither be a villain nor a wicked person for his fall, otherwise his death would please and satisfy our moral sense without generating the feelings of pity, compassion and fear. </a:t>
            </a:r>
          </a:p>
          <a:p>
            <a:r>
              <a:rPr lang="en-US" dirty="0">
                <a:solidFill>
                  <a:srgbClr val="FFFF99"/>
                </a:solidFill>
              </a:rPr>
              <a:t>Therefore, the ideal tragic hero should be basically a good man with a minor flaw or tragic trait in his character.  </a:t>
            </a:r>
          </a:p>
          <a:p>
            <a:r>
              <a:rPr lang="en-US" dirty="0">
                <a:solidFill>
                  <a:schemeClr val="bg1"/>
                </a:solidFill>
              </a:rPr>
              <a:t>The entire tragedy should issue from this minor flaw or error of judgment.  The fall and sufferings and death of such a hero would certainly generate feelings of pity and fear. </a:t>
            </a:r>
          </a:p>
          <a:p>
            <a:r>
              <a:rPr lang="en-US" dirty="0">
                <a:solidFill>
                  <a:schemeClr val="bg1"/>
                </a:solidFill>
              </a:rPr>
              <a:t>So, Aristotle says: “For our pity is excited by misfortunes undeservedly suffered, and our terror by some resemblance between the sufferer and ourselves.” </a:t>
            </a:r>
          </a:p>
          <a:p>
            <a:r>
              <a:rPr lang="en-US" dirty="0">
                <a:solidFill>
                  <a:schemeClr val="bg1"/>
                </a:solidFill>
              </a:rPr>
              <a:t>Finally, Aristotle says: “There remains for our choice a person neither eminently virtuous nor just, nor yet involved in misfortune by deliberate vice or villainy, but by some error or human frailty; and this person should also be someone of high-fame and flourishing prosperity.” Such a man would make an ideal tragic hero.</a:t>
            </a:r>
          </a:p>
        </p:txBody>
      </p:sp>
    </p:spTree>
    <p:extLst>
      <p:ext uri="{BB962C8B-B14F-4D97-AF65-F5344CB8AC3E}">
        <p14:creationId xmlns:p14="http://schemas.microsoft.com/office/powerpoint/2010/main" val="1720696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a:ln w="22225">
                  <a:solidFill>
                    <a:schemeClr val="accent2"/>
                  </a:solidFill>
                  <a:prstDash val="solid"/>
                </a:ln>
                <a:solidFill>
                  <a:schemeClr val="accent2">
                    <a:lumMod val="40000"/>
                    <a:lumOff val="60000"/>
                  </a:schemeClr>
                </a:solidFill>
                <a:latin typeface="Palace Script MT" panose="030303020206070C0B05" pitchFamily="66" charset="0"/>
              </a:rPr>
              <a:t>The Characteristics of a Tragic Hero</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According to Aristotle, in a good tragedy, character supports plot. </a:t>
            </a:r>
          </a:p>
          <a:p>
            <a:r>
              <a:rPr lang="en-US" dirty="0">
                <a:solidFill>
                  <a:schemeClr val="bg1"/>
                </a:solidFill>
              </a:rPr>
              <a:t>The personal motivation / actions of the characters are intricately involved with the action to such an extent that it leads to arouse pity and fear in the audience. </a:t>
            </a:r>
          </a:p>
          <a:p>
            <a:r>
              <a:rPr lang="en-US" dirty="0">
                <a:solidFill>
                  <a:schemeClr val="bg1"/>
                </a:solidFill>
              </a:rPr>
              <a:t>The protagonist / tragic hero of the play should have all the characteristics of a good character. </a:t>
            </a:r>
          </a:p>
          <a:p>
            <a:r>
              <a:rPr lang="en-US" dirty="0">
                <a:solidFill>
                  <a:schemeClr val="bg1"/>
                </a:solidFill>
              </a:rPr>
              <a:t>By good character, Aristotle means that they should be: </a:t>
            </a:r>
          </a:p>
          <a:p>
            <a:pPr lvl="1"/>
            <a:r>
              <a:rPr lang="en-US" dirty="0">
                <a:solidFill>
                  <a:schemeClr val="bg1"/>
                </a:solidFill>
              </a:rPr>
              <a:t>True to the self</a:t>
            </a:r>
          </a:p>
          <a:p>
            <a:pPr lvl="1"/>
            <a:r>
              <a:rPr lang="en-US" dirty="0">
                <a:solidFill>
                  <a:schemeClr val="bg1"/>
                </a:solidFill>
              </a:rPr>
              <a:t>True to type</a:t>
            </a:r>
          </a:p>
          <a:p>
            <a:pPr lvl="1"/>
            <a:r>
              <a:rPr lang="en-US" dirty="0">
                <a:solidFill>
                  <a:schemeClr val="bg1"/>
                </a:solidFill>
              </a:rPr>
              <a:t>True to life</a:t>
            </a:r>
          </a:p>
          <a:p>
            <a:pPr lvl="1"/>
            <a:r>
              <a:rPr lang="en-US" dirty="0">
                <a:solidFill>
                  <a:schemeClr val="bg1"/>
                </a:solidFill>
              </a:rPr>
              <a:t>Probable and yet more beautiful than life</a:t>
            </a:r>
          </a:p>
        </p:txBody>
      </p:sp>
    </p:spTree>
    <p:extLst>
      <p:ext uri="{BB962C8B-B14F-4D97-AF65-F5344CB8AC3E}">
        <p14:creationId xmlns:p14="http://schemas.microsoft.com/office/powerpoint/2010/main" val="1728467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a:ln w="22225">
                  <a:solidFill>
                    <a:schemeClr val="accent2"/>
                  </a:solidFill>
                  <a:prstDash val="solid"/>
                </a:ln>
                <a:solidFill>
                  <a:schemeClr val="accent2">
                    <a:lumMod val="40000"/>
                    <a:lumOff val="60000"/>
                  </a:schemeClr>
                </a:solidFill>
                <a:latin typeface="Palace Script MT" panose="030303020206070C0B05" pitchFamily="66" charset="0"/>
              </a:rPr>
              <a:t>The Characteristics of  a Tragic Hero</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The tragic hero having all the characteristics mentioned on the last slide, has, in addition, a few more attributes. </a:t>
            </a:r>
          </a:p>
          <a:p>
            <a:r>
              <a:rPr lang="en-US" dirty="0">
                <a:solidFill>
                  <a:schemeClr val="bg1"/>
                </a:solidFill>
              </a:rPr>
              <a:t>In this context  Aristotle begins by the following observation:</a:t>
            </a:r>
          </a:p>
          <a:p>
            <a:pPr lvl="1"/>
            <a:r>
              <a:rPr lang="en-US" dirty="0">
                <a:solidFill>
                  <a:schemeClr val="bg1"/>
                </a:solidFill>
              </a:rPr>
              <a:t>A good man – coming to bad end</a:t>
            </a:r>
          </a:p>
          <a:p>
            <a:pPr lvl="2"/>
            <a:r>
              <a:rPr lang="en-US" dirty="0">
                <a:solidFill>
                  <a:schemeClr val="bg1"/>
                </a:solidFill>
              </a:rPr>
              <a:t>(Its shocking and disturbs faith)</a:t>
            </a:r>
          </a:p>
          <a:p>
            <a:pPr lvl="1"/>
            <a:r>
              <a:rPr lang="en-US" dirty="0">
                <a:solidFill>
                  <a:schemeClr val="bg1"/>
                </a:solidFill>
              </a:rPr>
              <a:t>A bad man – coming to good end </a:t>
            </a:r>
          </a:p>
          <a:p>
            <a:pPr lvl="2"/>
            <a:r>
              <a:rPr lang="en-US" dirty="0">
                <a:solidFill>
                  <a:schemeClr val="bg1"/>
                </a:solidFill>
              </a:rPr>
              <a:t>(Neither moving, nor moral)</a:t>
            </a:r>
          </a:p>
          <a:p>
            <a:pPr lvl="1"/>
            <a:r>
              <a:rPr lang="en-US" dirty="0">
                <a:solidFill>
                  <a:schemeClr val="bg1"/>
                </a:solidFill>
              </a:rPr>
              <a:t>A bad man – coming to bad end </a:t>
            </a:r>
          </a:p>
          <a:p>
            <a:pPr lvl="2"/>
            <a:r>
              <a:rPr lang="en-US" dirty="0">
                <a:solidFill>
                  <a:schemeClr val="bg1"/>
                </a:solidFill>
              </a:rPr>
              <a:t>(Moral, but not moving)</a:t>
            </a:r>
          </a:p>
          <a:p>
            <a:pPr lvl="1"/>
            <a:r>
              <a:rPr lang="en-US" dirty="0">
                <a:solidFill>
                  <a:schemeClr val="bg1"/>
                </a:solidFill>
              </a:rPr>
              <a:t>A rather good man – coming to bad end </a:t>
            </a:r>
          </a:p>
          <a:p>
            <a:pPr lvl="2"/>
            <a:r>
              <a:rPr lang="en-US" dirty="0">
                <a:solidFill>
                  <a:schemeClr val="bg1"/>
                </a:solidFill>
              </a:rPr>
              <a:t>(An ideal situation)</a:t>
            </a:r>
          </a:p>
          <a:p>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3429000"/>
            <a:ext cx="2971800" cy="1905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356473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a:ln w="22225">
                  <a:solidFill>
                    <a:schemeClr val="accent2"/>
                  </a:solidFill>
                  <a:prstDash val="solid"/>
                </a:ln>
                <a:solidFill>
                  <a:schemeClr val="accent2">
                    <a:lumMod val="40000"/>
                    <a:lumOff val="60000"/>
                  </a:schemeClr>
                </a:solidFill>
                <a:latin typeface="Palace Script MT" panose="030303020206070C0B05" pitchFamily="66" charset="0"/>
              </a:rPr>
              <a:t>The Characteristics of  a Tragic Hero</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Aristotle disqualifies two types of characters:</a:t>
            </a:r>
          </a:p>
          <a:p>
            <a:pPr lvl="1"/>
            <a:r>
              <a:rPr lang="en-US" sz="2900" dirty="0">
                <a:solidFill>
                  <a:schemeClr val="bg1"/>
                </a:solidFill>
              </a:rPr>
              <a:t>Purely virtuous</a:t>
            </a:r>
          </a:p>
          <a:p>
            <a:pPr lvl="1"/>
            <a:r>
              <a:rPr lang="en-US" sz="2900" dirty="0">
                <a:solidFill>
                  <a:schemeClr val="bg1"/>
                </a:solidFill>
              </a:rPr>
              <a:t>Thoroughly bad</a:t>
            </a:r>
          </a:p>
          <a:p>
            <a:r>
              <a:rPr lang="en-US" dirty="0">
                <a:solidFill>
                  <a:schemeClr val="bg1"/>
                </a:solidFill>
              </a:rPr>
              <a:t>There remains but one kind of character, who can best satisfy this requirement – ‘A man who is not eminently good and just yet whose misfortune is not brought by vice or corruption but by some error of frailty’.  </a:t>
            </a:r>
          </a:p>
          <a:p>
            <a:r>
              <a:rPr lang="en-US" dirty="0">
                <a:solidFill>
                  <a:schemeClr val="bg1"/>
                </a:solidFill>
              </a:rPr>
              <a:t>Thus the ideal Tragic Hero must be an intermediate kind of a person – neither too virtuous nor too wicked. His misfortune excites pity because it is out of all proportion to his error of judgement, and his over all goodness excites fear for his doom. </a:t>
            </a:r>
          </a:p>
          <a:p>
            <a:r>
              <a:rPr lang="en-US" dirty="0">
                <a:solidFill>
                  <a:schemeClr val="bg1"/>
                </a:solidFill>
              </a:rPr>
              <a:t>Thus, he is a man with the following attributes: </a:t>
            </a:r>
          </a:p>
          <a:p>
            <a:pPr lvl="1"/>
            <a:r>
              <a:rPr lang="en-US" sz="3000" dirty="0">
                <a:solidFill>
                  <a:schemeClr val="bg1"/>
                </a:solidFill>
              </a:rPr>
              <a:t>He should be a man of mixed character, neither blameless nor absolutely depraved </a:t>
            </a:r>
          </a:p>
          <a:p>
            <a:pPr lvl="1"/>
            <a:r>
              <a:rPr lang="en-US" sz="3000" dirty="0">
                <a:solidFill>
                  <a:schemeClr val="bg1"/>
                </a:solidFill>
              </a:rPr>
              <a:t>His misfortune should follow from some error or flaw of character; short of moral taint </a:t>
            </a:r>
          </a:p>
          <a:p>
            <a:pPr lvl="1"/>
            <a:r>
              <a:rPr lang="en-US" sz="3000" dirty="0">
                <a:solidFill>
                  <a:schemeClr val="bg1"/>
                </a:solidFill>
              </a:rPr>
              <a:t>He must fall from height of prosperity and glory </a:t>
            </a:r>
          </a:p>
          <a:p>
            <a:pPr lvl="1"/>
            <a:r>
              <a:rPr lang="en-US" sz="3000" dirty="0">
                <a:solidFill>
                  <a:schemeClr val="bg1"/>
                </a:solidFill>
              </a:rPr>
              <a:t>The protagonist should be renowned and prosperous, so that his change of fortune can be from good to bad.</a:t>
            </a:r>
          </a:p>
          <a:p>
            <a:pPr lvl="1"/>
            <a:r>
              <a:rPr lang="en-US" sz="3000" dirty="0">
                <a:solidFill>
                  <a:schemeClr val="bg1"/>
                </a:solidFill>
              </a:rPr>
              <a:t>The fall of such a man of eminence affects entire state/nation</a:t>
            </a:r>
          </a:p>
          <a:p>
            <a:pPr lvl="1"/>
            <a:r>
              <a:rPr lang="en-US" sz="3000" dirty="0">
                <a:solidFill>
                  <a:schemeClr val="bg1"/>
                </a:solidFill>
              </a:rPr>
              <a:t>This change occurs not as the result of vice, but of some great error or frailty in a character</a:t>
            </a:r>
          </a:p>
          <a:p>
            <a:r>
              <a:rPr lang="en-US" dirty="0">
                <a:solidFill>
                  <a:schemeClr val="bg1"/>
                </a:solidFill>
              </a:rPr>
              <a:t>Such a plot is most likely to generate pity and fear in the audience. The ideal tragic hero should be an intermediate kind of a person, a man not predominantly virtuous and just yet whose misfortune is brought upon him not by vice or corruption but by some error of judgement.</a:t>
            </a:r>
          </a:p>
        </p:txBody>
      </p:sp>
    </p:spTree>
    <p:extLst>
      <p:ext uri="{BB962C8B-B14F-4D97-AF65-F5344CB8AC3E}">
        <p14:creationId xmlns:p14="http://schemas.microsoft.com/office/powerpoint/2010/main" val="2062760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chemeClr val="bg1"/>
                </a:solidFill>
              </a:rPr>
              <a:t>Rose, H. (2013, February 25). Oscar Pistorius: The Tragic Hero. Retrieved August 28, 2018, from http://hayleyscomments.com/2013/02/25/oscar-pistorius-the-tragic-hero/ </a:t>
            </a:r>
          </a:p>
          <a:p>
            <a:pPr marL="0" indent="0">
              <a:buNone/>
            </a:pPr>
            <a:endParaRPr lang="en-US" dirty="0">
              <a:solidFill>
                <a:schemeClr val="bg1"/>
              </a:solidFill>
            </a:endParaRPr>
          </a:p>
          <a:p>
            <a:pPr marL="0" indent="0">
              <a:buNone/>
            </a:pPr>
            <a:r>
              <a:rPr lang="en-US" dirty="0">
                <a:solidFill>
                  <a:schemeClr val="bg1"/>
                </a:solidFill>
              </a:rPr>
              <a:t>Six Formative Elements of Tragedy - Literary Theory and Criticism. (</a:t>
            </a:r>
            <a:r>
              <a:rPr lang="en-US" dirty="0" err="1">
                <a:solidFill>
                  <a:schemeClr val="bg1"/>
                </a:solidFill>
              </a:rPr>
              <a:t>n.d.</a:t>
            </a:r>
            <a:r>
              <a:rPr lang="en-US" dirty="0">
                <a:solidFill>
                  <a:schemeClr val="bg1"/>
                </a:solidFill>
              </a:rPr>
              <a:t>). Retrieved August 28, 2017, from https://sites.google.com/site/nmeictproject/home/six-formative-elements-of-tragedy </a:t>
            </a:r>
          </a:p>
        </p:txBody>
      </p:sp>
    </p:spTree>
    <p:extLst>
      <p:ext uri="{BB962C8B-B14F-4D97-AF65-F5344CB8AC3E}">
        <p14:creationId xmlns:p14="http://schemas.microsoft.com/office/powerpoint/2010/main" val="13888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696" y="629266"/>
            <a:ext cx="2629122" cy="1622321"/>
          </a:xfrm>
        </p:spPr>
        <p:txBody>
          <a:bodyPr>
            <a:normAutofit/>
          </a:bodyPr>
          <a:lstStyle/>
          <a:p>
            <a:pPr>
              <a:lnSpc>
                <a:spcPct val="90000"/>
              </a:lnSpc>
            </a:pPr>
            <a:r>
              <a:rPr lang="en-US" sz="2800" dirty="0">
                <a:solidFill>
                  <a:schemeClr val="accent6">
                    <a:lumMod val="60000"/>
                    <a:lumOff val="40000"/>
                  </a:schemeClr>
                </a:solidFill>
                <a:latin typeface="Copperplate Gothic Bold" panose="020E0705020206020404" pitchFamily="34" charset="0"/>
              </a:rPr>
              <a:t>Tasks of the Playwright: </a:t>
            </a:r>
          </a:p>
        </p:txBody>
      </p:sp>
      <p:sp>
        <p:nvSpPr>
          <p:cNvPr id="3" name="Content Placeholder 2"/>
          <p:cNvSpPr>
            <a:spLocks noGrp="1"/>
          </p:cNvSpPr>
          <p:nvPr>
            <p:ph idx="1"/>
          </p:nvPr>
        </p:nvSpPr>
        <p:spPr>
          <a:xfrm>
            <a:off x="228600" y="2438400"/>
            <a:ext cx="3200400" cy="3785419"/>
          </a:xfrm>
        </p:spPr>
        <p:txBody>
          <a:bodyPr>
            <a:normAutofit/>
          </a:bodyPr>
          <a:lstStyle/>
          <a:p>
            <a:pPr marL="0" indent="0">
              <a:buNone/>
            </a:pPr>
            <a:r>
              <a:rPr lang="en-US" sz="1700" dirty="0">
                <a:solidFill>
                  <a:schemeClr val="bg1"/>
                </a:solidFill>
              </a:rPr>
              <a:t>1) Select subject matter</a:t>
            </a:r>
          </a:p>
          <a:p>
            <a:pPr marL="0" indent="0">
              <a:buNone/>
            </a:pPr>
            <a:r>
              <a:rPr lang="en-US" sz="1700" dirty="0">
                <a:solidFill>
                  <a:schemeClr val="bg1"/>
                </a:solidFill>
              </a:rPr>
              <a:t>2) Determine focus and emphasis</a:t>
            </a:r>
          </a:p>
          <a:p>
            <a:pPr marL="0" indent="0">
              <a:buNone/>
            </a:pPr>
            <a:r>
              <a:rPr lang="en-US" sz="1700" dirty="0">
                <a:solidFill>
                  <a:schemeClr val="bg1"/>
                </a:solidFill>
              </a:rPr>
              <a:t>3) Establish purpose</a:t>
            </a:r>
          </a:p>
          <a:p>
            <a:pPr marL="0" indent="0">
              <a:buNone/>
            </a:pPr>
            <a:r>
              <a:rPr lang="en-US" sz="1700" dirty="0">
                <a:solidFill>
                  <a:schemeClr val="bg1"/>
                </a:solidFill>
              </a:rPr>
              <a:t>4) Establish point of view</a:t>
            </a:r>
          </a:p>
          <a:p>
            <a:pPr marL="0" indent="0">
              <a:buNone/>
            </a:pPr>
            <a:r>
              <a:rPr lang="en-US" sz="1700" dirty="0">
                <a:solidFill>
                  <a:schemeClr val="bg1"/>
                </a:solidFill>
              </a:rPr>
              <a:t>5) Develop dramatic structure</a:t>
            </a:r>
          </a:p>
          <a:p>
            <a:pPr marL="0" indent="0">
              <a:buNone/>
            </a:pPr>
            <a:r>
              <a:rPr lang="en-US" sz="1700" dirty="0">
                <a:solidFill>
                  <a:schemeClr val="bg1"/>
                </a:solidFill>
              </a:rPr>
              <a:t>6) Create dramatic characters</a:t>
            </a:r>
          </a:p>
        </p:txBody>
      </p:sp>
      <p:sp>
        <p:nvSpPr>
          <p:cNvPr id="9" name="Rectangle 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293DB19-0A10-B53A-9FE5-BE8963F807A1}"/>
              </a:ext>
            </a:extLst>
          </p:cNvPr>
          <p:cNvPicPr>
            <a:picLocks noChangeAspect="1"/>
          </p:cNvPicPr>
          <p:nvPr/>
        </p:nvPicPr>
        <p:blipFill>
          <a:blip r:embed="rId2"/>
          <a:stretch>
            <a:fillRect/>
          </a:stretch>
        </p:blipFill>
        <p:spPr>
          <a:xfrm>
            <a:off x="4054396" y="2027883"/>
            <a:ext cx="4514498" cy="2798988"/>
          </a:xfrm>
          <a:prstGeom prst="rect">
            <a:avLst/>
          </a:prstGeom>
          <a:effectLst/>
        </p:spPr>
      </p:pic>
      <p:pic>
        <p:nvPicPr>
          <p:cNvPr id="5" name="Picture 4">
            <a:extLst>
              <a:ext uri="{FF2B5EF4-FFF2-40B4-BE49-F238E27FC236}">
                <a16:creationId xmlns:a16="http://schemas.microsoft.com/office/drawing/2014/main" id="{CBB28846-B97F-AEC4-2B54-A27E597687D4}"/>
              </a:ext>
            </a:extLst>
          </p:cNvPr>
          <p:cNvPicPr>
            <a:picLocks noChangeAspect="1"/>
          </p:cNvPicPr>
          <p:nvPr/>
        </p:nvPicPr>
        <p:blipFill>
          <a:blip r:embed="rId3"/>
          <a:stretch>
            <a:fillRect/>
          </a:stretch>
        </p:blipFill>
        <p:spPr>
          <a:xfrm>
            <a:off x="263236" y="4542171"/>
            <a:ext cx="3004111" cy="171166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33928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Tools of the Playwright</a:t>
            </a:r>
          </a:p>
        </p:txBody>
      </p:sp>
      <p:sp>
        <p:nvSpPr>
          <p:cNvPr id="3" name="Content Placeholder 2"/>
          <p:cNvSpPr>
            <a:spLocks noGrp="1"/>
          </p:cNvSpPr>
          <p:nvPr>
            <p:ph idx="1"/>
          </p:nvPr>
        </p:nvSpPr>
        <p:spPr/>
        <p:txBody>
          <a:bodyPr>
            <a:normAutofit/>
          </a:bodyPr>
          <a:lstStyle/>
          <a:p>
            <a:r>
              <a:rPr lang="en-US" dirty="0">
                <a:solidFill>
                  <a:schemeClr val="bg1"/>
                </a:solidFill>
              </a:rPr>
              <a:t>Sources</a:t>
            </a:r>
          </a:p>
          <a:p>
            <a:pPr lvl="1"/>
            <a:r>
              <a:rPr lang="en-US" dirty="0">
                <a:solidFill>
                  <a:schemeClr val="bg1"/>
                </a:solidFill>
              </a:rPr>
              <a:t>An idea</a:t>
            </a:r>
          </a:p>
          <a:p>
            <a:pPr lvl="1"/>
            <a:r>
              <a:rPr lang="en-US" dirty="0">
                <a:solidFill>
                  <a:schemeClr val="bg1"/>
                </a:solidFill>
              </a:rPr>
              <a:t>A character</a:t>
            </a:r>
          </a:p>
          <a:p>
            <a:pPr lvl="1"/>
            <a:r>
              <a:rPr lang="en-US" dirty="0">
                <a:solidFill>
                  <a:schemeClr val="bg1"/>
                </a:solidFill>
              </a:rPr>
              <a:t>A story (situation, etc.) </a:t>
            </a:r>
          </a:p>
          <a:p>
            <a:r>
              <a:rPr lang="en-US" dirty="0">
                <a:solidFill>
                  <a:schemeClr val="bg1"/>
                </a:solidFill>
              </a:rPr>
              <a:t>Playwrights will constantly re-write and revise</a:t>
            </a:r>
          </a:p>
          <a:p>
            <a:r>
              <a:rPr lang="en-US" dirty="0">
                <a:solidFill>
                  <a:schemeClr val="bg1"/>
                </a:solidFill>
              </a:rPr>
              <a:t>Some do re-writes during rehearsals, others refuse to </a:t>
            </a:r>
          </a:p>
          <a:p>
            <a:endParaRPr lang="en-US" dirty="0">
              <a:solidFill>
                <a:schemeClr val="bg1"/>
              </a:solidFill>
            </a:endParaRPr>
          </a:p>
        </p:txBody>
      </p:sp>
      <p:pic>
        <p:nvPicPr>
          <p:cNvPr id="1026" name="Picture 2" descr="C:\Program Files\Microsoft Office\MEDIA\CAGCAT10\j01958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1295401"/>
            <a:ext cx="3048000" cy="2287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41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effectLst>
                  <a:glow rad="228600">
                    <a:schemeClr val="accent5">
                      <a:satMod val="175000"/>
                      <a:alpha val="40000"/>
                    </a:schemeClr>
                  </a:glow>
                </a:effectLst>
                <a:latin typeface="Haettenschweiler" panose="020B0706040902060204" pitchFamily="34" charset="0"/>
              </a:rPr>
              <a:t>Style of the Playwright</a:t>
            </a:r>
          </a:p>
        </p:txBody>
      </p:sp>
      <p:sp>
        <p:nvSpPr>
          <p:cNvPr id="3" name="Content Placeholder 2"/>
          <p:cNvSpPr>
            <a:spLocks noGrp="1"/>
          </p:cNvSpPr>
          <p:nvPr>
            <p:ph idx="1"/>
          </p:nvPr>
        </p:nvSpPr>
        <p:spPr/>
        <p:txBody>
          <a:bodyPr>
            <a:normAutofit fontScale="92500"/>
          </a:bodyPr>
          <a:lstStyle/>
          <a:p>
            <a:r>
              <a:rPr lang="en-US" dirty="0">
                <a:solidFill>
                  <a:schemeClr val="bg1"/>
                </a:solidFill>
              </a:rPr>
              <a:t>The playwright's style will be determined by, at least, the playwright's assumptions about truth and reality – partly from societal perceptions.</a:t>
            </a:r>
          </a:p>
          <a:p>
            <a:r>
              <a:rPr lang="en-US" dirty="0">
                <a:solidFill>
                  <a:schemeClr val="bg1"/>
                </a:solidFill>
              </a:rPr>
              <a:t>Manner of playwright's manipulation of expression: </a:t>
            </a:r>
          </a:p>
          <a:p>
            <a:pPr lvl="1"/>
            <a:r>
              <a:rPr lang="en-US" dirty="0">
                <a:solidFill>
                  <a:schemeClr val="bg1"/>
                </a:solidFill>
              </a:rPr>
              <a:t>Character, idea, language, actions, spectacle</a:t>
            </a:r>
          </a:p>
          <a:p>
            <a:r>
              <a:rPr lang="en-US" dirty="0">
                <a:solidFill>
                  <a:schemeClr val="bg1"/>
                </a:solidFill>
              </a:rPr>
              <a:t>Presentation in theatre – unity of style, matching performance and play, unifying of elements.</a:t>
            </a:r>
          </a:p>
        </p:txBody>
      </p:sp>
    </p:spTree>
    <p:extLst>
      <p:ext uri="{BB962C8B-B14F-4D97-AF65-F5344CB8AC3E}">
        <p14:creationId xmlns:p14="http://schemas.microsoft.com/office/powerpoint/2010/main" val="370203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bg1"/>
                </a:solidFill>
                <a:effectLst>
                  <a:glow rad="228600">
                    <a:schemeClr val="accent3">
                      <a:satMod val="175000"/>
                      <a:alpha val="40000"/>
                    </a:schemeClr>
                  </a:glow>
                </a:effectLst>
                <a:latin typeface="Gigi" panose="04040504061007020D02" pitchFamily="82" charset="0"/>
              </a:rPr>
              <a:t>Steps of the Playwright’s Work</a:t>
            </a:r>
          </a:p>
        </p:txBody>
      </p:sp>
      <p:sp>
        <p:nvSpPr>
          <p:cNvPr id="3" name="Content Placeholder 2"/>
          <p:cNvSpPr>
            <a:spLocks noGrp="1"/>
          </p:cNvSpPr>
          <p:nvPr>
            <p:ph idx="1"/>
          </p:nvPr>
        </p:nvSpPr>
        <p:spPr>
          <a:xfrm>
            <a:off x="457200" y="1600200"/>
            <a:ext cx="8229600" cy="4525963"/>
          </a:xfrm>
        </p:spPr>
        <p:txBody>
          <a:bodyPr>
            <a:noAutofit/>
          </a:bodyPr>
          <a:lstStyle/>
          <a:p>
            <a:r>
              <a:rPr lang="en-US" sz="1200" dirty="0">
                <a:solidFill>
                  <a:schemeClr val="bg1"/>
                </a:solidFill>
              </a:rPr>
              <a:t>Playwriting and creating drama for each playwright is distinctively different. </a:t>
            </a:r>
          </a:p>
          <a:p>
            <a:r>
              <a:rPr lang="en-US" sz="1200" dirty="0">
                <a:solidFill>
                  <a:schemeClr val="bg1"/>
                </a:solidFill>
              </a:rPr>
              <a:t>Plays can develop out of any combination of starting points and patterns. </a:t>
            </a:r>
          </a:p>
          <a:p>
            <a:r>
              <a:rPr lang="en-US" sz="1200" dirty="0">
                <a:solidFill>
                  <a:schemeClr val="bg1"/>
                </a:solidFill>
              </a:rPr>
              <a:t>The processes by which drama is created for each playwright can be varied in the steps used to create the text.  </a:t>
            </a:r>
          </a:p>
          <a:p>
            <a:r>
              <a:rPr lang="en-US" sz="1200" dirty="0">
                <a:solidFill>
                  <a:schemeClr val="bg1"/>
                </a:solidFill>
              </a:rPr>
              <a:t>Below is a simple list in a progressive order, but order can change depending on each playwright’s characteristic style and preferences for writing.   </a:t>
            </a:r>
          </a:p>
          <a:p>
            <a:endParaRPr lang="en-US" sz="1200" dirty="0">
              <a:solidFill>
                <a:schemeClr val="bg1"/>
              </a:solidFill>
            </a:endParaRPr>
          </a:p>
          <a:p>
            <a:pPr marL="0" indent="0">
              <a:buNone/>
            </a:pPr>
            <a:endParaRPr lang="en-US" sz="1200" dirty="0">
              <a:solidFill>
                <a:schemeClr val="bg1"/>
              </a:solidFill>
            </a:endParaRPr>
          </a:p>
          <a:p>
            <a:pPr marL="0" indent="0" algn="ctr">
              <a:buNone/>
            </a:pPr>
            <a:r>
              <a:rPr lang="en-US" sz="1800" u="sng" dirty="0">
                <a:solidFill>
                  <a:schemeClr val="bg1"/>
                </a:solidFill>
              </a:rPr>
              <a:t>The basic steps involved in the development of drama include:</a:t>
            </a:r>
          </a:p>
          <a:p>
            <a:endParaRPr lang="en-US" sz="1200" dirty="0">
              <a:solidFill>
                <a:schemeClr val="bg1"/>
              </a:solidFill>
            </a:endParaRPr>
          </a:p>
          <a:p>
            <a:pPr marL="0" indent="0">
              <a:buNone/>
            </a:pPr>
            <a:r>
              <a:rPr lang="en-US" sz="1200" dirty="0">
                <a:solidFill>
                  <a:schemeClr val="bg1"/>
                </a:solidFill>
              </a:rPr>
              <a:t>1.        Coming up with Thought/Theme/Ideas to be expressed through the work</a:t>
            </a:r>
          </a:p>
          <a:p>
            <a:pPr marL="0" indent="0">
              <a:buNone/>
            </a:pPr>
            <a:r>
              <a:rPr lang="en-US" sz="1200" dirty="0">
                <a:solidFill>
                  <a:schemeClr val="bg1"/>
                </a:solidFill>
              </a:rPr>
              <a:t>2.        Determine the Genre and Style of the work</a:t>
            </a:r>
          </a:p>
          <a:p>
            <a:pPr marL="0" indent="0">
              <a:buNone/>
            </a:pPr>
            <a:r>
              <a:rPr lang="en-US" sz="1200" dirty="0">
                <a:solidFill>
                  <a:schemeClr val="bg1"/>
                </a:solidFill>
              </a:rPr>
              <a:t>3.        Outlining Basic Action of the work and Creating Plot</a:t>
            </a:r>
          </a:p>
          <a:p>
            <a:pPr marL="0" indent="0">
              <a:buNone/>
            </a:pPr>
            <a:r>
              <a:rPr lang="en-US" sz="1200" dirty="0">
                <a:solidFill>
                  <a:schemeClr val="bg1"/>
                </a:solidFill>
              </a:rPr>
              <a:t>4.        Establish the Structure of the Play and Overall Framework</a:t>
            </a:r>
          </a:p>
          <a:p>
            <a:pPr marL="0" indent="0">
              <a:buNone/>
            </a:pPr>
            <a:r>
              <a:rPr lang="en-US" sz="1200" dirty="0">
                <a:solidFill>
                  <a:schemeClr val="bg1"/>
                </a:solidFill>
              </a:rPr>
              <a:t>5.        The Development of Characters presented in the work</a:t>
            </a:r>
          </a:p>
          <a:p>
            <a:pPr marL="0" indent="0">
              <a:buNone/>
            </a:pPr>
            <a:r>
              <a:rPr lang="en-US" sz="1200" dirty="0">
                <a:solidFill>
                  <a:schemeClr val="bg1"/>
                </a:solidFill>
              </a:rPr>
              <a:t>6.        The Creation of Dialogue and the Language of the Characters</a:t>
            </a:r>
          </a:p>
          <a:p>
            <a:pPr marL="0" indent="0">
              <a:buNone/>
            </a:pPr>
            <a:r>
              <a:rPr lang="en-US" sz="1200" dirty="0">
                <a:solidFill>
                  <a:schemeClr val="bg1"/>
                </a:solidFill>
              </a:rPr>
              <a:t>7.        Creating Music: This can involve the Rhythm of the Language or actual Music Composition and the Lyrics of the songs</a:t>
            </a:r>
          </a:p>
          <a:p>
            <a:pPr marL="0" indent="0">
              <a:buNone/>
            </a:pPr>
            <a:r>
              <a:rPr lang="en-US" sz="1200" dirty="0">
                <a:solidFill>
                  <a:schemeClr val="bg1"/>
                </a:solidFill>
              </a:rPr>
              <a:t>8.        Establishing Spectacle: The visual and Environmental elements of the work</a:t>
            </a:r>
          </a:p>
          <a:p>
            <a:pPr marL="0" indent="0">
              <a:buNone/>
            </a:pPr>
            <a:r>
              <a:rPr lang="en-US" sz="1200" dirty="0">
                <a:solidFill>
                  <a:schemeClr val="bg1"/>
                </a:solidFill>
              </a:rPr>
              <a:t>9.        Research of Subject Matter and Relevant issues presented in the play</a:t>
            </a:r>
          </a:p>
        </p:txBody>
      </p:sp>
    </p:spTree>
    <p:extLst>
      <p:ext uri="{BB962C8B-B14F-4D97-AF65-F5344CB8AC3E}">
        <p14:creationId xmlns:p14="http://schemas.microsoft.com/office/powerpoint/2010/main" val="4416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Lucida Calligraphy" panose="03010101010101010101" pitchFamily="66" charset="0"/>
              </a:rPr>
              <a:t>How are plays written?</a:t>
            </a:r>
          </a:p>
        </p:txBody>
      </p:sp>
      <p:sp>
        <p:nvSpPr>
          <p:cNvPr id="3" name="Content Placeholder 2"/>
          <p:cNvSpPr>
            <a:spLocks noGrp="1"/>
          </p:cNvSpPr>
          <p:nvPr>
            <p:ph idx="1"/>
          </p:nvPr>
        </p:nvSpPr>
        <p:spPr/>
        <p:txBody>
          <a:bodyPr>
            <a:normAutofit lnSpcReduction="10000"/>
          </a:bodyPr>
          <a:lstStyle/>
          <a:p>
            <a:r>
              <a:rPr lang="en-US" sz="2400" dirty="0">
                <a:solidFill>
                  <a:schemeClr val="bg1"/>
                </a:solidFill>
              </a:rPr>
              <a:t>How plays are written at any given time depends on many factors:</a:t>
            </a:r>
          </a:p>
          <a:p>
            <a:pPr lvl="1"/>
            <a:r>
              <a:rPr lang="en-US" sz="2400" dirty="0">
                <a:solidFill>
                  <a:schemeClr val="bg1"/>
                </a:solidFill>
              </a:rPr>
              <a:t>The intended audience and purpose</a:t>
            </a:r>
          </a:p>
          <a:p>
            <a:pPr lvl="1"/>
            <a:r>
              <a:rPr lang="en-US" sz="2400" dirty="0">
                <a:solidFill>
                  <a:schemeClr val="bg1"/>
                </a:solidFill>
              </a:rPr>
              <a:t>The playwright’s current views about the human condition</a:t>
            </a:r>
          </a:p>
          <a:p>
            <a:pPr lvl="1"/>
            <a:r>
              <a:rPr lang="en-US" sz="2400" dirty="0">
                <a:solidFill>
                  <a:schemeClr val="bg1"/>
                </a:solidFill>
              </a:rPr>
              <a:t>How the playwright perceives the truth around him </a:t>
            </a:r>
          </a:p>
          <a:p>
            <a:r>
              <a:rPr lang="en-US" sz="2400" dirty="0">
                <a:solidFill>
                  <a:schemeClr val="bg1"/>
                </a:solidFill>
              </a:rPr>
              <a:t>A playwright must understand and know the established artistic and theatrical conventions of the theatre.  </a:t>
            </a:r>
          </a:p>
          <a:p>
            <a:r>
              <a:rPr lang="en-US" sz="2400" dirty="0">
                <a:solidFill>
                  <a:schemeClr val="bg1"/>
                </a:solidFill>
              </a:rPr>
              <a:t>A playwright must appreciate the working procedures, materials, and technical aspects of a production.  </a:t>
            </a:r>
          </a:p>
          <a:p>
            <a:r>
              <a:rPr lang="en-US" sz="2400" dirty="0">
                <a:solidFill>
                  <a:schemeClr val="bg1"/>
                </a:solidFill>
              </a:rPr>
              <a:t>Because the script is the starting point of the theatrical production, the process through which it comes into being is of primary importance.  </a:t>
            </a:r>
          </a:p>
        </p:txBody>
      </p:sp>
    </p:spTree>
    <p:extLst>
      <p:ext uri="{BB962C8B-B14F-4D97-AF65-F5344CB8AC3E}">
        <p14:creationId xmlns:p14="http://schemas.microsoft.com/office/powerpoint/2010/main" val="669669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Lucida Calligraphy" panose="03010101010101010101" pitchFamily="66" charset="0"/>
              </a:rPr>
              <a:t>How are plays written?</a:t>
            </a:r>
          </a:p>
        </p:txBody>
      </p:sp>
      <p:sp>
        <p:nvSpPr>
          <p:cNvPr id="3" name="Content Placeholder 2"/>
          <p:cNvSpPr>
            <a:spLocks noGrp="1"/>
          </p:cNvSpPr>
          <p:nvPr>
            <p:ph idx="1"/>
          </p:nvPr>
        </p:nvSpPr>
        <p:spPr/>
        <p:txBody>
          <a:bodyPr>
            <a:normAutofit fontScale="32500" lnSpcReduction="20000"/>
          </a:bodyPr>
          <a:lstStyle/>
          <a:p>
            <a:r>
              <a:rPr lang="en-US" sz="7400" dirty="0">
                <a:solidFill>
                  <a:schemeClr val="bg1"/>
                </a:solidFill>
              </a:rPr>
              <a:t>There are many ways to write a play: </a:t>
            </a:r>
          </a:p>
          <a:p>
            <a:pPr lvl="1"/>
            <a:r>
              <a:rPr lang="en-US" sz="7400" dirty="0">
                <a:solidFill>
                  <a:schemeClr val="bg1"/>
                </a:solidFill>
              </a:rPr>
              <a:t>Sometimes a playwright starts with an idea  </a:t>
            </a:r>
          </a:p>
          <a:p>
            <a:pPr lvl="1"/>
            <a:r>
              <a:rPr lang="en-US" sz="7400" dirty="0">
                <a:solidFill>
                  <a:schemeClr val="bg1"/>
                </a:solidFill>
              </a:rPr>
              <a:t>Another playwright may begin with a single character in mind  </a:t>
            </a:r>
          </a:p>
          <a:p>
            <a:pPr lvl="1"/>
            <a:r>
              <a:rPr lang="en-US" sz="7400" dirty="0">
                <a:solidFill>
                  <a:schemeClr val="bg1"/>
                </a:solidFill>
              </a:rPr>
              <a:t>Some playwrights base their work on spectacle  </a:t>
            </a:r>
          </a:p>
          <a:p>
            <a:r>
              <a:rPr lang="en-US" sz="7400" dirty="0">
                <a:solidFill>
                  <a:schemeClr val="bg1"/>
                </a:solidFill>
              </a:rPr>
              <a:t>Plays can be tightly structured or episodic.  </a:t>
            </a:r>
          </a:p>
          <a:p>
            <a:r>
              <a:rPr lang="en-US" sz="7400" dirty="0">
                <a:solidFill>
                  <a:schemeClr val="bg1"/>
                </a:solidFill>
              </a:rPr>
              <a:t>Regardless of the original inspiration, the work of the playwright is not just to set forth an idea, to create characters, or tell a story. </a:t>
            </a:r>
          </a:p>
          <a:p>
            <a:r>
              <a:rPr lang="en-US" sz="7400" dirty="0">
                <a:solidFill>
                  <a:schemeClr val="bg1"/>
                </a:solidFill>
              </a:rPr>
              <a:t>A playwright recreates and restates the human experiences and the universal mirror of mankind.  </a:t>
            </a:r>
          </a:p>
          <a:p>
            <a:r>
              <a:rPr lang="en-US" sz="7400" dirty="0">
                <a:solidFill>
                  <a:schemeClr val="bg1"/>
                </a:solidFill>
              </a:rPr>
              <a:t>The script is the heart of the theatrical event.  It must be respected. </a:t>
            </a:r>
          </a:p>
          <a:p>
            <a:endParaRPr lang="en-US" dirty="0">
              <a:solidFill>
                <a:schemeClr val="bg1"/>
              </a:solidFill>
            </a:endParaRPr>
          </a:p>
        </p:txBody>
      </p:sp>
    </p:spTree>
    <p:extLst>
      <p:ext uri="{BB962C8B-B14F-4D97-AF65-F5344CB8AC3E}">
        <p14:creationId xmlns:p14="http://schemas.microsoft.com/office/powerpoint/2010/main" val="236820055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4884</Words>
  <Application>Microsoft Office PowerPoint</Application>
  <PresentationFormat>On-screen Show (4:3)</PresentationFormat>
  <Paragraphs>270</Paragraphs>
  <Slides>36</Slides>
  <Notes>0</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36</vt:i4>
      </vt:variant>
    </vt:vector>
  </HeadingPairs>
  <TitlesOfParts>
    <vt:vector size="56" baseType="lpstr">
      <vt:lpstr>Aharoni</vt:lpstr>
      <vt:lpstr>Arial</vt:lpstr>
      <vt:lpstr>Arial Rounded MT Bold</vt:lpstr>
      <vt:lpstr>Calibri</vt:lpstr>
      <vt:lpstr>Copperplate Gothic Bold</vt:lpstr>
      <vt:lpstr>Courier New</vt:lpstr>
      <vt:lpstr>Eras Bold ITC</vt:lpstr>
      <vt:lpstr>Franklin Gothic Book</vt:lpstr>
      <vt:lpstr>Gigi</vt:lpstr>
      <vt:lpstr>Gloucester MT Extra Condensed</vt:lpstr>
      <vt:lpstr>Haettenschweiler</vt:lpstr>
      <vt:lpstr>High Tower Text</vt:lpstr>
      <vt:lpstr>Lucida Calligraphy</vt:lpstr>
      <vt:lpstr>Magneto</vt:lpstr>
      <vt:lpstr>Matura MT Script Capitals</vt:lpstr>
      <vt:lpstr>Old English Text MT</vt:lpstr>
      <vt:lpstr>Onyx</vt:lpstr>
      <vt:lpstr>Palace Script MT</vt:lpstr>
      <vt:lpstr>Rage Italic</vt:lpstr>
      <vt:lpstr>1_Office Theme</vt:lpstr>
      <vt:lpstr>The Theatre Environment Society, Critic, and the Theatre </vt:lpstr>
      <vt:lpstr>The Playwright</vt:lpstr>
      <vt:lpstr>The Playwright</vt:lpstr>
      <vt:lpstr>Tasks of the Playwright: </vt:lpstr>
      <vt:lpstr>Tools of the Playwright</vt:lpstr>
      <vt:lpstr>Style of the Playwright</vt:lpstr>
      <vt:lpstr>Steps of the Playwright’s Work</vt:lpstr>
      <vt:lpstr>How are plays written?</vt:lpstr>
      <vt:lpstr>How are plays written?</vt:lpstr>
      <vt:lpstr>Historical Background</vt:lpstr>
      <vt:lpstr>The Definition of Tragedy </vt:lpstr>
      <vt:lpstr>The Definition of Tragedy </vt:lpstr>
      <vt:lpstr>The Definition of Tragedy </vt:lpstr>
      <vt:lpstr>The Definition of Tragedy </vt:lpstr>
      <vt:lpstr>The Definition of Tragedy </vt:lpstr>
      <vt:lpstr>Aristotle's Six Parts of a Tragedy </vt:lpstr>
      <vt:lpstr>Aristotle's Six Parts of a Tragedy </vt:lpstr>
      <vt:lpstr>Aristotle's Six Parts of a Tragedy </vt:lpstr>
      <vt:lpstr>Aristotle's Six Parts of a Tragedy </vt:lpstr>
      <vt:lpstr>Aristotle's Six Parts of a Tragedy </vt:lpstr>
      <vt:lpstr>Plot and Character </vt:lpstr>
      <vt:lpstr>Plot and Character </vt:lpstr>
      <vt:lpstr>Aristotle’s Concept of Tragedy </vt:lpstr>
      <vt:lpstr>Aristotle’s Concept of Tragedy </vt:lpstr>
      <vt:lpstr>Aristotle’s Concept of Tragedy </vt:lpstr>
      <vt:lpstr>Aristotle’s Concept of Tragedy </vt:lpstr>
      <vt:lpstr>Aristotle’s Three Unities</vt:lpstr>
      <vt:lpstr>Unity of Action</vt:lpstr>
      <vt:lpstr>Unity of Time</vt:lpstr>
      <vt:lpstr>Unity of Place</vt:lpstr>
      <vt:lpstr>Why Aristotle adopted this theory?</vt:lpstr>
      <vt:lpstr>The Tragic Hero </vt:lpstr>
      <vt:lpstr>The Characteristics of a Tragic Hero</vt:lpstr>
      <vt:lpstr>The Characteristics of  a Tragic Hero</vt:lpstr>
      <vt:lpstr>The Characteristics of  a Tragic Hero</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Theatre Environment</dc:title>
  <dc:creator>Sawyer, Allyson (asawyer@psusd.us)</dc:creator>
  <cp:lastModifiedBy>Boylan, Allyson (aboylan@psusd.us)</cp:lastModifiedBy>
  <cp:revision>52</cp:revision>
  <dcterms:created xsi:type="dcterms:W3CDTF">2017-08-25T19:41:05Z</dcterms:created>
  <dcterms:modified xsi:type="dcterms:W3CDTF">2022-09-01T21:07:26Z</dcterms:modified>
</cp:coreProperties>
</file>