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61" r:id="rId19"/>
    <p:sldId id="26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4" d="100"/>
          <a:sy n="114" d="100"/>
        </p:scale>
        <p:origin x="150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E9E4BF-D903-454A-A054-D74E0242C6C8}"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5A329-D68D-4458-BF9F-0A87D7C7013D}" type="slidenum">
              <a:rPr lang="en-US" smtClean="0"/>
              <a:t>‹#›</a:t>
            </a:fld>
            <a:endParaRPr lang="en-US"/>
          </a:p>
        </p:txBody>
      </p:sp>
    </p:spTree>
    <p:extLst>
      <p:ext uri="{BB962C8B-B14F-4D97-AF65-F5344CB8AC3E}">
        <p14:creationId xmlns:p14="http://schemas.microsoft.com/office/powerpoint/2010/main" val="373729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5A329-D68D-4458-BF9F-0A87D7C7013D}" type="slidenum">
              <a:rPr lang="en-US" smtClean="0"/>
              <a:t>‹#›</a:t>
            </a:fld>
            <a:endParaRPr lang="en-US"/>
          </a:p>
        </p:txBody>
      </p:sp>
    </p:spTree>
    <p:extLst>
      <p:ext uri="{BB962C8B-B14F-4D97-AF65-F5344CB8AC3E}">
        <p14:creationId xmlns:p14="http://schemas.microsoft.com/office/powerpoint/2010/main" val="981455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5A329-D68D-4458-BF9F-0A87D7C7013D}" type="slidenum">
              <a:rPr lang="en-US" smtClean="0"/>
              <a:t>‹#›</a:t>
            </a:fld>
            <a:endParaRPr lang="en-US"/>
          </a:p>
        </p:txBody>
      </p:sp>
    </p:spTree>
    <p:extLst>
      <p:ext uri="{BB962C8B-B14F-4D97-AF65-F5344CB8AC3E}">
        <p14:creationId xmlns:p14="http://schemas.microsoft.com/office/powerpoint/2010/main" val="406839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5A329-D68D-4458-BF9F-0A87D7C7013D}" type="slidenum">
              <a:rPr lang="en-US" smtClean="0"/>
              <a:t>‹#›</a:t>
            </a:fld>
            <a:endParaRPr lang="en-US"/>
          </a:p>
        </p:txBody>
      </p:sp>
    </p:spTree>
    <p:extLst>
      <p:ext uri="{BB962C8B-B14F-4D97-AF65-F5344CB8AC3E}">
        <p14:creationId xmlns:p14="http://schemas.microsoft.com/office/powerpoint/2010/main" val="954000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E9E4BF-D903-454A-A054-D74E0242C6C8}"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5A329-D68D-4458-BF9F-0A87D7C7013D}" type="slidenum">
              <a:rPr lang="en-US" smtClean="0"/>
              <a:t>‹#›</a:t>
            </a:fld>
            <a:endParaRPr lang="en-US"/>
          </a:p>
        </p:txBody>
      </p:sp>
    </p:spTree>
    <p:extLst>
      <p:ext uri="{BB962C8B-B14F-4D97-AF65-F5344CB8AC3E}">
        <p14:creationId xmlns:p14="http://schemas.microsoft.com/office/powerpoint/2010/main" val="167610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E9E4BF-D903-454A-A054-D74E0242C6C8}" type="datetimeFigureOut">
              <a:rPr lang="en-US" smtClean="0"/>
              <a:t>8/14/2023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5A329-D68D-4458-BF9F-0A87D7C7013D}" type="slidenum">
              <a:rPr lang="en-US" smtClean="0"/>
              <a:t>‹#›</a:t>
            </a:fld>
            <a:endParaRPr lang="en-US"/>
          </a:p>
        </p:txBody>
      </p:sp>
    </p:spTree>
    <p:extLst>
      <p:ext uri="{BB962C8B-B14F-4D97-AF65-F5344CB8AC3E}">
        <p14:creationId xmlns:p14="http://schemas.microsoft.com/office/powerpoint/2010/main" val="4283933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E9E4BF-D903-454A-A054-D74E0242C6C8}" type="datetimeFigureOut">
              <a:rPr lang="en-US" smtClean="0"/>
              <a:t>8/14/2023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E5A329-D68D-4458-BF9F-0A87D7C7013D}" type="slidenum">
              <a:rPr lang="en-US" smtClean="0"/>
              <a:t>‹#›</a:t>
            </a:fld>
            <a:endParaRPr lang="en-US"/>
          </a:p>
        </p:txBody>
      </p:sp>
    </p:spTree>
    <p:extLst>
      <p:ext uri="{BB962C8B-B14F-4D97-AF65-F5344CB8AC3E}">
        <p14:creationId xmlns:p14="http://schemas.microsoft.com/office/powerpoint/2010/main" val="1643199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E9E4BF-D903-454A-A054-D74E0242C6C8}" type="datetimeFigureOut">
              <a:rPr lang="en-US" smtClean="0"/>
              <a:t>8/14/2023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E5A329-D68D-4458-BF9F-0A87D7C7013D}" type="slidenum">
              <a:rPr lang="en-US" smtClean="0"/>
              <a:t>‹#›</a:t>
            </a:fld>
            <a:endParaRPr lang="en-US"/>
          </a:p>
        </p:txBody>
      </p:sp>
    </p:spTree>
    <p:extLst>
      <p:ext uri="{BB962C8B-B14F-4D97-AF65-F5344CB8AC3E}">
        <p14:creationId xmlns:p14="http://schemas.microsoft.com/office/powerpoint/2010/main" val="3949078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9E4BF-D903-454A-A054-D74E0242C6C8}" type="datetimeFigureOut">
              <a:rPr lang="en-US" smtClean="0"/>
              <a:t>8/14/2023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E5A329-D68D-4458-BF9F-0A87D7C7013D}" type="slidenum">
              <a:rPr lang="en-US" smtClean="0"/>
              <a:t>‹#›</a:t>
            </a:fld>
            <a:endParaRPr lang="en-US"/>
          </a:p>
        </p:txBody>
      </p:sp>
    </p:spTree>
    <p:extLst>
      <p:ext uri="{BB962C8B-B14F-4D97-AF65-F5344CB8AC3E}">
        <p14:creationId xmlns:p14="http://schemas.microsoft.com/office/powerpoint/2010/main" val="2254639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9E4BF-D903-454A-A054-D74E0242C6C8}" type="datetimeFigureOut">
              <a:rPr lang="en-US" smtClean="0"/>
              <a:t>8/14/2023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5A329-D68D-4458-BF9F-0A87D7C7013D}" type="slidenum">
              <a:rPr lang="en-US" smtClean="0"/>
              <a:t>‹#›</a:t>
            </a:fld>
            <a:endParaRPr lang="en-US"/>
          </a:p>
        </p:txBody>
      </p:sp>
    </p:spTree>
    <p:extLst>
      <p:ext uri="{BB962C8B-B14F-4D97-AF65-F5344CB8AC3E}">
        <p14:creationId xmlns:p14="http://schemas.microsoft.com/office/powerpoint/2010/main" val="332132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9E4BF-D903-454A-A054-D74E0242C6C8}" type="datetimeFigureOut">
              <a:rPr lang="en-US" smtClean="0"/>
              <a:t>8/14/2023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5A329-D68D-4458-BF9F-0A87D7C7013D}" type="slidenum">
              <a:rPr lang="en-US" smtClean="0"/>
              <a:t>‹#›</a:t>
            </a:fld>
            <a:endParaRPr lang="en-US"/>
          </a:p>
        </p:txBody>
      </p:sp>
    </p:spTree>
    <p:extLst>
      <p:ext uri="{BB962C8B-B14F-4D97-AF65-F5344CB8AC3E}">
        <p14:creationId xmlns:p14="http://schemas.microsoft.com/office/powerpoint/2010/main" val="2589629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9E4BF-D903-454A-A054-D74E0242C6C8}" type="datetimeFigureOut">
              <a:rPr lang="en-US" smtClean="0"/>
              <a:t>8/14/2023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5A329-D68D-4458-BF9F-0A87D7C7013D}" type="slidenum">
              <a:rPr lang="en-US" smtClean="0"/>
              <a:t>‹#›</a:t>
            </a:fld>
            <a:endParaRPr lang="en-US"/>
          </a:p>
        </p:txBody>
      </p:sp>
    </p:spTree>
    <p:extLst>
      <p:ext uri="{BB962C8B-B14F-4D97-AF65-F5344CB8AC3E}">
        <p14:creationId xmlns:p14="http://schemas.microsoft.com/office/powerpoint/2010/main" val="2434175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solidFill>
                  <a:srgbClr val="9933FF"/>
                </a:solidFill>
                <a:latin typeface="Algerian" panose="04020705040A02060702" pitchFamily="82" charset="0"/>
              </a:rPr>
              <a:t>What is theatre?</a:t>
            </a:r>
          </a:p>
        </p:txBody>
      </p:sp>
      <p:sp>
        <p:nvSpPr>
          <p:cNvPr id="3" name="Subtitle 2"/>
          <p:cNvSpPr>
            <a:spLocks noGrp="1"/>
          </p:cNvSpPr>
          <p:nvPr>
            <p:ph type="subTitle" idx="1"/>
          </p:nvPr>
        </p:nvSpPr>
        <p:spPr/>
        <p:txBody>
          <a:bodyPr/>
          <a:lstStyle/>
          <a:p>
            <a:r>
              <a:rPr lang="en-US" dirty="0">
                <a:solidFill>
                  <a:schemeClr val="bg1"/>
                </a:solidFill>
              </a:rPr>
              <a:t>Week 1</a:t>
            </a:r>
          </a:p>
          <a:p>
            <a:r>
              <a:rPr lang="en-US" dirty="0">
                <a:solidFill>
                  <a:schemeClr val="bg1"/>
                </a:solidFill>
              </a:rPr>
              <a:t>Introduction to Theatre</a:t>
            </a:r>
          </a:p>
          <a:p>
            <a:r>
              <a:rPr lang="en-US" dirty="0">
                <a:solidFill>
                  <a:schemeClr val="bg1"/>
                </a:solidFill>
              </a:rPr>
              <a:t>College of the Desert</a:t>
            </a:r>
          </a:p>
        </p:txBody>
      </p:sp>
      <p:pic>
        <p:nvPicPr>
          <p:cNvPr id="1026" name="Picture 2" descr="C:\Users\Allyson\AppData\Local\Microsoft\Windows\INetCache\IE\1H6ZAOSB\theat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28600"/>
            <a:ext cx="2135188" cy="21351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llyson\AppData\Local\Microsoft\Windows\INetCache\IE\1H6ZAOSB\Masks[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8600"/>
            <a:ext cx="17049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858000" y="4043362"/>
            <a:ext cx="17002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5554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tx2">
                    <a:lumMod val="40000"/>
                    <a:lumOff val="60000"/>
                  </a:schemeClr>
                </a:solidFill>
                <a:latin typeface="Stencil" panose="040409050D0802020404" pitchFamily="82" charset="0"/>
              </a:rPr>
              <a:t>Why study theatre?</a:t>
            </a:r>
          </a:p>
        </p:txBody>
      </p:sp>
      <p:sp>
        <p:nvSpPr>
          <p:cNvPr id="3" name="Content Placeholder 2"/>
          <p:cNvSpPr>
            <a:spLocks noGrp="1"/>
          </p:cNvSpPr>
          <p:nvPr>
            <p:ph idx="1"/>
          </p:nvPr>
        </p:nvSpPr>
        <p:spPr>
          <a:xfrm>
            <a:off x="457200" y="1295400"/>
            <a:ext cx="8229600" cy="5181600"/>
          </a:xfrm>
        </p:spPr>
        <p:txBody>
          <a:bodyPr>
            <a:noAutofit/>
          </a:bodyPr>
          <a:lstStyle/>
          <a:p>
            <a:pPr marL="457200" lvl="1" indent="0">
              <a:buNone/>
            </a:pPr>
            <a:r>
              <a:rPr lang="en-US" sz="2400" dirty="0">
                <a:solidFill>
                  <a:srgbClr val="00B0F0"/>
                </a:solidFill>
              </a:rPr>
              <a:t>2a. Theatre as education - a social force - </a:t>
            </a:r>
          </a:p>
          <a:p>
            <a:pPr marL="457200" lvl="1" indent="0">
              <a:buNone/>
            </a:pPr>
            <a:endParaRPr lang="en-US" sz="1100" dirty="0">
              <a:solidFill>
                <a:schemeClr val="bg1"/>
              </a:solidFill>
            </a:endParaRPr>
          </a:p>
          <a:p>
            <a:pPr marL="457200" lvl="1" indent="0">
              <a:buNone/>
            </a:pPr>
            <a:r>
              <a:rPr lang="en-US" sz="2000" dirty="0">
                <a:solidFill>
                  <a:schemeClr val="bg1"/>
                </a:solidFill>
              </a:rPr>
              <a:t>Theatre has often been used primarily as a teaching mechanism – throughout history theatre has often been a primary means of teaching. </a:t>
            </a:r>
          </a:p>
          <a:p>
            <a:pPr lvl="1"/>
            <a:r>
              <a:rPr lang="en-US" sz="1800" dirty="0">
                <a:solidFill>
                  <a:schemeClr val="bg1"/>
                </a:solidFill>
              </a:rPr>
              <a:t>For example:</a:t>
            </a:r>
          </a:p>
          <a:p>
            <a:pPr lvl="2"/>
            <a:r>
              <a:rPr lang="en-US" sz="1600" dirty="0">
                <a:solidFill>
                  <a:schemeClr val="bg1"/>
                </a:solidFill>
              </a:rPr>
              <a:t>Medieval theatre taught about the Bible and Christianity</a:t>
            </a:r>
          </a:p>
          <a:p>
            <a:pPr lvl="2"/>
            <a:r>
              <a:rPr lang="en-US" sz="1600" dirty="0">
                <a:solidFill>
                  <a:schemeClr val="bg1"/>
                </a:solidFill>
              </a:rPr>
              <a:t>The Blue Blouse troupes in Russia taught about how to be a good communist</a:t>
            </a:r>
          </a:p>
          <a:p>
            <a:pPr lvl="2"/>
            <a:r>
              <a:rPr lang="en-US" sz="1600" dirty="0">
                <a:solidFill>
                  <a:schemeClr val="bg1"/>
                </a:solidFill>
              </a:rPr>
              <a:t>Shakespeare's histories can be seen as defending the Elizabethan monarchy [according to Eric Bentley]. </a:t>
            </a:r>
          </a:p>
          <a:p>
            <a:pPr lvl="3"/>
            <a:r>
              <a:rPr lang="en-US" sz="1200" dirty="0">
                <a:solidFill>
                  <a:schemeClr val="bg1"/>
                </a:solidFill>
              </a:rPr>
              <a:t>Eric Russell Bentley is a British-born American critic, playwright, singer, editor and translator.</a:t>
            </a:r>
          </a:p>
          <a:p>
            <a:pPr marL="457200" lvl="1" indent="0">
              <a:buNone/>
            </a:pPr>
            <a:endParaRPr lang="en-US" sz="1600" dirty="0">
              <a:solidFill>
                <a:schemeClr val="bg1"/>
              </a:solidFill>
            </a:endParaRPr>
          </a:p>
          <a:p>
            <a:pPr marL="457200" lvl="1" indent="0">
              <a:buNone/>
            </a:pPr>
            <a:r>
              <a:rPr lang="en-US" sz="2000" dirty="0">
                <a:solidFill>
                  <a:srgbClr val="FFFF00"/>
                </a:solidFill>
              </a:rPr>
              <a:t>When theatre is used as a "weapon" for social / political change, as propaganda, is can be called "</a:t>
            </a:r>
            <a:r>
              <a:rPr lang="en-US" sz="2000" dirty="0" err="1">
                <a:solidFill>
                  <a:srgbClr val="FFFF00"/>
                </a:solidFill>
              </a:rPr>
              <a:t>agit</a:t>
            </a:r>
            <a:r>
              <a:rPr lang="en-US" sz="2000" dirty="0">
                <a:solidFill>
                  <a:srgbClr val="FFFF00"/>
                </a:solidFill>
              </a:rPr>
              <a:t>-prop" (or agitprop, for agitation propaganda). </a:t>
            </a:r>
          </a:p>
          <a:p>
            <a:pPr lvl="1"/>
            <a:r>
              <a:rPr lang="en-US" sz="1800" dirty="0">
                <a:solidFill>
                  <a:schemeClr val="bg1"/>
                </a:solidFill>
              </a:rPr>
              <a:t>Two agitprop theatre companies still active are:</a:t>
            </a:r>
          </a:p>
          <a:p>
            <a:pPr lvl="2"/>
            <a:r>
              <a:rPr lang="en-US" sz="1400" dirty="0">
                <a:solidFill>
                  <a:schemeClr val="bg1"/>
                </a:solidFill>
              </a:rPr>
              <a:t>El </a:t>
            </a:r>
            <a:r>
              <a:rPr lang="en-US" sz="1400" dirty="0" err="1">
                <a:solidFill>
                  <a:schemeClr val="bg1"/>
                </a:solidFill>
              </a:rPr>
              <a:t>teatro</a:t>
            </a:r>
            <a:r>
              <a:rPr lang="en-US" sz="1400" dirty="0">
                <a:solidFill>
                  <a:schemeClr val="bg1"/>
                </a:solidFill>
              </a:rPr>
              <a:t> </a:t>
            </a:r>
            <a:r>
              <a:rPr lang="en-US" sz="1400" dirty="0" err="1">
                <a:solidFill>
                  <a:schemeClr val="bg1"/>
                </a:solidFill>
              </a:rPr>
              <a:t>campasino</a:t>
            </a:r>
            <a:r>
              <a:rPr lang="en-US" sz="1400" dirty="0">
                <a:solidFill>
                  <a:schemeClr val="bg1"/>
                </a:solidFill>
              </a:rPr>
              <a:t> (Luis Valdez, director)</a:t>
            </a:r>
          </a:p>
          <a:p>
            <a:pPr lvl="2"/>
            <a:r>
              <a:rPr lang="en-US" sz="1400" dirty="0">
                <a:solidFill>
                  <a:schemeClr val="bg1"/>
                </a:solidFill>
              </a:rPr>
              <a:t>Bread and Puppet Theatre (Peter </a:t>
            </a:r>
            <a:r>
              <a:rPr lang="en-US" sz="1400" dirty="0" err="1">
                <a:solidFill>
                  <a:schemeClr val="bg1"/>
                </a:solidFill>
              </a:rPr>
              <a:t>Shumann</a:t>
            </a:r>
            <a:r>
              <a:rPr lang="en-US" sz="1400" dirty="0">
                <a:solidFill>
                  <a:schemeClr val="bg1"/>
                </a:solidFill>
              </a:rPr>
              <a:t>, director)</a:t>
            </a:r>
            <a:endParaRPr lang="en-US" sz="800" dirty="0">
              <a:solidFill>
                <a:schemeClr val="bg1"/>
              </a:solidFill>
            </a:endParaRPr>
          </a:p>
        </p:txBody>
      </p:sp>
    </p:spTree>
    <p:extLst>
      <p:ext uri="{BB962C8B-B14F-4D97-AF65-F5344CB8AC3E}">
        <p14:creationId xmlns:p14="http://schemas.microsoft.com/office/powerpoint/2010/main" val="3930746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tx2">
                    <a:lumMod val="40000"/>
                    <a:lumOff val="60000"/>
                  </a:schemeClr>
                </a:solidFill>
                <a:latin typeface="Stencil" panose="040409050D0802020404" pitchFamily="82" charset="0"/>
              </a:rPr>
              <a:t>Why study theatre?</a:t>
            </a:r>
          </a:p>
        </p:txBody>
      </p:sp>
      <p:sp>
        <p:nvSpPr>
          <p:cNvPr id="3" name="Content Placeholder 2"/>
          <p:cNvSpPr>
            <a:spLocks noGrp="1"/>
          </p:cNvSpPr>
          <p:nvPr>
            <p:ph idx="1"/>
          </p:nvPr>
        </p:nvSpPr>
        <p:spPr>
          <a:xfrm>
            <a:off x="457200" y="1295400"/>
            <a:ext cx="8229600" cy="5181600"/>
          </a:xfrm>
        </p:spPr>
        <p:txBody>
          <a:bodyPr>
            <a:noAutofit/>
          </a:bodyPr>
          <a:lstStyle/>
          <a:p>
            <a:pPr marL="457200" lvl="1" indent="0" algn="ctr">
              <a:buNone/>
            </a:pPr>
            <a:r>
              <a:rPr lang="en-US" dirty="0">
                <a:solidFill>
                  <a:srgbClr val="00B0F0"/>
                </a:solidFill>
              </a:rPr>
              <a:t>2b. Theatre as influencer and reflector of social values </a:t>
            </a:r>
          </a:p>
          <a:p>
            <a:pPr marL="457200" lvl="1" indent="0">
              <a:buNone/>
            </a:pPr>
            <a:r>
              <a:rPr lang="en-US" sz="2400" dirty="0">
                <a:solidFill>
                  <a:schemeClr val="bg1"/>
                </a:solidFill>
              </a:rPr>
              <a:t>Theatre does not need to have social purpose or effect, but it has caused riots: </a:t>
            </a:r>
          </a:p>
          <a:p>
            <a:pPr lvl="1"/>
            <a:r>
              <a:rPr lang="en-US" sz="1600" dirty="0">
                <a:solidFill>
                  <a:schemeClr val="bg1"/>
                </a:solidFill>
              </a:rPr>
              <a:t>A simple spat between rival actors turned into what's now known as </a:t>
            </a:r>
            <a:r>
              <a:rPr lang="en-US" sz="1600" dirty="0">
                <a:solidFill>
                  <a:srgbClr val="FFFF00"/>
                </a:solidFill>
              </a:rPr>
              <a:t>the Astor Place Riot</a:t>
            </a:r>
            <a:r>
              <a:rPr lang="en-US" sz="1600" dirty="0">
                <a:solidFill>
                  <a:schemeClr val="bg1"/>
                </a:solidFill>
              </a:rPr>
              <a:t>.</a:t>
            </a:r>
          </a:p>
          <a:p>
            <a:pPr lvl="1"/>
            <a:r>
              <a:rPr lang="en-US" sz="1600" dirty="0">
                <a:solidFill>
                  <a:schemeClr val="bg1"/>
                </a:solidFill>
              </a:rPr>
              <a:t>The Astor Place Riot occurred on May 10, 1849 at the now-demolished Astor Opera House in Manhattan, New York City and left at least 25 dead and more than 120 injured.</a:t>
            </a:r>
          </a:p>
          <a:p>
            <a:pPr lvl="1"/>
            <a:r>
              <a:rPr lang="en-US" sz="1600" dirty="0">
                <a:solidFill>
                  <a:schemeClr val="bg1"/>
                </a:solidFill>
              </a:rPr>
              <a:t>According to theater historian, Bruce McConachie, </a:t>
            </a:r>
            <a:r>
              <a:rPr lang="en-US" sz="1600" i="1" dirty="0">
                <a:solidFill>
                  <a:schemeClr val="bg1"/>
                </a:solidFill>
              </a:rPr>
              <a:t>Macbeth</a:t>
            </a:r>
            <a:r>
              <a:rPr lang="en-US" sz="1600" dirty="0">
                <a:solidFill>
                  <a:schemeClr val="bg1"/>
                </a:solidFill>
              </a:rPr>
              <a:t> was being performed at the theatre and the two rival Macbeth’s who started </a:t>
            </a:r>
            <a:r>
              <a:rPr lang="en-US" sz="1600" dirty="0">
                <a:solidFill>
                  <a:srgbClr val="FFFF00"/>
                </a:solidFill>
              </a:rPr>
              <a:t>this riot was the English master William Charles McCready versus the American Edwin Forrest</a:t>
            </a:r>
            <a:r>
              <a:rPr lang="en-US" sz="1600" dirty="0">
                <a:solidFill>
                  <a:schemeClr val="bg1"/>
                </a:solidFill>
              </a:rPr>
              <a:t>.</a:t>
            </a:r>
          </a:p>
          <a:p>
            <a:pPr lvl="1"/>
            <a:r>
              <a:rPr lang="en-US" sz="1600" dirty="0">
                <a:solidFill>
                  <a:schemeClr val="bg1"/>
                </a:solidFill>
              </a:rPr>
              <a:t>Their rivalry had been simmering for several years. Both were international stars, both had toured to each other's countries. Forrest, in 1845, had hissed at Macready in Edinburgh. Macready was not too interested in engaging in this rivalry and was trying to avoid it, but Forrest wanted to press his point. So when Macready had his own tour to New York in 1849, Forrest's followers decided to avenge their hero and they're the ones that put together the riot. </a:t>
            </a:r>
          </a:p>
        </p:txBody>
      </p:sp>
    </p:spTree>
    <p:extLst>
      <p:ext uri="{BB962C8B-B14F-4D97-AF65-F5344CB8AC3E}">
        <p14:creationId xmlns:p14="http://schemas.microsoft.com/office/powerpoint/2010/main" val="1675032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a:solidFill>
                  <a:srgbClr val="FFFF00"/>
                </a:solidFill>
                <a:effectLst>
                  <a:outerShdw blurRad="38100" dist="38100" dir="2700000" algn="tl">
                    <a:srgbClr val="000000">
                      <a:alpha val="43137"/>
                    </a:srgbClr>
                  </a:outerShdw>
                </a:effectLst>
                <a:latin typeface="Pristina" panose="03060402040406080204" pitchFamily="66" charset="0"/>
              </a:rPr>
              <a:t>The Astor Place Riot </a:t>
            </a:r>
          </a:p>
        </p:txBody>
      </p:sp>
      <p:sp>
        <p:nvSpPr>
          <p:cNvPr id="3" name="Content Placeholder 2"/>
          <p:cNvSpPr>
            <a:spLocks noGrp="1"/>
          </p:cNvSpPr>
          <p:nvPr>
            <p:ph idx="1"/>
          </p:nvPr>
        </p:nvSpPr>
        <p:spPr/>
        <p:txBody>
          <a:bodyPr>
            <a:normAutofit fontScale="92500" lnSpcReduction="20000"/>
          </a:bodyPr>
          <a:lstStyle/>
          <a:p>
            <a:r>
              <a:rPr lang="en-US" dirty="0">
                <a:solidFill>
                  <a:schemeClr val="bg1"/>
                </a:solidFill>
              </a:rPr>
              <a:t>Riots in those days, especially in theaters, were planned ahead of time. And they were usually intended to oppose a specific policy at the theater, not always a rival actor, sometimes a stage manager or even a piece of music that might have been played and ruffled the patriotic feathers in the audience. People would break up some furniture, throw things at the stage, and then retire, go home to their dinners, and the theater manager would take care of the problem and life would go on.</a:t>
            </a:r>
          </a:p>
        </p:txBody>
      </p:sp>
    </p:spTree>
    <p:extLst>
      <p:ext uri="{BB962C8B-B14F-4D97-AF65-F5344CB8AC3E}">
        <p14:creationId xmlns:p14="http://schemas.microsoft.com/office/powerpoint/2010/main" val="916800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FF00"/>
                </a:solidFill>
                <a:latin typeface="Pristina" panose="03060402040406080204" pitchFamily="66" charset="0"/>
              </a:rPr>
              <a:t>The Astor Place Riot </a:t>
            </a:r>
          </a:p>
        </p:txBody>
      </p:sp>
      <p:sp>
        <p:nvSpPr>
          <p:cNvPr id="3" name="Content Placeholder 2"/>
          <p:cNvSpPr>
            <a:spLocks noGrp="1"/>
          </p:cNvSpPr>
          <p:nvPr>
            <p:ph idx="1"/>
          </p:nvPr>
        </p:nvSpPr>
        <p:spPr>
          <a:xfrm>
            <a:off x="457200" y="1371600"/>
            <a:ext cx="8229600" cy="4754563"/>
          </a:xfrm>
        </p:spPr>
        <p:txBody>
          <a:bodyPr>
            <a:normAutofit fontScale="25000" lnSpcReduction="20000"/>
          </a:bodyPr>
          <a:lstStyle/>
          <a:p>
            <a:pPr marL="0" indent="0" algn="ctr">
              <a:buNone/>
            </a:pPr>
            <a:r>
              <a:rPr lang="en-US" sz="12800" dirty="0">
                <a:solidFill>
                  <a:schemeClr val="bg1"/>
                </a:solidFill>
              </a:rPr>
              <a:t>What happened on May 10th? </a:t>
            </a:r>
          </a:p>
          <a:p>
            <a:pPr marL="0" indent="0">
              <a:buNone/>
            </a:pPr>
            <a:endParaRPr lang="en-US" dirty="0">
              <a:solidFill>
                <a:schemeClr val="bg1"/>
              </a:solidFill>
            </a:endParaRPr>
          </a:p>
          <a:p>
            <a:r>
              <a:rPr lang="en-US" sz="8800" dirty="0">
                <a:solidFill>
                  <a:schemeClr val="bg1"/>
                </a:solidFill>
              </a:rPr>
              <a:t>Forrest's supporters gathered their forces outside the hated Astor Place Opera House. They used Macready's performance as a means of protesting what they took to be elitist privileges in New York City. </a:t>
            </a:r>
          </a:p>
          <a:p>
            <a:r>
              <a:rPr lang="en-US" sz="8800" dirty="0">
                <a:solidFill>
                  <a:schemeClr val="bg1"/>
                </a:solidFill>
              </a:rPr>
              <a:t>This was an opera house that had been built two years before and they had special dress codes, higher prices, so a lot of the rest of the population couldn't get into the opera house. </a:t>
            </a:r>
          </a:p>
          <a:p>
            <a:r>
              <a:rPr lang="en-US" sz="8800" dirty="0">
                <a:solidFill>
                  <a:schemeClr val="bg1"/>
                </a:solidFill>
              </a:rPr>
              <a:t>So Macready became a symbol of English oppression, of aristocratic privilege.</a:t>
            </a:r>
          </a:p>
          <a:p>
            <a:r>
              <a:rPr lang="en-US" sz="8800" dirty="0">
                <a:solidFill>
                  <a:schemeClr val="bg1"/>
                </a:solidFill>
              </a:rPr>
              <a:t>Most of the protestors were just using their hands and throwing some things at the stage to get Macready to apologize for even being there. Macready did leave but the rioting continued, and finally the state militia was called up and brought in. They came to Astor Place Square, fired over the heads of a lot of the rioters, and ended up killing 22 onlookers. </a:t>
            </a:r>
          </a:p>
        </p:txBody>
      </p:sp>
    </p:spTree>
    <p:extLst>
      <p:ext uri="{BB962C8B-B14F-4D97-AF65-F5344CB8AC3E}">
        <p14:creationId xmlns:p14="http://schemas.microsoft.com/office/powerpoint/2010/main" val="3873804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FF00"/>
                </a:solidFill>
                <a:latin typeface="Pristina" panose="03060402040406080204" pitchFamily="66" charset="0"/>
              </a:rPr>
              <a:t>The Astor Place Riot </a:t>
            </a:r>
          </a:p>
        </p:txBody>
      </p:sp>
      <p:sp>
        <p:nvSpPr>
          <p:cNvPr id="3" name="Content Placeholder 2"/>
          <p:cNvSpPr>
            <a:spLocks noGrp="1"/>
          </p:cNvSpPr>
          <p:nvPr>
            <p:ph idx="1"/>
          </p:nvPr>
        </p:nvSpPr>
        <p:spPr>
          <a:xfrm>
            <a:off x="457200" y="1600201"/>
            <a:ext cx="8229600" cy="2438400"/>
          </a:xfrm>
        </p:spPr>
        <p:txBody>
          <a:bodyPr>
            <a:normAutofit fontScale="92500" lnSpcReduction="10000"/>
          </a:bodyPr>
          <a:lstStyle/>
          <a:p>
            <a:r>
              <a:rPr lang="en-US" sz="2400" dirty="0">
                <a:solidFill>
                  <a:schemeClr val="bg1"/>
                </a:solidFill>
              </a:rPr>
              <a:t>This riot pretty much ended theater rioting. </a:t>
            </a:r>
          </a:p>
          <a:p>
            <a:r>
              <a:rPr lang="en-US" sz="2400" dirty="0">
                <a:solidFill>
                  <a:schemeClr val="bg1"/>
                </a:solidFill>
              </a:rPr>
              <a:t>There were other things that did too such as:</a:t>
            </a:r>
          </a:p>
          <a:p>
            <a:pPr lvl="1"/>
            <a:r>
              <a:rPr lang="en-US" sz="2000" dirty="0">
                <a:solidFill>
                  <a:schemeClr val="bg1"/>
                </a:solidFill>
              </a:rPr>
              <a:t>Policing (meaning - the maintenance of law and order by a police force)</a:t>
            </a:r>
          </a:p>
          <a:p>
            <a:pPr lvl="1"/>
            <a:r>
              <a:rPr lang="en-US" sz="2000" dirty="0">
                <a:solidFill>
                  <a:schemeClr val="bg1"/>
                </a:solidFill>
              </a:rPr>
              <a:t>More middle-class attitudes that began to dominate in theater-going modes and manners. </a:t>
            </a:r>
          </a:p>
          <a:p>
            <a:r>
              <a:rPr lang="en-US" sz="2400" dirty="0">
                <a:solidFill>
                  <a:schemeClr val="bg1"/>
                </a:solidFill>
              </a:rPr>
              <a:t>The Astor Place Riot was an important turning point in theatre history.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038601"/>
            <a:ext cx="8469086" cy="2649718"/>
          </a:xfrm>
          <a:prstGeom prst="rect">
            <a:avLst/>
          </a:prstGeom>
          <a:ln>
            <a:noFill/>
          </a:ln>
          <a:effectLst>
            <a:softEdge rad="112500"/>
          </a:effectLst>
        </p:spPr>
      </p:pic>
    </p:spTree>
    <p:extLst>
      <p:ext uri="{BB962C8B-B14F-4D97-AF65-F5344CB8AC3E}">
        <p14:creationId xmlns:p14="http://schemas.microsoft.com/office/powerpoint/2010/main" val="1871239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tx2">
                    <a:lumMod val="40000"/>
                    <a:lumOff val="60000"/>
                  </a:schemeClr>
                </a:solidFill>
                <a:latin typeface="Stencil" panose="040409050D0802020404" pitchFamily="82" charset="0"/>
              </a:rPr>
              <a:t>Why study theatre?</a:t>
            </a:r>
          </a:p>
        </p:txBody>
      </p:sp>
      <p:sp>
        <p:nvSpPr>
          <p:cNvPr id="3" name="Content Placeholder 2"/>
          <p:cNvSpPr>
            <a:spLocks noGrp="1"/>
          </p:cNvSpPr>
          <p:nvPr>
            <p:ph idx="1"/>
          </p:nvPr>
        </p:nvSpPr>
        <p:spPr>
          <a:xfrm>
            <a:off x="457200" y="1295400"/>
            <a:ext cx="8229600" cy="5181600"/>
          </a:xfrm>
        </p:spPr>
        <p:txBody>
          <a:bodyPr>
            <a:noAutofit/>
          </a:bodyPr>
          <a:lstStyle/>
          <a:p>
            <a:pPr marL="457200" lvl="1" indent="0" algn="ctr">
              <a:buNone/>
            </a:pPr>
            <a:r>
              <a:rPr lang="en-US" dirty="0">
                <a:solidFill>
                  <a:srgbClr val="00B0F0"/>
                </a:solidFill>
              </a:rPr>
              <a:t>2b. </a:t>
            </a:r>
            <a:r>
              <a:rPr lang="en-US" sz="2600" b="1" dirty="0">
                <a:solidFill>
                  <a:srgbClr val="00B0F0"/>
                </a:solidFill>
              </a:rPr>
              <a:t>Theatre as influencer and reflector of social values </a:t>
            </a:r>
          </a:p>
          <a:p>
            <a:pPr marL="457200" lvl="1" indent="0">
              <a:buNone/>
            </a:pPr>
            <a:r>
              <a:rPr lang="en-US" sz="2400" dirty="0">
                <a:solidFill>
                  <a:schemeClr val="bg1"/>
                </a:solidFill>
              </a:rPr>
              <a:t>Some other theatre riots included:</a:t>
            </a:r>
          </a:p>
          <a:p>
            <a:pPr lvl="1"/>
            <a:r>
              <a:rPr lang="en-US" sz="1600" dirty="0">
                <a:solidFill>
                  <a:schemeClr val="bg1"/>
                </a:solidFill>
              </a:rPr>
              <a:t>Victor Hugo's play, </a:t>
            </a:r>
            <a:r>
              <a:rPr lang="en-US" sz="1600" i="1" dirty="0">
                <a:solidFill>
                  <a:schemeClr val="bg1"/>
                </a:solidFill>
              </a:rPr>
              <a:t>Hernani</a:t>
            </a:r>
            <a:r>
              <a:rPr lang="en-US" sz="1600" dirty="0">
                <a:solidFill>
                  <a:schemeClr val="bg1"/>
                </a:solidFill>
              </a:rPr>
              <a:t> (1830) </a:t>
            </a:r>
          </a:p>
          <a:p>
            <a:pPr lvl="2"/>
            <a:r>
              <a:rPr lang="en-US" sz="1600" dirty="0">
                <a:solidFill>
                  <a:schemeClr val="bg1"/>
                </a:solidFill>
              </a:rPr>
              <a:t>His play caused riots because it was not a true "neoclassical" play. </a:t>
            </a:r>
          </a:p>
          <a:p>
            <a:pPr lvl="2"/>
            <a:r>
              <a:rPr lang="en-US" sz="1600" dirty="0">
                <a:solidFill>
                  <a:schemeClr val="bg1"/>
                </a:solidFill>
              </a:rPr>
              <a:t>According to the Drama Online Library, a neoclassical play was the “concept of drama that originated in the writings of 15th century Italian scholars and came to dominate the stage in 17th- and 18th-century France.” “Neoclassical theorists advocated a return to the values and conventions of classical Greek drama as these were then understood. In particular, they ascribed a great importance to the </a:t>
            </a:r>
            <a:r>
              <a:rPr lang="en-US" sz="1600" i="1" dirty="0">
                <a:solidFill>
                  <a:schemeClr val="bg1"/>
                </a:solidFill>
              </a:rPr>
              <a:t>Poetics of Aristotle</a:t>
            </a:r>
            <a:r>
              <a:rPr lang="en-US" sz="1600" dirty="0">
                <a:solidFill>
                  <a:schemeClr val="bg1"/>
                </a:solidFill>
              </a:rPr>
              <a:t>, and to the unities of time, place, and action that they gathered from this work.”</a:t>
            </a:r>
            <a:endParaRPr lang="en-US" sz="2000" dirty="0">
              <a:solidFill>
                <a:schemeClr val="bg1"/>
              </a:solidFill>
            </a:endParaRPr>
          </a:p>
          <a:p>
            <a:pPr lvl="1"/>
            <a:r>
              <a:rPr lang="en-US" sz="1600" dirty="0">
                <a:solidFill>
                  <a:schemeClr val="bg1"/>
                </a:solidFill>
              </a:rPr>
              <a:t>"Waiting for Lefty," (Clifford Odets's play from the 1930's),  el </a:t>
            </a:r>
            <a:r>
              <a:rPr lang="en-US" sz="1600" dirty="0" err="1">
                <a:solidFill>
                  <a:schemeClr val="bg1"/>
                </a:solidFill>
              </a:rPr>
              <a:t>teatro</a:t>
            </a:r>
            <a:r>
              <a:rPr lang="en-US" sz="1600" dirty="0">
                <a:solidFill>
                  <a:schemeClr val="bg1"/>
                </a:solidFill>
              </a:rPr>
              <a:t> </a:t>
            </a:r>
            <a:r>
              <a:rPr lang="en-US" sz="1600" dirty="0" err="1">
                <a:solidFill>
                  <a:schemeClr val="bg1"/>
                </a:solidFill>
              </a:rPr>
              <a:t>campasino</a:t>
            </a:r>
            <a:r>
              <a:rPr lang="en-US" sz="1600" dirty="0">
                <a:solidFill>
                  <a:schemeClr val="bg1"/>
                </a:solidFill>
              </a:rPr>
              <a:t>, and the Bread and Puppet Theatre have had some kind of "influence“ on society. </a:t>
            </a:r>
          </a:p>
          <a:p>
            <a:pPr marL="457200" lvl="1" indent="0">
              <a:buNone/>
            </a:pPr>
            <a:endParaRPr lang="en-US" sz="1600" dirty="0">
              <a:solidFill>
                <a:schemeClr val="bg1"/>
              </a:solidFill>
            </a:endParaRPr>
          </a:p>
          <a:p>
            <a:pPr marL="457200" lvl="1" indent="0">
              <a:buNone/>
            </a:pPr>
            <a:r>
              <a:rPr lang="en-US" sz="2000" dirty="0">
                <a:solidFill>
                  <a:schemeClr val="bg1"/>
                </a:solidFill>
              </a:rPr>
              <a:t>To reflect social values, some plays have actually been changed: </a:t>
            </a:r>
          </a:p>
          <a:p>
            <a:pPr lvl="1"/>
            <a:r>
              <a:rPr lang="en-US" sz="1600" dirty="0">
                <a:solidFill>
                  <a:schemeClr val="bg1"/>
                </a:solidFill>
              </a:rPr>
              <a:t>In 1818, Thomas </a:t>
            </a:r>
            <a:r>
              <a:rPr lang="en-US" sz="1600" dirty="0" err="1">
                <a:solidFill>
                  <a:schemeClr val="bg1"/>
                </a:solidFill>
              </a:rPr>
              <a:t>Bowdler</a:t>
            </a:r>
            <a:r>
              <a:rPr lang="en-US" sz="1600" dirty="0">
                <a:solidFill>
                  <a:schemeClr val="bg1"/>
                </a:solidFill>
              </a:rPr>
              <a:t>, M.D., published the "Family Shakespeare" omitting "those words and expressions which cannot with propriety be read aloud in the family."</a:t>
            </a:r>
          </a:p>
        </p:txBody>
      </p:sp>
    </p:spTree>
    <p:extLst>
      <p:ext uri="{BB962C8B-B14F-4D97-AF65-F5344CB8AC3E}">
        <p14:creationId xmlns:p14="http://schemas.microsoft.com/office/powerpoint/2010/main" val="3786296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tx2">
                    <a:lumMod val="40000"/>
                    <a:lumOff val="60000"/>
                  </a:schemeClr>
                </a:solidFill>
                <a:latin typeface="Stencil" panose="040409050D0802020404" pitchFamily="82" charset="0"/>
              </a:rPr>
              <a:t>Why study theatre?</a:t>
            </a:r>
          </a:p>
        </p:txBody>
      </p:sp>
      <p:sp>
        <p:nvSpPr>
          <p:cNvPr id="3" name="Content Placeholder 2"/>
          <p:cNvSpPr>
            <a:spLocks noGrp="1"/>
          </p:cNvSpPr>
          <p:nvPr>
            <p:ph idx="1"/>
          </p:nvPr>
        </p:nvSpPr>
        <p:spPr>
          <a:xfrm>
            <a:off x="457200" y="1295400"/>
            <a:ext cx="8229600" cy="5181600"/>
          </a:xfrm>
        </p:spPr>
        <p:txBody>
          <a:bodyPr>
            <a:noAutofit/>
          </a:bodyPr>
          <a:lstStyle/>
          <a:p>
            <a:pPr marL="457200" lvl="1" indent="0" algn="ctr">
              <a:buNone/>
            </a:pPr>
            <a:r>
              <a:rPr lang="en-US" sz="4400" b="1" dirty="0">
                <a:solidFill>
                  <a:srgbClr val="FFFF00"/>
                </a:solidFill>
              </a:rPr>
              <a:t>3. Theatre as a personal force </a:t>
            </a:r>
          </a:p>
          <a:p>
            <a:pPr lvl="1"/>
            <a:r>
              <a:rPr lang="en-US" sz="2500" dirty="0">
                <a:solidFill>
                  <a:schemeClr val="bg1"/>
                </a:solidFill>
              </a:rPr>
              <a:t>Personal commitment to preparing a show</a:t>
            </a:r>
          </a:p>
          <a:p>
            <a:pPr lvl="1"/>
            <a:r>
              <a:rPr lang="en-US" sz="2500" dirty="0">
                <a:solidFill>
                  <a:schemeClr val="bg1"/>
                </a:solidFill>
              </a:rPr>
              <a:t>Teamwork </a:t>
            </a:r>
          </a:p>
          <a:p>
            <a:pPr lvl="1"/>
            <a:r>
              <a:rPr lang="en-US" sz="2500" dirty="0">
                <a:solidFill>
                  <a:schemeClr val="bg1"/>
                </a:solidFill>
              </a:rPr>
              <a:t>Concern feeling of community in endeavoring to do a job well </a:t>
            </a:r>
          </a:p>
          <a:p>
            <a:pPr lvl="1"/>
            <a:r>
              <a:rPr lang="en-US" sz="2500" dirty="0">
                <a:solidFill>
                  <a:schemeClr val="bg1"/>
                </a:solidFill>
              </a:rPr>
              <a:t>Personal satisfaction </a:t>
            </a:r>
          </a:p>
          <a:p>
            <a:pPr lvl="1"/>
            <a:r>
              <a:rPr lang="en-US" sz="2500" dirty="0">
                <a:solidFill>
                  <a:schemeClr val="bg1"/>
                </a:solidFill>
              </a:rPr>
              <a:t>Build and develop character (interpersonal skills)</a:t>
            </a:r>
          </a:p>
          <a:p>
            <a:pPr lvl="1"/>
            <a:r>
              <a:rPr lang="en-US" sz="2500" dirty="0">
                <a:solidFill>
                  <a:schemeClr val="bg1"/>
                </a:solidFill>
              </a:rPr>
              <a:t>Creativity</a:t>
            </a:r>
          </a:p>
          <a:p>
            <a:pPr lvl="1"/>
            <a:r>
              <a:rPr lang="en-US" sz="2500" dirty="0">
                <a:solidFill>
                  <a:schemeClr val="bg1"/>
                </a:solidFill>
              </a:rPr>
              <a:t>Critical thinking </a:t>
            </a:r>
          </a:p>
          <a:p>
            <a:pPr lvl="1"/>
            <a:r>
              <a:rPr lang="en-US" sz="2500" dirty="0">
                <a:solidFill>
                  <a:schemeClr val="bg1"/>
                </a:solidFill>
              </a:rPr>
              <a:t>Self-direction </a:t>
            </a:r>
          </a:p>
          <a:p>
            <a:pPr lvl="1"/>
            <a:r>
              <a:rPr lang="en-US" sz="2500" dirty="0">
                <a:solidFill>
                  <a:schemeClr val="bg1"/>
                </a:solidFill>
              </a:rPr>
              <a:t>A part of life-long learning </a:t>
            </a:r>
          </a:p>
          <a:p>
            <a:pPr marL="457200" lvl="1" indent="0">
              <a:buNone/>
            </a:pPr>
            <a:endParaRPr lang="en-US" sz="1600" dirty="0">
              <a:solidFill>
                <a:schemeClr val="bg1"/>
              </a:solidFill>
            </a:endParaRPr>
          </a:p>
        </p:txBody>
      </p:sp>
    </p:spTree>
    <p:extLst>
      <p:ext uri="{BB962C8B-B14F-4D97-AF65-F5344CB8AC3E}">
        <p14:creationId xmlns:p14="http://schemas.microsoft.com/office/powerpoint/2010/main" val="1580237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tx2">
                    <a:lumMod val="40000"/>
                    <a:lumOff val="60000"/>
                  </a:schemeClr>
                </a:solidFill>
                <a:latin typeface="Stencil" panose="040409050D0802020404" pitchFamily="82" charset="0"/>
              </a:rPr>
              <a:t>Why study theatre?</a:t>
            </a:r>
          </a:p>
        </p:txBody>
      </p:sp>
      <p:sp>
        <p:nvSpPr>
          <p:cNvPr id="3" name="Content Placeholder 2"/>
          <p:cNvSpPr>
            <a:spLocks noGrp="1"/>
          </p:cNvSpPr>
          <p:nvPr>
            <p:ph idx="1"/>
          </p:nvPr>
        </p:nvSpPr>
        <p:spPr>
          <a:xfrm>
            <a:off x="457200" y="1295400"/>
            <a:ext cx="8229600" cy="5181600"/>
          </a:xfrm>
        </p:spPr>
        <p:txBody>
          <a:bodyPr>
            <a:noAutofit/>
          </a:bodyPr>
          <a:lstStyle/>
          <a:p>
            <a:pPr marL="457200" lvl="1" indent="0">
              <a:buNone/>
            </a:pPr>
            <a:r>
              <a:rPr lang="en-US" sz="3600" b="1" dirty="0">
                <a:solidFill>
                  <a:srgbClr val="FFFF00"/>
                </a:solidFill>
              </a:rPr>
              <a:t>4. Theatre as an art form - an object -</a:t>
            </a:r>
          </a:p>
          <a:p>
            <a:pPr lvl="1"/>
            <a:r>
              <a:rPr lang="en-US" sz="2400" dirty="0">
                <a:solidFill>
                  <a:schemeClr val="bg1"/>
                </a:solidFill>
              </a:rPr>
              <a:t>Theatre could be looked as simply a trinket – a pretty object – and we can look at what the elements of that object are</a:t>
            </a:r>
          </a:p>
          <a:p>
            <a:pPr lvl="1"/>
            <a:r>
              <a:rPr lang="en-US" sz="2400" dirty="0">
                <a:solidFill>
                  <a:schemeClr val="bg1"/>
                </a:solidFill>
              </a:rPr>
              <a:t>Theatre is a combination of many art forms</a:t>
            </a:r>
          </a:p>
          <a:p>
            <a:pPr marL="457200" lvl="1" indent="0">
              <a:buNone/>
            </a:pPr>
            <a:endParaRPr lang="en-US" sz="16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3657600"/>
            <a:ext cx="3727459" cy="2895600"/>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714750"/>
            <a:ext cx="4133850" cy="2838450"/>
          </a:xfrm>
          <a:prstGeom prst="rect">
            <a:avLst/>
          </a:prstGeom>
          <a:ln>
            <a:noFill/>
          </a:ln>
          <a:effectLst>
            <a:softEdge rad="112500"/>
          </a:effectLst>
        </p:spPr>
      </p:pic>
    </p:spTree>
    <p:extLst>
      <p:ext uri="{BB962C8B-B14F-4D97-AF65-F5344CB8AC3E}">
        <p14:creationId xmlns:p14="http://schemas.microsoft.com/office/powerpoint/2010/main" val="3739625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Works Citied</a:t>
            </a:r>
          </a:p>
        </p:txBody>
      </p:sp>
      <p:sp>
        <p:nvSpPr>
          <p:cNvPr id="3" name="Content Placeholder 2"/>
          <p:cNvSpPr>
            <a:spLocks noGrp="1"/>
          </p:cNvSpPr>
          <p:nvPr>
            <p:ph idx="1"/>
          </p:nvPr>
        </p:nvSpPr>
        <p:spPr/>
        <p:txBody>
          <a:bodyPr>
            <a:noAutofit/>
          </a:bodyPr>
          <a:lstStyle/>
          <a:p>
            <a:pPr marL="0" indent="0">
              <a:buNone/>
            </a:pPr>
            <a:r>
              <a:rPr lang="en-US" sz="1800" dirty="0">
                <a:solidFill>
                  <a:schemeClr val="bg1"/>
                </a:solidFill>
              </a:rPr>
              <a:t>Aristotle. (2017, July 08). Retrieved July 29, 2017, from https://www.biography.com/people/aristotle-9188415?_escaped_fragment_=</a:t>
            </a:r>
          </a:p>
          <a:p>
            <a:pPr marL="0" indent="0">
              <a:buNone/>
            </a:pPr>
            <a:endParaRPr lang="en-US" sz="1800" dirty="0">
              <a:solidFill>
                <a:schemeClr val="bg1"/>
              </a:solidFill>
            </a:endParaRPr>
          </a:p>
          <a:p>
            <a:pPr marL="0" indent="0">
              <a:buNone/>
            </a:pPr>
            <a:r>
              <a:rPr lang="en-US" sz="1800" dirty="0">
                <a:solidFill>
                  <a:schemeClr val="bg1"/>
                </a:solidFill>
              </a:rPr>
              <a:t>Astor Place: rocked by a deadly riot. (2009, September 14). Retrieved July 29, 2017, from https://ephemeralnewyork.wordpress.com/2009/09/14/astor-place-rocked-by-a-deadly-riot/ </a:t>
            </a:r>
          </a:p>
          <a:p>
            <a:pPr marL="0" indent="0">
              <a:buNone/>
            </a:pPr>
            <a:endParaRPr lang="en-US" sz="1800" dirty="0">
              <a:solidFill>
                <a:schemeClr val="bg1"/>
              </a:solidFill>
            </a:endParaRPr>
          </a:p>
          <a:p>
            <a:pPr marL="0" indent="0">
              <a:buNone/>
            </a:pPr>
            <a:r>
              <a:rPr lang="en-US" sz="1800" dirty="0">
                <a:solidFill>
                  <a:schemeClr val="bg1"/>
                </a:solidFill>
              </a:rPr>
              <a:t>Bloomsbury Publishing Plc. (2011). Neoclassical. Retrieved July 29, 2017, from http://www.dramaonlinelibrary.com/periods/neoclassical-iid-2349</a:t>
            </a:r>
          </a:p>
          <a:p>
            <a:pPr marL="0" indent="0">
              <a:buNone/>
            </a:pPr>
            <a:endParaRPr lang="en-US" sz="1800" dirty="0">
              <a:solidFill>
                <a:schemeClr val="bg1"/>
              </a:solidFill>
            </a:endParaRPr>
          </a:p>
          <a:p>
            <a:pPr marL="0" indent="0">
              <a:buNone/>
            </a:pPr>
            <a:r>
              <a:rPr lang="en-US" sz="1800" dirty="0">
                <a:solidFill>
                  <a:schemeClr val="bg1"/>
                </a:solidFill>
              </a:rPr>
              <a:t>History.com Staff. (2009). Plato. Retrieved July 29, 2017, from http://www.history.com/topics/ancient-history/plato</a:t>
            </a:r>
          </a:p>
          <a:p>
            <a:pPr marL="0" indent="0">
              <a:buNone/>
            </a:pPr>
            <a:endParaRPr lang="en-US" sz="1800" dirty="0">
              <a:solidFill>
                <a:schemeClr val="bg1"/>
              </a:solidFill>
            </a:endParaRPr>
          </a:p>
          <a:p>
            <a:pPr marL="0" indent="0">
              <a:buNone/>
            </a:pPr>
            <a:r>
              <a:rPr lang="en-US" sz="1800" dirty="0">
                <a:solidFill>
                  <a:schemeClr val="bg1"/>
                </a:solidFill>
              </a:rPr>
              <a:t>Kraut, R. (</a:t>
            </a:r>
            <a:r>
              <a:rPr lang="en-US" sz="1800" dirty="0" err="1">
                <a:solidFill>
                  <a:schemeClr val="bg1"/>
                </a:solidFill>
              </a:rPr>
              <a:t>n.d.</a:t>
            </a:r>
            <a:r>
              <a:rPr lang="en-US" sz="1800" dirty="0">
                <a:solidFill>
                  <a:schemeClr val="bg1"/>
                </a:solidFill>
              </a:rPr>
              <a:t>). Socrates. Retrieved July 29, 2017, from https://www.britannica.com/biography/Socrates</a:t>
            </a:r>
          </a:p>
        </p:txBody>
      </p:sp>
    </p:spTree>
    <p:extLst>
      <p:ext uri="{BB962C8B-B14F-4D97-AF65-F5344CB8AC3E}">
        <p14:creationId xmlns:p14="http://schemas.microsoft.com/office/powerpoint/2010/main" val="2605572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Works Citied</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err="1">
                <a:solidFill>
                  <a:schemeClr val="bg1"/>
                </a:solidFill>
              </a:rPr>
              <a:t>Mcconachie</a:t>
            </a:r>
            <a:r>
              <a:rPr lang="en-US" dirty="0">
                <a:solidFill>
                  <a:schemeClr val="bg1"/>
                </a:solidFill>
              </a:rPr>
              <a:t>, B. (Ed.). (2006, May 13). Remembering New York City's Opera Riots. Retrieved July 29, 2017, from http://www.npr.org/templates/story/story.php?storyId=5402902</a:t>
            </a:r>
          </a:p>
          <a:p>
            <a:pPr marL="0" indent="0">
              <a:buNone/>
            </a:pPr>
            <a:endParaRPr lang="en-US" dirty="0">
              <a:solidFill>
                <a:schemeClr val="bg1"/>
              </a:solidFill>
            </a:endParaRPr>
          </a:p>
          <a:p>
            <a:pPr marL="0" indent="0">
              <a:buNone/>
            </a:pPr>
            <a:r>
              <a:rPr lang="en-US" dirty="0">
                <a:solidFill>
                  <a:schemeClr val="bg1"/>
                </a:solidFill>
              </a:rPr>
              <a:t>Oxford Dictionaries - Dictionary, Thesaurus, &amp; Grammar. (</a:t>
            </a:r>
            <a:r>
              <a:rPr lang="en-US" dirty="0" err="1">
                <a:solidFill>
                  <a:schemeClr val="bg1"/>
                </a:solidFill>
              </a:rPr>
              <a:t>n.d.</a:t>
            </a:r>
            <a:r>
              <a:rPr lang="en-US" dirty="0">
                <a:solidFill>
                  <a:schemeClr val="bg1"/>
                </a:solidFill>
              </a:rPr>
              <a:t>). Retrieved July 29, 2017, from https://en.oxforddictionaries.com/</a:t>
            </a:r>
          </a:p>
          <a:p>
            <a:pPr marL="0" indent="0">
              <a:buNone/>
            </a:pPr>
            <a:endParaRPr lang="en-US" dirty="0">
              <a:solidFill>
                <a:schemeClr val="bg1"/>
              </a:solidFill>
            </a:endParaRPr>
          </a:p>
          <a:p>
            <a:pPr marL="0" indent="0">
              <a:buNone/>
            </a:pPr>
            <a:r>
              <a:rPr lang="en-US" dirty="0">
                <a:solidFill>
                  <a:schemeClr val="bg1"/>
                </a:solidFill>
              </a:rPr>
              <a:t>Plato Phaedrus. (</a:t>
            </a:r>
            <a:r>
              <a:rPr lang="en-US" dirty="0" err="1">
                <a:solidFill>
                  <a:schemeClr val="bg1"/>
                </a:solidFill>
              </a:rPr>
              <a:t>n.d.</a:t>
            </a:r>
            <a:r>
              <a:rPr lang="en-US" dirty="0">
                <a:solidFill>
                  <a:schemeClr val="bg1"/>
                </a:solidFill>
              </a:rPr>
              <a:t>). Retrieved July 29, 2017, from http://imgarcade.com/plato-phaedrus.html</a:t>
            </a:r>
          </a:p>
          <a:p>
            <a:pPr marL="0" indent="0">
              <a:buNone/>
            </a:pPr>
            <a:endParaRPr lang="en-US" dirty="0">
              <a:solidFill>
                <a:schemeClr val="bg1"/>
              </a:solidFill>
            </a:endParaRPr>
          </a:p>
          <a:p>
            <a:pPr marL="0" indent="0">
              <a:buNone/>
            </a:pPr>
            <a:endParaRPr lang="en-US" dirty="0">
              <a:solidFill>
                <a:schemeClr val="bg1"/>
              </a:solidFill>
            </a:endParaRPr>
          </a:p>
          <a:p>
            <a:pPr marL="0" indent="0">
              <a:buNone/>
            </a:pPr>
            <a:r>
              <a:rPr lang="en-US" dirty="0" err="1">
                <a:solidFill>
                  <a:schemeClr val="bg1"/>
                </a:solidFill>
              </a:rPr>
              <a:t>Santinelli</a:t>
            </a:r>
            <a:r>
              <a:rPr lang="en-US" dirty="0">
                <a:solidFill>
                  <a:schemeClr val="bg1"/>
                </a:solidFill>
              </a:rPr>
              <a:t>, S. (2014, November 26). </a:t>
            </a:r>
            <a:r>
              <a:rPr lang="en-US" dirty="0" err="1">
                <a:solidFill>
                  <a:schemeClr val="bg1"/>
                </a:solidFill>
              </a:rPr>
              <a:t>Hakanaï</a:t>
            </a:r>
            <a:r>
              <a:rPr lang="en-US" dirty="0">
                <a:solidFill>
                  <a:schemeClr val="bg1"/>
                </a:solidFill>
              </a:rPr>
              <a:t> – an intriguing and innovative contemporary art form. Retrieved July 29, 2017, from http://one-europe.net/hakana%C3%AF-an-intriguing-and-innovative-contemporary-art-form</a:t>
            </a:r>
          </a:p>
          <a:p>
            <a:pPr marL="0" indent="0">
              <a:buNone/>
            </a:pPr>
            <a:endParaRPr lang="en-US" dirty="0">
              <a:solidFill>
                <a:schemeClr val="bg1"/>
              </a:solidFill>
            </a:endParaRPr>
          </a:p>
          <a:p>
            <a:pPr marL="0" indent="0">
              <a:buNone/>
            </a:pPr>
            <a:r>
              <a:rPr lang="en-US" dirty="0">
                <a:solidFill>
                  <a:schemeClr val="bg1"/>
                </a:solidFill>
              </a:rPr>
              <a:t>Timmons, G. (2017, April 28). Socrates. Retrieved July 29, 2017, from https://www.biography.com/people/socrates-9488126?_escaped_fragment_=</a:t>
            </a:r>
          </a:p>
        </p:txBody>
      </p:sp>
    </p:spTree>
    <p:extLst>
      <p:ext uri="{BB962C8B-B14F-4D97-AF65-F5344CB8AC3E}">
        <p14:creationId xmlns:p14="http://schemas.microsoft.com/office/powerpoint/2010/main" val="1237265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 DELANEY" panose="02000000000000000000" pitchFamily="2" charset="0"/>
              </a:rPr>
              <a:t>Theater/Theatre</a:t>
            </a:r>
          </a:p>
        </p:txBody>
      </p:sp>
      <p:sp>
        <p:nvSpPr>
          <p:cNvPr id="3" name="Content Placeholder 2"/>
          <p:cNvSpPr>
            <a:spLocks noGrp="1"/>
          </p:cNvSpPr>
          <p:nvPr>
            <p:ph idx="1"/>
          </p:nvPr>
        </p:nvSpPr>
        <p:spPr>
          <a:xfrm>
            <a:off x="457200" y="1219200"/>
            <a:ext cx="8229600" cy="5257800"/>
          </a:xfrm>
        </p:spPr>
        <p:txBody>
          <a:bodyPr>
            <a:noAutofit/>
          </a:bodyPr>
          <a:lstStyle/>
          <a:p>
            <a:pPr marL="0" indent="0">
              <a:buNone/>
            </a:pPr>
            <a:r>
              <a:rPr lang="en-US" sz="1600" dirty="0">
                <a:solidFill>
                  <a:schemeClr val="bg1"/>
                </a:solidFill>
              </a:rPr>
              <a:t>Definition (according to the Oxford Dictionary)	[ˈ</a:t>
            </a:r>
            <a:r>
              <a:rPr lang="en-US" sz="1600" dirty="0" err="1">
                <a:solidFill>
                  <a:schemeClr val="bg1"/>
                </a:solidFill>
              </a:rPr>
              <a:t>THēədər</a:t>
            </a:r>
            <a:r>
              <a:rPr lang="en-US" sz="1600" dirty="0">
                <a:solidFill>
                  <a:schemeClr val="bg1"/>
                </a:solidFill>
              </a:rPr>
              <a:t>]</a:t>
            </a:r>
          </a:p>
          <a:p>
            <a:r>
              <a:rPr lang="en-US" sz="1400" dirty="0">
                <a:solidFill>
                  <a:schemeClr val="bg1"/>
                </a:solidFill>
              </a:rPr>
              <a:t>Is a NOUN</a:t>
            </a:r>
          </a:p>
          <a:p>
            <a:r>
              <a:rPr lang="en-US" sz="1400" dirty="0">
                <a:solidFill>
                  <a:schemeClr val="bg1"/>
                </a:solidFill>
              </a:rPr>
              <a:t>Theatres (plural noun)  or  theaters (plural noun)</a:t>
            </a:r>
          </a:p>
          <a:p>
            <a:r>
              <a:rPr lang="en-US" sz="1400" dirty="0">
                <a:solidFill>
                  <a:schemeClr val="bg1"/>
                </a:solidFill>
              </a:rPr>
              <a:t>It stands for a building or outdoor area in which plays and other dramatic performances are given.</a:t>
            </a:r>
          </a:p>
          <a:p>
            <a:r>
              <a:rPr lang="en-US" sz="1600" dirty="0">
                <a:solidFill>
                  <a:schemeClr val="bg1"/>
                </a:solidFill>
              </a:rPr>
              <a:t>Synonyms for theatre are: </a:t>
            </a:r>
          </a:p>
          <a:p>
            <a:pPr lvl="1"/>
            <a:r>
              <a:rPr lang="en-US" sz="1400" dirty="0">
                <a:solidFill>
                  <a:schemeClr val="bg1"/>
                </a:solidFill>
              </a:rPr>
              <a:t>Playhouse · auditorium · amphitheater · cinema · movie theater · movie house · nickelodeon  · scene · arena · field/sphere/place of action · setting · site</a:t>
            </a:r>
          </a:p>
          <a:p>
            <a:r>
              <a:rPr lang="en-US" sz="1600" dirty="0">
                <a:solidFill>
                  <a:schemeClr val="bg1"/>
                </a:solidFill>
              </a:rPr>
              <a:t>It can also mean: </a:t>
            </a:r>
          </a:p>
          <a:p>
            <a:pPr lvl="1"/>
            <a:r>
              <a:rPr lang="en-US" sz="1400" dirty="0">
                <a:solidFill>
                  <a:schemeClr val="bg1"/>
                </a:solidFill>
              </a:rPr>
              <a:t>The activity or profession of acting in, producing, directing, or writing plays: </a:t>
            </a:r>
          </a:p>
          <a:p>
            <a:pPr lvl="2"/>
            <a:r>
              <a:rPr lang="en-US" sz="1200" dirty="0">
                <a:solidFill>
                  <a:schemeClr val="bg1"/>
                </a:solidFill>
              </a:rPr>
              <a:t>“What made you want to go into the theater?"</a:t>
            </a:r>
          </a:p>
          <a:p>
            <a:pPr lvl="1"/>
            <a:r>
              <a:rPr lang="en-US" sz="1400" dirty="0">
                <a:solidFill>
                  <a:schemeClr val="bg1"/>
                </a:solidFill>
              </a:rPr>
              <a:t>A play or other activity or presentation considered in terms of its dramatic quality: </a:t>
            </a:r>
          </a:p>
          <a:p>
            <a:pPr lvl="2"/>
            <a:r>
              <a:rPr lang="en-US" sz="1200" dirty="0">
                <a:solidFill>
                  <a:schemeClr val="bg1"/>
                </a:solidFill>
              </a:rPr>
              <a:t>“This is intense, moving, and inspiring theater!"</a:t>
            </a:r>
          </a:p>
          <a:p>
            <a:pPr lvl="1"/>
            <a:r>
              <a:rPr lang="en-US" sz="1400" dirty="0">
                <a:solidFill>
                  <a:schemeClr val="bg1"/>
                </a:solidFill>
              </a:rPr>
              <a:t>A room or hall for lectures, etc., with seats in  tiers.</a:t>
            </a:r>
          </a:p>
          <a:p>
            <a:pPr lvl="1"/>
            <a:r>
              <a:rPr lang="en-US" sz="1400" dirty="0">
                <a:solidFill>
                  <a:schemeClr val="bg1"/>
                </a:solidFill>
              </a:rPr>
              <a:t>The area in which something happens: </a:t>
            </a:r>
          </a:p>
          <a:p>
            <a:pPr lvl="2"/>
            <a:r>
              <a:rPr lang="en-US" sz="1200" dirty="0">
                <a:solidFill>
                  <a:schemeClr val="bg1"/>
                </a:solidFill>
              </a:rPr>
              <a:t>“A new theater of war has been opened up."</a:t>
            </a:r>
          </a:p>
          <a:p>
            <a:pPr lvl="1"/>
            <a:r>
              <a:rPr lang="en-US" sz="1400" dirty="0">
                <a:solidFill>
                  <a:schemeClr val="bg1"/>
                </a:solidFill>
              </a:rPr>
              <a:t>Denoting weapons for use in a particular region between tactical and strategic: </a:t>
            </a:r>
          </a:p>
          <a:p>
            <a:pPr lvl="2"/>
            <a:r>
              <a:rPr lang="en-US" sz="1200" dirty="0">
                <a:solidFill>
                  <a:schemeClr val="bg1"/>
                </a:solidFill>
              </a:rPr>
              <a:t>“He was working on theater defense missiles."</a:t>
            </a:r>
          </a:p>
          <a:p>
            <a:pPr marL="0" indent="0">
              <a:buNone/>
            </a:pPr>
            <a:r>
              <a:rPr lang="en-US" sz="1600" dirty="0">
                <a:solidFill>
                  <a:schemeClr val="bg1"/>
                </a:solidFill>
              </a:rPr>
              <a:t>ORIGIN</a:t>
            </a:r>
          </a:p>
          <a:p>
            <a:r>
              <a:rPr lang="en-US" sz="1600" dirty="0">
                <a:solidFill>
                  <a:schemeClr val="bg1"/>
                </a:solidFill>
              </a:rPr>
              <a:t>The origin of the word comes from the late Middle English (originally as ‘theatre’), from Old French, or from Latin </a:t>
            </a:r>
            <a:r>
              <a:rPr lang="en-US" sz="1600" dirty="0" err="1">
                <a:solidFill>
                  <a:schemeClr val="bg1"/>
                </a:solidFill>
              </a:rPr>
              <a:t>theatrum</a:t>
            </a:r>
            <a:r>
              <a:rPr lang="en-US" sz="1600" dirty="0">
                <a:solidFill>
                  <a:schemeClr val="bg1"/>
                </a:solidFill>
              </a:rPr>
              <a:t>, from Greek theatron, from </a:t>
            </a:r>
            <a:r>
              <a:rPr lang="en-US" sz="1600" dirty="0" err="1">
                <a:solidFill>
                  <a:schemeClr val="bg1"/>
                </a:solidFill>
              </a:rPr>
              <a:t>theasthai</a:t>
            </a:r>
            <a:r>
              <a:rPr lang="en-US" sz="1600" dirty="0">
                <a:solidFill>
                  <a:schemeClr val="bg1"/>
                </a:solidFill>
              </a:rPr>
              <a:t> meaning ‘behold.’</a:t>
            </a:r>
          </a:p>
        </p:txBody>
      </p:sp>
    </p:spTree>
    <p:extLst>
      <p:ext uri="{BB962C8B-B14F-4D97-AF65-F5344CB8AC3E}">
        <p14:creationId xmlns:p14="http://schemas.microsoft.com/office/powerpoint/2010/main" val="2924734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tx2">
                    <a:lumMod val="40000"/>
                    <a:lumOff val="60000"/>
                  </a:schemeClr>
                </a:solidFill>
                <a:latin typeface="Stencil" panose="040409050D0802020404" pitchFamily="82" charset="0"/>
              </a:rPr>
              <a:t>Why study theatre?</a:t>
            </a:r>
          </a:p>
        </p:txBody>
      </p:sp>
      <p:sp>
        <p:nvSpPr>
          <p:cNvPr id="3" name="Content Placeholder 2"/>
          <p:cNvSpPr>
            <a:spLocks noGrp="1"/>
          </p:cNvSpPr>
          <p:nvPr>
            <p:ph idx="1"/>
          </p:nvPr>
        </p:nvSpPr>
        <p:spPr>
          <a:xfrm>
            <a:off x="457200" y="1295400"/>
            <a:ext cx="8229600" cy="5181600"/>
          </a:xfrm>
        </p:spPr>
        <p:txBody>
          <a:bodyPr>
            <a:normAutofit fontScale="77500" lnSpcReduction="20000"/>
          </a:bodyPr>
          <a:lstStyle/>
          <a:p>
            <a:pPr marL="0" indent="0" algn="ctr">
              <a:buNone/>
            </a:pPr>
            <a:r>
              <a:rPr lang="en-US" sz="4600" dirty="0">
                <a:solidFill>
                  <a:srgbClr val="FFFF00"/>
                </a:solidFill>
              </a:rPr>
              <a:t>There are </a:t>
            </a:r>
            <a:r>
              <a:rPr lang="en-US" sz="4600" u="sng" dirty="0">
                <a:solidFill>
                  <a:srgbClr val="FFFF00"/>
                </a:solidFill>
              </a:rPr>
              <a:t>FOUR</a:t>
            </a:r>
            <a:r>
              <a:rPr lang="en-US" sz="4600" dirty="0">
                <a:solidFill>
                  <a:srgbClr val="FFFF00"/>
                </a:solidFill>
              </a:rPr>
              <a:t> reasons to study theatre:</a:t>
            </a:r>
          </a:p>
          <a:p>
            <a:pPr marL="0" indent="0">
              <a:buNone/>
            </a:pPr>
            <a:endParaRPr lang="en-US" sz="4600" dirty="0">
              <a:solidFill>
                <a:schemeClr val="bg1"/>
              </a:solidFill>
            </a:endParaRPr>
          </a:p>
          <a:p>
            <a:pPr marL="971550" lvl="1" indent="-514350">
              <a:buFont typeface="+mj-lt"/>
              <a:buAutoNum type="arabicPeriod"/>
            </a:pPr>
            <a:r>
              <a:rPr lang="en-US" sz="4100" dirty="0">
                <a:solidFill>
                  <a:srgbClr val="FFFF00"/>
                </a:solidFill>
              </a:rPr>
              <a:t>Theatre as a Humanity / Liberal Art</a:t>
            </a:r>
          </a:p>
          <a:p>
            <a:pPr lvl="1"/>
            <a:r>
              <a:rPr lang="en-US" dirty="0">
                <a:solidFill>
                  <a:schemeClr val="bg1"/>
                </a:solidFill>
              </a:rPr>
              <a:t> Theatre can help us understand the world and our place in it. </a:t>
            </a:r>
          </a:p>
          <a:p>
            <a:pPr lvl="1"/>
            <a:r>
              <a:rPr lang="en-US" dirty="0">
                <a:solidFill>
                  <a:schemeClr val="bg1"/>
                </a:solidFill>
              </a:rPr>
              <a:t>Theatre reflects and possibly affects its society's view of the world: </a:t>
            </a:r>
          </a:p>
          <a:p>
            <a:pPr lvl="2"/>
            <a:r>
              <a:rPr lang="en-US" dirty="0">
                <a:solidFill>
                  <a:schemeClr val="bg1"/>
                </a:solidFill>
              </a:rPr>
              <a:t>Its history</a:t>
            </a:r>
          </a:p>
          <a:p>
            <a:pPr lvl="2"/>
            <a:r>
              <a:rPr lang="en-US" dirty="0">
                <a:solidFill>
                  <a:schemeClr val="bg1"/>
                </a:solidFill>
              </a:rPr>
              <a:t>Philosophy</a:t>
            </a:r>
          </a:p>
          <a:p>
            <a:pPr lvl="2"/>
            <a:r>
              <a:rPr lang="en-US" dirty="0">
                <a:solidFill>
                  <a:schemeClr val="bg1"/>
                </a:solidFill>
              </a:rPr>
              <a:t>Religious attitudes</a:t>
            </a:r>
          </a:p>
          <a:p>
            <a:pPr lvl="2"/>
            <a:r>
              <a:rPr lang="en-US" dirty="0">
                <a:solidFill>
                  <a:schemeClr val="bg1"/>
                </a:solidFill>
              </a:rPr>
              <a:t>Social structure</a:t>
            </a:r>
          </a:p>
          <a:p>
            <a:pPr lvl="2"/>
            <a:r>
              <a:rPr lang="en-US" dirty="0">
                <a:solidFill>
                  <a:schemeClr val="bg1"/>
                </a:solidFill>
              </a:rPr>
              <a:t>Theoretical assumptions</a:t>
            </a:r>
          </a:p>
          <a:p>
            <a:pPr lvl="2"/>
            <a:r>
              <a:rPr lang="en-US" dirty="0">
                <a:solidFill>
                  <a:schemeClr val="bg1"/>
                </a:solidFill>
              </a:rPr>
              <a:t>It’s a way of thinking about humanity and the world and nature </a:t>
            </a:r>
          </a:p>
          <a:p>
            <a:pPr lvl="1"/>
            <a:r>
              <a:rPr lang="en-US" dirty="0">
                <a:solidFill>
                  <a:schemeClr val="bg1"/>
                </a:solidFill>
              </a:rPr>
              <a:t>Each society in history had and still has theatre that can help them learn about their world and can help us to learn about other societies besides our own. </a:t>
            </a:r>
          </a:p>
        </p:txBody>
      </p:sp>
    </p:spTree>
    <p:extLst>
      <p:ext uri="{BB962C8B-B14F-4D97-AF65-F5344CB8AC3E}">
        <p14:creationId xmlns:p14="http://schemas.microsoft.com/office/powerpoint/2010/main" val="530314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tx2">
                    <a:lumMod val="40000"/>
                    <a:lumOff val="60000"/>
                  </a:schemeClr>
                </a:solidFill>
                <a:latin typeface="Stencil" panose="040409050D0802020404" pitchFamily="82" charset="0"/>
              </a:rPr>
              <a:t>Why study theatre?</a:t>
            </a:r>
          </a:p>
        </p:txBody>
      </p:sp>
      <p:sp>
        <p:nvSpPr>
          <p:cNvPr id="3" name="Content Placeholder 2"/>
          <p:cNvSpPr>
            <a:spLocks noGrp="1"/>
          </p:cNvSpPr>
          <p:nvPr>
            <p:ph idx="1"/>
          </p:nvPr>
        </p:nvSpPr>
        <p:spPr>
          <a:xfrm>
            <a:off x="457200" y="1295400"/>
            <a:ext cx="8229600" cy="5181600"/>
          </a:xfrm>
        </p:spPr>
        <p:txBody>
          <a:bodyPr>
            <a:normAutofit fontScale="92500" lnSpcReduction="10000"/>
          </a:bodyPr>
          <a:lstStyle/>
          <a:p>
            <a:pPr marL="457200" lvl="1" indent="0">
              <a:buNone/>
            </a:pPr>
            <a:r>
              <a:rPr lang="en-US" sz="4100" dirty="0">
                <a:solidFill>
                  <a:srgbClr val="FFFF00"/>
                </a:solidFill>
              </a:rPr>
              <a:t>2. Theatre as a social force </a:t>
            </a:r>
          </a:p>
          <a:p>
            <a:pPr lvl="1"/>
            <a:r>
              <a:rPr lang="en-US" sz="4100" dirty="0">
                <a:solidFill>
                  <a:schemeClr val="bg1"/>
                </a:solidFill>
              </a:rPr>
              <a:t>Theatre is perhaps the world's second oldest profession and has been praised and ridiculed throughout history.</a:t>
            </a:r>
          </a:p>
          <a:p>
            <a:pPr lvl="1"/>
            <a:r>
              <a:rPr lang="en-US" sz="4100" dirty="0">
                <a:solidFill>
                  <a:srgbClr val="FFFF00"/>
                </a:solidFill>
              </a:rPr>
              <a:t>Plato, in his most famous work (</a:t>
            </a:r>
            <a:r>
              <a:rPr lang="en-US" sz="4100" i="1" dirty="0">
                <a:solidFill>
                  <a:srgbClr val="FFFF00"/>
                </a:solidFill>
              </a:rPr>
              <a:t>The Republic</a:t>
            </a:r>
            <a:r>
              <a:rPr lang="en-US" sz="4100" dirty="0">
                <a:solidFill>
                  <a:srgbClr val="FFFF00"/>
                </a:solidFill>
              </a:rPr>
              <a:t>) </a:t>
            </a:r>
            <a:r>
              <a:rPr lang="en-US" sz="4100" dirty="0">
                <a:solidFill>
                  <a:schemeClr val="bg1"/>
                </a:solidFill>
              </a:rPr>
              <a:t>felt that poetry (which included drama and art) was fiction / lying / morally suspect.</a:t>
            </a:r>
          </a:p>
        </p:txBody>
      </p:sp>
    </p:spTree>
    <p:extLst>
      <p:ext uri="{BB962C8B-B14F-4D97-AF65-F5344CB8AC3E}">
        <p14:creationId xmlns:p14="http://schemas.microsoft.com/office/powerpoint/2010/main" val="3992670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harsh" dir="t"/>
            </a:scene3d>
            <a:sp3d extrusionH="57150" prstMaterial="matte">
              <a:bevelT w="63500" h="12700" prst="angle"/>
              <a:contourClr>
                <a:schemeClr val="bg1">
                  <a:lumMod val="65000"/>
                </a:schemeClr>
              </a:contourClr>
            </a:sp3d>
          </a:bodyPr>
          <a:lstStyle/>
          <a:p>
            <a:r>
              <a:rPr lang="en-US" b="1" dirty="0">
                <a:ln/>
                <a:solidFill>
                  <a:schemeClr val="accent3"/>
                </a:solidFill>
                <a:latin typeface="Matura MT Script Capitals" panose="03020802060602070202" pitchFamily="66" charset="0"/>
              </a:rPr>
              <a:t>Who was Plato? Why should we care about him?</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51759" y="1600200"/>
            <a:ext cx="3649482" cy="4525963"/>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a:xfrm>
            <a:off x="4343400" y="1371600"/>
            <a:ext cx="4572000" cy="5181600"/>
          </a:xfrm>
        </p:spPr>
        <p:txBody>
          <a:bodyPr>
            <a:noAutofit/>
          </a:bodyPr>
          <a:lstStyle/>
          <a:p>
            <a:pPr marL="0" indent="0">
              <a:buNone/>
            </a:pPr>
            <a:r>
              <a:rPr lang="en-US" sz="1600" dirty="0">
                <a:solidFill>
                  <a:schemeClr val="bg1"/>
                </a:solidFill>
              </a:rPr>
              <a:t>According to History.com:</a:t>
            </a:r>
          </a:p>
          <a:p>
            <a:r>
              <a:rPr lang="en-US" sz="1600" dirty="0">
                <a:solidFill>
                  <a:schemeClr val="bg1"/>
                </a:solidFill>
              </a:rPr>
              <a:t>Plato was an Athenian philosopher (c. 428-347 B.C.) and “is one of the most important figures of the Ancient Greek world and the entire history of Western thought. In his written dialogues he conveyed and expanded on the ideas and techniques of his teacher Socrates. The Academy he founded was by some accounts the world’s first university and in it </a:t>
            </a:r>
            <a:r>
              <a:rPr lang="en-US" sz="1600" dirty="0">
                <a:solidFill>
                  <a:srgbClr val="FFFF00"/>
                </a:solidFill>
              </a:rPr>
              <a:t>he trained his greatest student, the equally influential philosopher Aristotle. </a:t>
            </a:r>
            <a:r>
              <a:rPr lang="en-US" sz="1600" dirty="0">
                <a:solidFill>
                  <a:schemeClr val="bg1"/>
                </a:solidFill>
              </a:rPr>
              <a:t>Plato’s recurring fascination was the distinction between ideal forms and everyday experience, and how it played out both for individuals and for societies. In </a:t>
            </a:r>
            <a:r>
              <a:rPr lang="en-US" sz="1600" dirty="0">
                <a:solidFill>
                  <a:srgbClr val="FFFF00"/>
                </a:solidFill>
              </a:rPr>
              <a:t>the “Republic,” his most famous work</a:t>
            </a:r>
            <a:r>
              <a:rPr lang="en-US" sz="1600" dirty="0">
                <a:solidFill>
                  <a:schemeClr val="bg1"/>
                </a:solidFill>
              </a:rPr>
              <a:t>, he envisioned a civilization governed not by lowly appetites but by the pure wisdom of a philosopher-king.” Plato simply believed what existed without trying to explain it, without seeking deeper meaning. Plato was dedicated to mathematics.</a:t>
            </a:r>
          </a:p>
        </p:txBody>
      </p:sp>
    </p:spTree>
    <p:extLst>
      <p:ext uri="{BB962C8B-B14F-4D97-AF65-F5344CB8AC3E}">
        <p14:creationId xmlns:p14="http://schemas.microsoft.com/office/powerpoint/2010/main" val="2797448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ln w="6600">
                  <a:solidFill>
                    <a:schemeClr val="accent2"/>
                  </a:solidFill>
                  <a:prstDash val="solid"/>
                </a:ln>
                <a:solidFill>
                  <a:srgbClr val="FFFFFF"/>
                </a:solidFill>
                <a:effectLst>
                  <a:outerShdw dist="38100" dir="2700000" algn="tl" rotWithShape="0">
                    <a:schemeClr val="accent2"/>
                  </a:outerShdw>
                </a:effectLst>
              </a:rPr>
              <a:t>Who was Socrates and Aristotle? How did they together significantly impact Western Philosophy and Civilization?</a:t>
            </a:r>
          </a:p>
        </p:txBody>
      </p:sp>
      <p:sp>
        <p:nvSpPr>
          <p:cNvPr id="3" name="Text Placeholder 2"/>
          <p:cNvSpPr>
            <a:spLocks noGrp="1"/>
          </p:cNvSpPr>
          <p:nvPr>
            <p:ph type="body" idx="1"/>
          </p:nvPr>
        </p:nvSpPr>
        <p:spPr>
          <a:xfrm>
            <a:off x="457200" y="1219200"/>
            <a:ext cx="4040188" cy="2514600"/>
          </a:xfrm>
        </p:spPr>
        <p:txBody>
          <a:bodyPr>
            <a:noAutofit/>
          </a:bodyPr>
          <a:lstStyle/>
          <a:p>
            <a:r>
              <a:rPr lang="en-US" sz="1400" dirty="0">
                <a:solidFill>
                  <a:schemeClr val="bg1"/>
                </a:solidFill>
              </a:rPr>
              <a:t>According to Biography.com, “Socrates was a Greek philosopher and the main source of Western thought. Little is known of his life except what was recorded by his students, including Plato.” </a:t>
            </a:r>
            <a:r>
              <a:rPr lang="en-US" sz="1400" dirty="0">
                <a:solidFill>
                  <a:srgbClr val="FFFF00"/>
                </a:solidFill>
              </a:rPr>
              <a:t>Socrates would always ask a series of questions and would encourage his students to think for themselves</a:t>
            </a:r>
            <a:r>
              <a:rPr lang="en-US" sz="1400" dirty="0">
                <a:solidFill>
                  <a:schemeClr val="bg1"/>
                </a:solidFill>
              </a:rPr>
              <a:t>. He believed that men who served in government should be at the highest intellect and did not believe in Gods. The people of Athens sentenced him to death, fearful of his ideas impacting their youth.</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14400" y="3810000"/>
            <a:ext cx="2656265" cy="2773363"/>
          </a:xfrm>
          <a:prstGeom prst="rect">
            <a:avLst/>
          </a:prstGeom>
          <a:ln>
            <a:noFill/>
          </a:ln>
          <a:effectLst>
            <a:softEdge rad="112500"/>
          </a:effectLst>
        </p:spPr>
      </p:pic>
      <p:sp>
        <p:nvSpPr>
          <p:cNvPr id="5" name="Text Placeholder 4"/>
          <p:cNvSpPr>
            <a:spLocks noGrp="1"/>
          </p:cNvSpPr>
          <p:nvPr>
            <p:ph type="body" sz="quarter" idx="3"/>
          </p:nvPr>
        </p:nvSpPr>
        <p:spPr>
          <a:xfrm>
            <a:off x="4646614" y="1382712"/>
            <a:ext cx="4041775" cy="2960688"/>
          </a:xfrm>
        </p:spPr>
        <p:txBody>
          <a:bodyPr>
            <a:normAutofit fontScale="55000" lnSpcReduction="20000"/>
          </a:bodyPr>
          <a:lstStyle/>
          <a:p>
            <a:r>
              <a:rPr lang="en-US" sz="2500" dirty="0">
                <a:solidFill>
                  <a:schemeClr val="bg1"/>
                </a:solidFill>
              </a:rPr>
              <a:t>Aristotle was an Ancient Greek philosopher who “together with Socrates and Plato, laid much of the groundwork for western philosophy.” “Aristotle was born circa 384 B.C. in Stagira, Greece. When he turned 17, he enrolled in Plato’s Academy. In 338, he began tutoring Alexander the Great. In 335, Aristotle founded his own school, the Lyceum, in Athens, where he spent most of the rest of his life studying, teaching and writing.” Aristotle invented logic and was the first systematic investigator of biology, and was most known for his study in physics. He was one of Plato’s prized students and would question everything that was presented to him. Aristotle’s school focused on scientific observation and research. Aristotle laid the groundwork for today’s liberal arts education.</a:t>
            </a:r>
          </a:p>
          <a:p>
            <a:endParaRPr lang="en-US" dirty="0">
              <a:solidFill>
                <a:schemeClr val="bg1"/>
              </a:solidFill>
            </a:endParaRPr>
          </a:p>
        </p:txBody>
      </p:sp>
      <p:pic>
        <p:nvPicPr>
          <p:cNvPr id="9" name="Content Placeholder 8"/>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038600" y="4343400"/>
            <a:ext cx="4953000" cy="2239963"/>
          </a:xfrm>
        </p:spPr>
      </p:pic>
    </p:spTree>
    <p:extLst>
      <p:ext uri="{BB962C8B-B14F-4D97-AF65-F5344CB8AC3E}">
        <p14:creationId xmlns:p14="http://schemas.microsoft.com/office/powerpoint/2010/main" val="1966428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tx2">
                    <a:lumMod val="40000"/>
                    <a:lumOff val="60000"/>
                  </a:schemeClr>
                </a:solidFill>
                <a:latin typeface="Stencil" panose="040409050D0802020404" pitchFamily="82" charset="0"/>
              </a:rPr>
              <a:t>Why study theatre?</a:t>
            </a:r>
          </a:p>
        </p:txBody>
      </p:sp>
      <p:sp>
        <p:nvSpPr>
          <p:cNvPr id="3" name="Content Placeholder 2"/>
          <p:cNvSpPr>
            <a:spLocks noGrp="1"/>
          </p:cNvSpPr>
          <p:nvPr>
            <p:ph idx="1"/>
          </p:nvPr>
        </p:nvSpPr>
        <p:spPr>
          <a:xfrm>
            <a:off x="457200" y="1295400"/>
            <a:ext cx="8229600" cy="5181600"/>
          </a:xfrm>
        </p:spPr>
        <p:txBody>
          <a:bodyPr>
            <a:normAutofit fontScale="47500" lnSpcReduction="20000"/>
          </a:bodyPr>
          <a:lstStyle/>
          <a:p>
            <a:pPr marL="457200" lvl="1" indent="0">
              <a:buNone/>
            </a:pPr>
            <a:r>
              <a:rPr lang="en-US" sz="7600" dirty="0">
                <a:solidFill>
                  <a:srgbClr val="FFFF00"/>
                </a:solidFill>
              </a:rPr>
              <a:t>2. Theatre as a social force </a:t>
            </a:r>
          </a:p>
          <a:p>
            <a:pPr lvl="1">
              <a:buFont typeface="Arial" panose="020B0604020202020204" pitchFamily="34" charset="0"/>
              <a:buChar char="•"/>
            </a:pPr>
            <a:r>
              <a:rPr lang="en-US" sz="4200" dirty="0">
                <a:solidFill>
                  <a:schemeClr val="bg1"/>
                </a:solidFill>
              </a:rPr>
              <a:t>In Plato’s writing, </a:t>
            </a:r>
            <a:r>
              <a:rPr lang="en-US" sz="4200" i="1" dirty="0">
                <a:solidFill>
                  <a:schemeClr val="bg1"/>
                </a:solidFill>
              </a:rPr>
              <a:t>The Republic</a:t>
            </a:r>
            <a:r>
              <a:rPr lang="en-US" sz="4200" dirty="0">
                <a:solidFill>
                  <a:schemeClr val="bg1"/>
                </a:solidFill>
              </a:rPr>
              <a:t>, he stated that:</a:t>
            </a:r>
          </a:p>
          <a:p>
            <a:pPr lvl="2"/>
            <a:r>
              <a:rPr lang="en-US" sz="4200" dirty="0">
                <a:solidFill>
                  <a:schemeClr val="bg1"/>
                </a:solidFill>
              </a:rPr>
              <a:t>People are once removed from the ideal / God (we are merely an imitation of the ideal). </a:t>
            </a:r>
          </a:p>
          <a:p>
            <a:pPr lvl="2"/>
            <a:r>
              <a:rPr lang="en-US" sz="4200" dirty="0">
                <a:solidFill>
                  <a:schemeClr val="bg1"/>
                </a:solidFill>
              </a:rPr>
              <a:t>Art is therefore an imitation of an imitation of the ideal… thus three times removed from reality / ideal.</a:t>
            </a:r>
          </a:p>
          <a:p>
            <a:pPr lvl="1">
              <a:buFont typeface="Arial" panose="020B0604020202020204" pitchFamily="34" charset="0"/>
              <a:buChar char="•"/>
            </a:pPr>
            <a:r>
              <a:rPr lang="en-US" sz="4200" dirty="0">
                <a:solidFill>
                  <a:srgbClr val="FFFF00"/>
                </a:solidFill>
              </a:rPr>
              <a:t>In Aristotle’s writings, the </a:t>
            </a:r>
            <a:r>
              <a:rPr lang="en-US" sz="4200" i="1" dirty="0">
                <a:solidFill>
                  <a:srgbClr val="FFFF00"/>
                </a:solidFill>
              </a:rPr>
              <a:t>Poetics</a:t>
            </a:r>
            <a:r>
              <a:rPr lang="en-US" sz="4200" dirty="0">
                <a:solidFill>
                  <a:schemeClr val="bg1"/>
                </a:solidFill>
              </a:rPr>
              <a:t>, (c. 335 B.C.),  he suggested that "tragedy" came from a natural tendency of humans to imitate. </a:t>
            </a:r>
          </a:p>
          <a:p>
            <a:pPr lvl="1">
              <a:buFont typeface="Arial" panose="020B0604020202020204" pitchFamily="34" charset="0"/>
              <a:buChar char="•"/>
            </a:pPr>
            <a:r>
              <a:rPr lang="en-US" sz="4200" dirty="0">
                <a:solidFill>
                  <a:schemeClr val="bg1"/>
                </a:solidFill>
              </a:rPr>
              <a:t>All poetry, Aristotle argues, is imitation or mimesis. Aristotle imagines that poetry springs from a basic human delight in imitation. Humans learn through imitating and take pleasure in looking at imitations of the perceived world.</a:t>
            </a:r>
          </a:p>
          <a:p>
            <a:pPr lvl="1">
              <a:buFont typeface="Arial" panose="020B0604020202020204" pitchFamily="34" charset="0"/>
              <a:buChar char="•"/>
            </a:pPr>
            <a:r>
              <a:rPr lang="en-US" sz="4200" dirty="0">
                <a:solidFill>
                  <a:schemeClr val="bg1"/>
                </a:solidFill>
              </a:rPr>
              <a:t>The imitative dimension of the poetic arts, according to Aristotle, is always representational; he does not seem to recognize anything like the twentieth-century concept of "abstract" art. </a:t>
            </a:r>
          </a:p>
          <a:p>
            <a:pPr lvl="1">
              <a:buFont typeface="Arial" panose="020B0604020202020204" pitchFamily="34" charset="0"/>
              <a:buChar char="•"/>
            </a:pPr>
            <a:r>
              <a:rPr lang="en-US" sz="4200" dirty="0">
                <a:solidFill>
                  <a:schemeClr val="bg1"/>
                </a:solidFill>
              </a:rPr>
              <a:t>Aristotle believes that drama is an "imitation of an action." </a:t>
            </a:r>
          </a:p>
          <a:p>
            <a:pPr lvl="2"/>
            <a:r>
              <a:rPr lang="en-US" sz="4200" dirty="0">
                <a:solidFill>
                  <a:schemeClr val="bg1"/>
                </a:solidFill>
              </a:rPr>
              <a:t>He wanted to look at it objectively…what it is, what it does, how it does it.</a:t>
            </a:r>
          </a:p>
        </p:txBody>
      </p:sp>
    </p:spTree>
    <p:extLst>
      <p:ext uri="{BB962C8B-B14F-4D97-AF65-F5344CB8AC3E}">
        <p14:creationId xmlns:p14="http://schemas.microsoft.com/office/powerpoint/2010/main" val="2765417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tx2">
                    <a:lumMod val="40000"/>
                    <a:lumOff val="60000"/>
                  </a:schemeClr>
                </a:solidFill>
                <a:latin typeface="Stencil" panose="040409050D0802020404" pitchFamily="82" charset="0"/>
              </a:rPr>
              <a:t>Why study theatre?</a:t>
            </a:r>
          </a:p>
        </p:txBody>
      </p:sp>
      <p:sp>
        <p:nvSpPr>
          <p:cNvPr id="3" name="Content Placeholder 2"/>
          <p:cNvSpPr>
            <a:spLocks noGrp="1"/>
          </p:cNvSpPr>
          <p:nvPr>
            <p:ph idx="1"/>
          </p:nvPr>
        </p:nvSpPr>
        <p:spPr>
          <a:xfrm>
            <a:off x="457200" y="1295400"/>
            <a:ext cx="8229600" cy="5181600"/>
          </a:xfrm>
        </p:spPr>
        <p:txBody>
          <a:bodyPr>
            <a:normAutofit fontScale="92500" lnSpcReduction="20000"/>
          </a:bodyPr>
          <a:lstStyle/>
          <a:p>
            <a:pPr marL="457200" lvl="1" indent="0">
              <a:buNone/>
            </a:pPr>
            <a:r>
              <a:rPr lang="en-US" sz="3200" dirty="0">
                <a:solidFill>
                  <a:srgbClr val="FFFF00"/>
                </a:solidFill>
              </a:rPr>
              <a:t>2. Theatre as a social force </a:t>
            </a:r>
          </a:p>
          <a:p>
            <a:pPr lvl="1"/>
            <a:r>
              <a:rPr lang="en-US" sz="2400" dirty="0">
                <a:solidFill>
                  <a:schemeClr val="bg1"/>
                </a:solidFill>
              </a:rPr>
              <a:t>Actors were often denied the sacrament, as theatre was thought to be immoral.</a:t>
            </a:r>
          </a:p>
          <a:p>
            <a:pPr lvl="2"/>
            <a:r>
              <a:rPr lang="en-US" sz="2000" dirty="0">
                <a:solidFill>
                  <a:schemeClr val="bg1"/>
                </a:solidFill>
              </a:rPr>
              <a:t>The sacrament was a religious ceremony or act of the Christian Church that is regarded as an outward and visible sign of inward and spiritual divine grace, in particular.</a:t>
            </a:r>
          </a:p>
          <a:p>
            <a:pPr lvl="1"/>
            <a:r>
              <a:rPr lang="en-US" sz="2400" dirty="0">
                <a:solidFill>
                  <a:schemeClr val="bg1"/>
                </a:solidFill>
              </a:rPr>
              <a:t>Some famous examples of actors who were impacted by their profession throughout history include:</a:t>
            </a:r>
          </a:p>
          <a:p>
            <a:pPr lvl="2"/>
            <a:r>
              <a:rPr lang="en-US" sz="2000" dirty="0">
                <a:solidFill>
                  <a:schemeClr val="bg1"/>
                </a:solidFill>
              </a:rPr>
              <a:t>Molière, a famous French playwright and actor who is considered to be one of the greatest masters of comedy in Western literature. Molière was denied the sacrament after collapsing on stage during one of his plays in 1673. King Louis the 14</a:t>
            </a:r>
            <a:r>
              <a:rPr lang="en-US" sz="2000" baseline="30000" dirty="0">
                <a:solidFill>
                  <a:schemeClr val="bg1"/>
                </a:solidFill>
              </a:rPr>
              <a:t>th</a:t>
            </a:r>
            <a:r>
              <a:rPr lang="en-US" sz="2000" dirty="0">
                <a:solidFill>
                  <a:schemeClr val="bg1"/>
                </a:solidFill>
              </a:rPr>
              <a:t>, had to intervene to grant Molière a Christian burial.</a:t>
            </a:r>
          </a:p>
          <a:p>
            <a:pPr lvl="2"/>
            <a:r>
              <a:rPr lang="en-US" sz="2000" dirty="0">
                <a:solidFill>
                  <a:schemeClr val="bg1"/>
                </a:solidFill>
              </a:rPr>
              <a:t>Molière’s most famous play is </a:t>
            </a:r>
            <a:r>
              <a:rPr lang="en-US" sz="2000" i="1" dirty="0">
                <a:solidFill>
                  <a:schemeClr val="bg1"/>
                </a:solidFill>
              </a:rPr>
              <a:t>Tartuffe</a:t>
            </a:r>
            <a:r>
              <a:rPr lang="en-US" sz="2000" dirty="0">
                <a:solidFill>
                  <a:schemeClr val="bg1"/>
                </a:solidFill>
              </a:rPr>
              <a:t>.</a:t>
            </a:r>
          </a:p>
          <a:p>
            <a:pPr lvl="2"/>
            <a:r>
              <a:rPr lang="en-US" sz="2000" dirty="0">
                <a:solidFill>
                  <a:schemeClr val="bg1"/>
                </a:solidFill>
              </a:rPr>
              <a:t>The Little Church around the Corner, in New York City, was for quite a while the only church in New York that performers were accepted. </a:t>
            </a:r>
          </a:p>
          <a:p>
            <a:pPr lvl="2"/>
            <a:r>
              <a:rPr lang="en-US" sz="2000" dirty="0">
                <a:solidFill>
                  <a:schemeClr val="bg1"/>
                </a:solidFill>
              </a:rPr>
              <a:t>Justinian, a holy Roman emperor, married Theodora only after she denounced her profession, which was an actress. </a:t>
            </a:r>
          </a:p>
          <a:p>
            <a:pPr marL="457200" lvl="1" indent="0">
              <a:buNone/>
            </a:pPr>
            <a:endParaRPr lang="en-US" sz="2400" dirty="0">
              <a:solidFill>
                <a:schemeClr val="bg1"/>
              </a:solidFill>
            </a:endParaRPr>
          </a:p>
        </p:txBody>
      </p:sp>
    </p:spTree>
    <p:extLst>
      <p:ext uri="{BB962C8B-B14F-4D97-AF65-F5344CB8AC3E}">
        <p14:creationId xmlns:p14="http://schemas.microsoft.com/office/powerpoint/2010/main" val="434425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tx2">
                    <a:lumMod val="40000"/>
                    <a:lumOff val="60000"/>
                  </a:schemeClr>
                </a:solidFill>
                <a:latin typeface="Stencil" panose="040409050D0802020404" pitchFamily="82" charset="0"/>
              </a:rPr>
              <a:t>Why study theatre?</a:t>
            </a:r>
          </a:p>
        </p:txBody>
      </p:sp>
      <p:sp>
        <p:nvSpPr>
          <p:cNvPr id="3" name="Content Placeholder 2"/>
          <p:cNvSpPr>
            <a:spLocks noGrp="1"/>
          </p:cNvSpPr>
          <p:nvPr>
            <p:ph idx="1"/>
          </p:nvPr>
        </p:nvSpPr>
        <p:spPr>
          <a:xfrm>
            <a:off x="457200" y="1295400"/>
            <a:ext cx="8229600" cy="5181600"/>
          </a:xfrm>
        </p:spPr>
        <p:txBody>
          <a:bodyPr>
            <a:noAutofit/>
          </a:bodyPr>
          <a:lstStyle/>
          <a:p>
            <a:pPr marL="457200" lvl="1" indent="0">
              <a:buNone/>
            </a:pPr>
            <a:r>
              <a:rPr lang="en-US" sz="2400" dirty="0">
                <a:solidFill>
                  <a:srgbClr val="00B0F0"/>
                </a:solidFill>
              </a:rPr>
              <a:t>2a. Theatre as education - a social force - </a:t>
            </a:r>
          </a:p>
          <a:p>
            <a:pPr marL="457200" lvl="1" indent="0">
              <a:buNone/>
            </a:pPr>
            <a:endParaRPr lang="en-US" sz="1100" dirty="0">
              <a:solidFill>
                <a:schemeClr val="bg1"/>
              </a:solidFill>
            </a:endParaRPr>
          </a:p>
          <a:p>
            <a:pPr marL="457200" lvl="1" indent="0">
              <a:buNone/>
            </a:pPr>
            <a:r>
              <a:rPr lang="en-US" sz="2000" b="1" dirty="0">
                <a:solidFill>
                  <a:schemeClr val="bg1"/>
                </a:solidFill>
              </a:rPr>
              <a:t>Didactic</a:t>
            </a:r>
          </a:p>
          <a:p>
            <a:pPr marL="457200" lvl="1" indent="0">
              <a:buNone/>
            </a:pPr>
            <a:r>
              <a:rPr lang="en-US" sz="1800" dirty="0">
                <a:solidFill>
                  <a:schemeClr val="bg1"/>
                </a:solidFill>
              </a:rPr>
              <a:t>Definition (according to the Oxford Dictionary)    </a:t>
            </a:r>
            <a:r>
              <a:rPr lang="en-US" sz="1800" dirty="0" err="1">
                <a:solidFill>
                  <a:schemeClr val="bg1"/>
                </a:solidFill>
              </a:rPr>
              <a:t>di·dac·tic</a:t>
            </a:r>
            <a:r>
              <a:rPr lang="en-US" sz="1800" dirty="0">
                <a:solidFill>
                  <a:schemeClr val="bg1"/>
                </a:solidFill>
              </a:rPr>
              <a:t> 	[</a:t>
            </a:r>
            <a:r>
              <a:rPr lang="en-US" sz="1800" dirty="0" err="1">
                <a:solidFill>
                  <a:schemeClr val="bg1"/>
                </a:solidFill>
              </a:rPr>
              <a:t>dīˈdaktik</a:t>
            </a:r>
            <a:r>
              <a:rPr lang="en-US" sz="1800" dirty="0">
                <a:solidFill>
                  <a:schemeClr val="bg1"/>
                </a:solidFill>
              </a:rPr>
              <a:t>]</a:t>
            </a:r>
          </a:p>
          <a:p>
            <a:pPr marL="457200" lvl="1" indent="0">
              <a:buNone/>
            </a:pPr>
            <a:endParaRPr lang="en-US" sz="1800" dirty="0">
              <a:solidFill>
                <a:schemeClr val="bg1"/>
              </a:solidFill>
            </a:endParaRPr>
          </a:p>
          <a:p>
            <a:pPr lvl="1"/>
            <a:r>
              <a:rPr lang="en-US" sz="1800" dirty="0">
                <a:solidFill>
                  <a:schemeClr val="bg1"/>
                </a:solidFill>
              </a:rPr>
              <a:t>Is an ADJECTIVE</a:t>
            </a:r>
          </a:p>
          <a:p>
            <a:pPr lvl="1"/>
            <a:r>
              <a:rPr lang="en-US" sz="1800" dirty="0">
                <a:solidFill>
                  <a:schemeClr val="bg1"/>
                </a:solidFill>
              </a:rPr>
              <a:t>The word means intended to teach, particularly in having moral instruction as an ulterior motive. </a:t>
            </a:r>
          </a:p>
          <a:p>
            <a:pPr lvl="2"/>
            <a:r>
              <a:rPr lang="en-US" sz="1600" dirty="0">
                <a:solidFill>
                  <a:schemeClr val="bg1"/>
                </a:solidFill>
              </a:rPr>
              <a:t>“A didactic novel that set out to expose social injustice."</a:t>
            </a:r>
          </a:p>
          <a:p>
            <a:pPr lvl="1"/>
            <a:r>
              <a:rPr lang="en-US" sz="1800" dirty="0">
                <a:solidFill>
                  <a:schemeClr val="bg1"/>
                </a:solidFill>
              </a:rPr>
              <a:t>Synonyms: instructive · instructional · educational · educative · informative · informational · improving · perceptive · moralistic</a:t>
            </a:r>
          </a:p>
          <a:p>
            <a:pPr lvl="1"/>
            <a:r>
              <a:rPr lang="en-US" sz="1800" dirty="0">
                <a:solidFill>
                  <a:schemeClr val="bg1"/>
                </a:solidFill>
              </a:rPr>
              <a:t>The word can also mean, in the manner of a teacher, particularly so as to treat someone in a patronizing way.</a:t>
            </a:r>
          </a:p>
          <a:p>
            <a:pPr lvl="2"/>
            <a:r>
              <a:rPr lang="en-US" sz="1600" dirty="0">
                <a:solidFill>
                  <a:schemeClr val="bg1"/>
                </a:solidFill>
              </a:rPr>
              <a:t>“Slow-paced, didactic lecturing.“</a:t>
            </a:r>
          </a:p>
          <a:p>
            <a:pPr lvl="2"/>
            <a:r>
              <a:rPr lang="en-US" sz="1600" dirty="0">
                <a:solidFill>
                  <a:schemeClr val="bg1"/>
                </a:solidFill>
              </a:rPr>
              <a:t>Patronizing means to treat someone with an apparent kindness that betrays a feeling of superiority</a:t>
            </a:r>
          </a:p>
          <a:p>
            <a:pPr lvl="3"/>
            <a:r>
              <a:rPr lang="en-US" sz="1400" dirty="0">
                <a:solidFill>
                  <a:schemeClr val="bg1"/>
                </a:solidFill>
              </a:rPr>
              <a:t>"“She's a good-hearted girl,” he said in a patronizing voice."</a:t>
            </a:r>
          </a:p>
        </p:txBody>
      </p:sp>
    </p:spTree>
    <p:extLst>
      <p:ext uri="{BB962C8B-B14F-4D97-AF65-F5344CB8AC3E}">
        <p14:creationId xmlns:p14="http://schemas.microsoft.com/office/powerpoint/2010/main" val="2905679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TotalTime>
  <Words>2686</Words>
  <Application>Microsoft Office PowerPoint</Application>
  <PresentationFormat>On-screen Show (4:3)</PresentationFormat>
  <Paragraphs>161</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Algerian</vt:lpstr>
      <vt:lpstr>AR DELANEY</vt:lpstr>
      <vt:lpstr>Arial</vt:lpstr>
      <vt:lpstr>Calibri</vt:lpstr>
      <vt:lpstr>Matura MT Script Capitals</vt:lpstr>
      <vt:lpstr>Pristina</vt:lpstr>
      <vt:lpstr>Stencil</vt:lpstr>
      <vt:lpstr>Office Theme</vt:lpstr>
      <vt:lpstr>What is theatre?</vt:lpstr>
      <vt:lpstr>Theater/Theatre</vt:lpstr>
      <vt:lpstr>Why study theatre?</vt:lpstr>
      <vt:lpstr>Why study theatre?</vt:lpstr>
      <vt:lpstr>Who was Plato? Why should we care about him?</vt:lpstr>
      <vt:lpstr>Who was Socrates and Aristotle? How did they together significantly impact Western Philosophy and Civilization?</vt:lpstr>
      <vt:lpstr>Why study theatre?</vt:lpstr>
      <vt:lpstr>Why study theatre?</vt:lpstr>
      <vt:lpstr>Why study theatre?</vt:lpstr>
      <vt:lpstr>Why study theatre?</vt:lpstr>
      <vt:lpstr>Why study theatre?</vt:lpstr>
      <vt:lpstr>The Astor Place Riot </vt:lpstr>
      <vt:lpstr>The Astor Place Riot </vt:lpstr>
      <vt:lpstr>The Astor Place Riot </vt:lpstr>
      <vt:lpstr>Why study theatre?</vt:lpstr>
      <vt:lpstr>Why study theatre?</vt:lpstr>
      <vt:lpstr>Why study theatre?</vt:lpstr>
      <vt:lpstr>Works Citied</vt:lpstr>
      <vt:lpstr>Works Citied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theatre?</dc:title>
  <dc:creator>Allyson</dc:creator>
  <cp:lastModifiedBy>Boylan, Allyson (aboylan@psusd.us)</cp:lastModifiedBy>
  <cp:revision>50</cp:revision>
  <dcterms:created xsi:type="dcterms:W3CDTF">2017-07-29T20:17:20Z</dcterms:created>
  <dcterms:modified xsi:type="dcterms:W3CDTF">2023-08-14T14:55:56Z</dcterms:modified>
</cp:coreProperties>
</file>