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60" r:id="rId19"/>
    <p:sldId id="26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0066"/>
    <a:srgbClr val="00CCFF"/>
    <a:srgbClr val="CC33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1" autoAdjust="0"/>
    <p:restoredTop sz="94660"/>
  </p:normalViewPr>
  <p:slideViewPr>
    <p:cSldViewPr>
      <p:cViewPr varScale="1">
        <p:scale>
          <a:sx n="108" d="100"/>
          <a:sy n="108" d="100"/>
        </p:scale>
        <p:origin x="169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5A6966-9A88-4EB1-9866-81DFEDA676F3}"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5F77E-01CC-4EFA-BF97-258AFB485671}" type="slidenum">
              <a:rPr lang="en-US" smtClean="0"/>
              <a:t>‹#›</a:t>
            </a:fld>
            <a:endParaRPr lang="en-US"/>
          </a:p>
        </p:txBody>
      </p:sp>
    </p:spTree>
    <p:extLst>
      <p:ext uri="{BB962C8B-B14F-4D97-AF65-F5344CB8AC3E}">
        <p14:creationId xmlns:p14="http://schemas.microsoft.com/office/powerpoint/2010/main" val="2909207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5A6966-9A88-4EB1-9866-81DFEDA676F3}"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5F77E-01CC-4EFA-BF97-258AFB485671}" type="slidenum">
              <a:rPr lang="en-US" smtClean="0"/>
              <a:t>‹#›</a:t>
            </a:fld>
            <a:endParaRPr lang="en-US"/>
          </a:p>
        </p:txBody>
      </p:sp>
    </p:spTree>
    <p:extLst>
      <p:ext uri="{BB962C8B-B14F-4D97-AF65-F5344CB8AC3E}">
        <p14:creationId xmlns:p14="http://schemas.microsoft.com/office/powerpoint/2010/main" val="209961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5A6966-9A88-4EB1-9866-81DFEDA676F3}"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5F77E-01CC-4EFA-BF97-258AFB485671}" type="slidenum">
              <a:rPr lang="en-US" smtClean="0"/>
              <a:t>‹#›</a:t>
            </a:fld>
            <a:endParaRPr lang="en-US"/>
          </a:p>
        </p:txBody>
      </p:sp>
    </p:spTree>
    <p:extLst>
      <p:ext uri="{BB962C8B-B14F-4D97-AF65-F5344CB8AC3E}">
        <p14:creationId xmlns:p14="http://schemas.microsoft.com/office/powerpoint/2010/main" val="2484368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5A6966-9A88-4EB1-9866-81DFEDA676F3}"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5F77E-01CC-4EFA-BF97-258AFB485671}" type="slidenum">
              <a:rPr lang="en-US" smtClean="0"/>
              <a:t>‹#›</a:t>
            </a:fld>
            <a:endParaRPr lang="en-US"/>
          </a:p>
        </p:txBody>
      </p:sp>
    </p:spTree>
    <p:extLst>
      <p:ext uri="{BB962C8B-B14F-4D97-AF65-F5344CB8AC3E}">
        <p14:creationId xmlns:p14="http://schemas.microsoft.com/office/powerpoint/2010/main" val="3398016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5A6966-9A88-4EB1-9866-81DFEDA676F3}" type="datetimeFigureOut">
              <a:rPr lang="en-US" smtClean="0"/>
              <a:t>8/14/2023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5F77E-01CC-4EFA-BF97-258AFB485671}" type="slidenum">
              <a:rPr lang="en-US" smtClean="0"/>
              <a:t>‹#›</a:t>
            </a:fld>
            <a:endParaRPr lang="en-US"/>
          </a:p>
        </p:txBody>
      </p:sp>
    </p:spTree>
    <p:extLst>
      <p:ext uri="{BB962C8B-B14F-4D97-AF65-F5344CB8AC3E}">
        <p14:creationId xmlns:p14="http://schemas.microsoft.com/office/powerpoint/2010/main" val="4068432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5A6966-9A88-4EB1-9866-81DFEDA676F3}" type="datetimeFigureOut">
              <a:rPr lang="en-US" smtClean="0"/>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5F77E-01CC-4EFA-BF97-258AFB485671}" type="slidenum">
              <a:rPr lang="en-US" smtClean="0"/>
              <a:t>‹#›</a:t>
            </a:fld>
            <a:endParaRPr lang="en-US"/>
          </a:p>
        </p:txBody>
      </p:sp>
    </p:spTree>
    <p:extLst>
      <p:ext uri="{BB962C8B-B14F-4D97-AF65-F5344CB8AC3E}">
        <p14:creationId xmlns:p14="http://schemas.microsoft.com/office/powerpoint/2010/main" val="2112484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5A6966-9A88-4EB1-9866-81DFEDA676F3}" type="datetimeFigureOut">
              <a:rPr lang="en-US" smtClean="0"/>
              <a:t>8/14/2023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E5F77E-01CC-4EFA-BF97-258AFB485671}" type="slidenum">
              <a:rPr lang="en-US" smtClean="0"/>
              <a:t>‹#›</a:t>
            </a:fld>
            <a:endParaRPr lang="en-US"/>
          </a:p>
        </p:txBody>
      </p:sp>
    </p:spTree>
    <p:extLst>
      <p:ext uri="{BB962C8B-B14F-4D97-AF65-F5344CB8AC3E}">
        <p14:creationId xmlns:p14="http://schemas.microsoft.com/office/powerpoint/2010/main" val="381442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5A6966-9A88-4EB1-9866-81DFEDA676F3}" type="datetimeFigureOut">
              <a:rPr lang="en-US" smtClean="0"/>
              <a:t>8/14/2023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E5F77E-01CC-4EFA-BF97-258AFB485671}" type="slidenum">
              <a:rPr lang="en-US" smtClean="0"/>
              <a:t>‹#›</a:t>
            </a:fld>
            <a:endParaRPr lang="en-US"/>
          </a:p>
        </p:txBody>
      </p:sp>
    </p:spTree>
    <p:extLst>
      <p:ext uri="{BB962C8B-B14F-4D97-AF65-F5344CB8AC3E}">
        <p14:creationId xmlns:p14="http://schemas.microsoft.com/office/powerpoint/2010/main" val="292904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5A6966-9A88-4EB1-9866-81DFEDA676F3}" type="datetimeFigureOut">
              <a:rPr lang="en-US" smtClean="0"/>
              <a:t>8/14/2023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E5F77E-01CC-4EFA-BF97-258AFB485671}" type="slidenum">
              <a:rPr lang="en-US" smtClean="0"/>
              <a:t>‹#›</a:t>
            </a:fld>
            <a:endParaRPr lang="en-US"/>
          </a:p>
        </p:txBody>
      </p:sp>
    </p:spTree>
    <p:extLst>
      <p:ext uri="{BB962C8B-B14F-4D97-AF65-F5344CB8AC3E}">
        <p14:creationId xmlns:p14="http://schemas.microsoft.com/office/powerpoint/2010/main" val="1513089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5A6966-9A88-4EB1-9866-81DFEDA676F3}" type="datetimeFigureOut">
              <a:rPr lang="en-US" smtClean="0"/>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5F77E-01CC-4EFA-BF97-258AFB485671}" type="slidenum">
              <a:rPr lang="en-US" smtClean="0"/>
              <a:t>‹#›</a:t>
            </a:fld>
            <a:endParaRPr lang="en-US"/>
          </a:p>
        </p:txBody>
      </p:sp>
    </p:spTree>
    <p:extLst>
      <p:ext uri="{BB962C8B-B14F-4D97-AF65-F5344CB8AC3E}">
        <p14:creationId xmlns:p14="http://schemas.microsoft.com/office/powerpoint/2010/main" val="317491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5A6966-9A88-4EB1-9866-81DFEDA676F3}" type="datetimeFigureOut">
              <a:rPr lang="en-US" smtClean="0"/>
              <a:t>8/14/2023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5F77E-01CC-4EFA-BF97-258AFB485671}" type="slidenum">
              <a:rPr lang="en-US" smtClean="0"/>
              <a:t>‹#›</a:t>
            </a:fld>
            <a:endParaRPr lang="en-US"/>
          </a:p>
        </p:txBody>
      </p:sp>
    </p:spTree>
    <p:extLst>
      <p:ext uri="{BB962C8B-B14F-4D97-AF65-F5344CB8AC3E}">
        <p14:creationId xmlns:p14="http://schemas.microsoft.com/office/powerpoint/2010/main" val="4038478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5A6966-9A88-4EB1-9866-81DFEDA676F3}" type="datetimeFigureOut">
              <a:rPr lang="en-US" smtClean="0"/>
              <a:t>8/14/2023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5F77E-01CC-4EFA-BF97-258AFB485671}" type="slidenum">
              <a:rPr lang="en-US" smtClean="0"/>
              <a:t>‹#›</a:t>
            </a:fld>
            <a:endParaRPr lang="en-US"/>
          </a:p>
        </p:txBody>
      </p:sp>
    </p:spTree>
    <p:extLst>
      <p:ext uri="{BB962C8B-B14F-4D97-AF65-F5344CB8AC3E}">
        <p14:creationId xmlns:p14="http://schemas.microsoft.com/office/powerpoint/2010/main" val="3353735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594" y="2209800"/>
            <a:ext cx="7772400" cy="1470025"/>
          </a:xfrm>
        </p:spPr>
        <p:txBody>
          <a:bodyPr/>
          <a:lstStyle/>
          <a:p>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Elephant" panose="02020904090505020303" pitchFamily="18" charset="0"/>
              </a:rPr>
              <a:t>What is theatre?</a:t>
            </a:r>
            <a:b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Elephant" panose="02020904090505020303" pitchFamily="18" charset="0"/>
              </a:rPr>
            </a:br>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Elephant" panose="02020904090505020303" pitchFamily="18" charset="0"/>
              </a:rPr>
              <a:t>(Part 2)</a:t>
            </a:r>
          </a:p>
        </p:txBody>
      </p:sp>
      <p:sp>
        <p:nvSpPr>
          <p:cNvPr id="3" name="Subtitle 2"/>
          <p:cNvSpPr>
            <a:spLocks noGrp="1"/>
          </p:cNvSpPr>
          <p:nvPr>
            <p:ph type="subTitle" idx="1"/>
          </p:nvPr>
        </p:nvSpPr>
        <p:spPr/>
        <p:txBody>
          <a:bodyPr/>
          <a:lstStyle/>
          <a:p>
            <a:r>
              <a:rPr lang="en-US" dirty="0">
                <a:solidFill>
                  <a:schemeClr val="bg1"/>
                </a:solidFill>
              </a:rPr>
              <a:t>Week 1</a:t>
            </a:r>
          </a:p>
          <a:p>
            <a:r>
              <a:rPr lang="en-US" dirty="0">
                <a:solidFill>
                  <a:schemeClr val="bg1"/>
                </a:solidFill>
              </a:rPr>
              <a:t>Introduction to Theatre</a:t>
            </a:r>
          </a:p>
          <a:p>
            <a:r>
              <a:rPr lang="en-US" dirty="0">
                <a:solidFill>
                  <a:schemeClr val="bg1"/>
                </a:solidFill>
              </a:rPr>
              <a:t>College of the Desert</a:t>
            </a:r>
          </a:p>
        </p:txBody>
      </p:sp>
      <p:pic>
        <p:nvPicPr>
          <p:cNvPr id="1026" name="Picture 2" descr="C:\Users\Allyson\AppData\Local\Microsoft\Windows\INetCache\IE\1H6ZAOSB\theat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
            <a:ext cx="2135188" cy="2135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lyson\AppData\Local\Microsoft\Windows\INetCache\IE\1H6ZAOSB\Mask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17049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858000" y="4043362"/>
            <a:ext cx="17002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11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66"/>
                </a:solidFill>
                <a:latin typeface="MingLiU_HKSCS-ExtB" panose="02020500000000000000" pitchFamily="18" charset="-120"/>
                <a:ea typeface="MingLiU_HKSCS-ExtB" panose="02020500000000000000" pitchFamily="18" charset="-120"/>
              </a:rPr>
              <a:t>Who is Sir James Frazer?</a:t>
            </a:r>
          </a:p>
        </p:txBody>
      </p:sp>
      <p:sp>
        <p:nvSpPr>
          <p:cNvPr id="3" name="Content Placeholder 2"/>
          <p:cNvSpPr>
            <a:spLocks noGrp="1"/>
          </p:cNvSpPr>
          <p:nvPr>
            <p:ph sz="half" idx="1"/>
          </p:nvPr>
        </p:nvSpPr>
        <p:spPr/>
        <p:txBody>
          <a:bodyPr>
            <a:noAutofit/>
          </a:bodyPr>
          <a:lstStyle/>
          <a:p>
            <a:pPr marL="0" indent="0">
              <a:buNone/>
            </a:pPr>
            <a:r>
              <a:rPr lang="en-US" sz="1600" dirty="0">
                <a:solidFill>
                  <a:schemeClr val="bg1"/>
                </a:solidFill>
              </a:rPr>
              <a:t>Sir James Frazer was a British anthropologist, folklorist, and classical scholar, best remembered as the author of the </a:t>
            </a:r>
            <a:r>
              <a:rPr lang="en-US" sz="1600" i="1" dirty="0" err="1">
                <a:solidFill>
                  <a:schemeClr val="bg1"/>
                </a:solidFill>
              </a:rPr>
              <a:t>The</a:t>
            </a:r>
            <a:r>
              <a:rPr lang="en-US" sz="1600" i="1" dirty="0">
                <a:solidFill>
                  <a:schemeClr val="bg1"/>
                </a:solidFill>
              </a:rPr>
              <a:t> Golden Bough</a:t>
            </a:r>
            <a:r>
              <a:rPr lang="en-US" sz="1600" dirty="0">
                <a:solidFill>
                  <a:schemeClr val="bg1"/>
                </a:solidFill>
              </a:rPr>
              <a:t>. A classic in anthropology as well as in studies of comparative religion, magic, and folklore, the work has also had a tremendous impact on the fields of literature, psychology, and anthropology. </a:t>
            </a:r>
          </a:p>
          <a:p>
            <a:pPr marL="0" indent="0">
              <a:buNone/>
            </a:pPr>
            <a:endParaRPr lang="en-US" sz="1600" dirty="0">
              <a:solidFill>
                <a:schemeClr val="bg1"/>
              </a:solidFill>
            </a:endParaRPr>
          </a:p>
          <a:p>
            <a:pPr marL="0" indent="0">
              <a:buNone/>
            </a:pPr>
            <a:r>
              <a:rPr lang="en-US" sz="1600" dirty="0">
                <a:solidFill>
                  <a:schemeClr val="bg1"/>
                </a:solidFill>
              </a:rPr>
              <a:t>In addition to introducing the world to a rich sampling of the world's cultural diversity, it also made readers profoundly aware of the parallels and commonalities existing between the religions and mythologies of various cultures, including between pagan beliefs and early Christianity. His work was a primary source material for the neo-pagan movement and influenced such notables as Sigmund Freud, James Joyce, and T. S. Eliot.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399" y="1430154"/>
            <a:ext cx="3969731" cy="49706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4377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Footlight MT Light" panose="0204060206030A020304" pitchFamily="18" charset="0"/>
              </a:rPr>
              <a:t>Theatre as an Institution</a:t>
            </a:r>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marL="0" indent="0" algn="ctr">
              <a:buNone/>
            </a:pPr>
            <a:r>
              <a:rPr lang="en-US" sz="2800" b="1" dirty="0">
                <a:solidFill>
                  <a:srgbClr val="FF0000"/>
                </a:solidFill>
              </a:rPr>
              <a:t>Against ritual theory – Functionalists – 1915 </a:t>
            </a:r>
          </a:p>
          <a:p>
            <a:pPr marL="0" indent="0">
              <a:buNone/>
            </a:pPr>
            <a:endParaRPr lang="en-US" sz="2200" b="1" dirty="0">
              <a:solidFill>
                <a:schemeClr val="bg1"/>
              </a:solidFill>
            </a:endParaRPr>
          </a:p>
          <a:p>
            <a:r>
              <a:rPr lang="en-US" sz="2200" b="1" dirty="0">
                <a:solidFill>
                  <a:schemeClr val="bg1"/>
                </a:solidFill>
              </a:rPr>
              <a:t>Suggest the possibility that cultures develop differently from one society to another – they argue against the "cultural Darwinism" which holds that all human institutions have developed similarly – and suggest that perhaps that’s not the case.</a:t>
            </a:r>
          </a:p>
          <a:p>
            <a:pPr marL="0" indent="0">
              <a:buNone/>
            </a:pPr>
            <a:endParaRPr lang="en-US" sz="2200" b="1" dirty="0">
              <a:solidFill>
                <a:schemeClr val="bg1"/>
              </a:solidFill>
            </a:endParaRPr>
          </a:p>
          <a:p>
            <a:pPr marL="0" indent="0" algn="ctr">
              <a:buNone/>
            </a:pPr>
            <a:r>
              <a:rPr lang="en-US" sz="2800" b="1" dirty="0">
                <a:solidFill>
                  <a:srgbClr val="00B050"/>
                </a:solidFill>
              </a:rPr>
              <a:t>Post WW II Structuralists – Claude Levi Strauss</a:t>
            </a:r>
          </a:p>
          <a:p>
            <a:pPr marL="0" indent="0">
              <a:buNone/>
            </a:pPr>
            <a:endParaRPr lang="en-US" sz="2200" b="1" dirty="0">
              <a:solidFill>
                <a:schemeClr val="bg1"/>
              </a:solidFill>
            </a:endParaRPr>
          </a:p>
          <a:p>
            <a:r>
              <a:rPr lang="en-US" sz="2200" b="1" dirty="0">
                <a:solidFill>
                  <a:schemeClr val="bg1"/>
                </a:solidFill>
              </a:rPr>
              <a:t>Two ways of thinking: </a:t>
            </a:r>
          </a:p>
          <a:p>
            <a:pPr lvl="1"/>
            <a:r>
              <a:rPr lang="en-US" sz="1800" b="1" dirty="0">
                <a:solidFill>
                  <a:schemeClr val="bg1"/>
                </a:solidFill>
              </a:rPr>
              <a:t>Scientific </a:t>
            </a:r>
          </a:p>
          <a:p>
            <a:pPr lvl="1"/>
            <a:r>
              <a:rPr lang="en-US" sz="1800" b="1" dirty="0">
                <a:solidFill>
                  <a:schemeClr val="bg1"/>
                </a:solidFill>
              </a:rPr>
              <a:t>Mythical/Magical </a:t>
            </a:r>
          </a:p>
          <a:p>
            <a:r>
              <a:rPr lang="en-US" sz="2200" b="1" dirty="0">
                <a:solidFill>
                  <a:schemeClr val="bg1"/>
                </a:solidFill>
              </a:rPr>
              <a:t>In primitive societies they are integrated; in ours, fragmented</a:t>
            </a:r>
          </a:p>
          <a:p>
            <a:r>
              <a:rPr lang="en-US" sz="2200" b="1" dirty="0">
                <a:solidFill>
                  <a:schemeClr val="bg1"/>
                </a:solidFill>
              </a:rPr>
              <a:t>Theories tend to have the same beliefs in common: </a:t>
            </a:r>
          </a:p>
          <a:p>
            <a:pPr lvl="1"/>
            <a:r>
              <a:rPr lang="en-US" sz="1800" b="1" dirty="0">
                <a:solidFill>
                  <a:schemeClr val="bg1"/>
                </a:solidFill>
              </a:rPr>
              <a:t>Ritual and Myth seem to be important in all societies</a:t>
            </a:r>
          </a:p>
          <a:p>
            <a:pPr lvl="1"/>
            <a:r>
              <a:rPr lang="en-US" sz="1800" b="1" dirty="0">
                <a:solidFill>
                  <a:schemeClr val="bg1"/>
                </a:solidFill>
              </a:rPr>
              <a:t>Ritual is one source of theatre, but not all societies develop the same way</a:t>
            </a:r>
          </a:p>
        </p:txBody>
      </p:sp>
    </p:spTree>
    <p:extLst>
      <p:ext uri="{BB962C8B-B14F-4D97-AF65-F5344CB8AC3E}">
        <p14:creationId xmlns:p14="http://schemas.microsoft.com/office/powerpoint/2010/main" val="1924898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Lucida Calligraphy" panose="03010101010101010101" pitchFamily="66" charset="0"/>
              </a:rPr>
              <a:t>What is Functionalism?</a:t>
            </a:r>
          </a:p>
        </p:txBody>
      </p:sp>
      <p:sp>
        <p:nvSpPr>
          <p:cNvPr id="3" name="Content Placeholder 2"/>
          <p:cNvSpPr>
            <a:spLocks noGrp="1"/>
          </p:cNvSpPr>
          <p:nvPr>
            <p:ph sz="half" idx="1"/>
          </p:nvPr>
        </p:nvSpPr>
        <p:spPr/>
        <p:txBody>
          <a:bodyPr>
            <a:normAutofit fontScale="85000" lnSpcReduction="20000"/>
          </a:bodyPr>
          <a:lstStyle/>
          <a:p>
            <a:pPr marL="0" indent="0">
              <a:buNone/>
            </a:pPr>
            <a:r>
              <a:rPr lang="en-US" dirty="0">
                <a:solidFill>
                  <a:srgbClr val="FFFF00"/>
                </a:solidFill>
              </a:rPr>
              <a:t>Functionalism is a theory of the mind in contemporary philosophy, developed largely as an alternative to both the identity theory of mind and behaviorism. Its core idea is that mental states (beliefs, desires, being in pain, etc.) are constituted solely by their functional role – that is, they have causal relations to other mental states, numerous sensory inputs, and behavioral outputs.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447800"/>
            <a:ext cx="4038600" cy="5029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6967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latin typeface="Lucida Calligraphy" panose="03010101010101010101" pitchFamily="66" charset="0"/>
              </a:rPr>
              <a:t>What is Structuralism?</a:t>
            </a:r>
          </a:p>
        </p:txBody>
      </p:sp>
      <p:sp>
        <p:nvSpPr>
          <p:cNvPr id="3" name="Content Placeholder 2"/>
          <p:cNvSpPr>
            <a:spLocks noGrp="1"/>
          </p:cNvSpPr>
          <p:nvPr>
            <p:ph sz="half" idx="1"/>
          </p:nvPr>
        </p:nvSpPr>
        <p:spPr/>
        <p:txBody>
          <a:bodyPr>
            <a:normAutofit fontScale="92500"/>
          </a:bodyPr>
          <a:lstStyle/>
          <a:p>
            <a:pPr marL="0" indent="0">
              <a:buNone/>
            </a:pPr>
            <a:r>
              <a:rPr lang="en-US" dirty="0">
                <a:solidFill>
                  <a:srgbClr val="FFFF00"/>
                </a:solidFill>
              </a:rPr>
              <a:t>Structuralism is the methodology that elements of human culture must be understood in terms of their relationship to a larger, overarching system or structure. It works to uncover the structures that underlie all the things that humans do, think, perceive, and feel.</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00200"/>
            <a:ext cx="4038600" cy="4572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932377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lumMod val="60000"/>
                    <a:lumOff val="40000"/>
                  </a:schemeClr>
                </a:solidFill>
                <a:latin typeface="Matura MT Script Capitals" panose="03020802060602070202" pitchFamily="66" charset="0"/>
              </a:rPr>
              <a:t>Who is Claude Levi Strauss?</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53704" y="1567034"/>
            <a:ext cx="3989696" cy="3995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p:cNvSpPr>
            <a:spLocks noGrp="1"/>
          </p:cNvSpPr>
          <p:nvPr>
            <p:ph sz="half" idx="2"/>
          </p:nvPr>
        </p:nvSpPr>
        <p:spPr/>
        <p:txBody>
          <a:bodyPr>
            <a:normAutofit fontScale="55000" lnSpcReduction="20000"/>
          </a:bodyPr>
          <a:lstStyle/>
          <a:p>
            <a:pPr marL="0" indent="0">
              <a:buNone/>
            </a:pPr>
            <a:r>
              <a:rPr lang="en-US" dirty="0">
                <a:solidFill>
                  <a:schemeClr val="bg1"/>
                </a:solidFill>
              </a:rPr>
              <a:t>According to the New York Times, Claude Lévi-Strauss was a “French anthropologist whose revolutionary studies of what was once called “primitive man” transformed Western understanding of the nature of culture, custom and civilization.” He was a powerful thinker,  who studied the mythologies of primitive tribes, and transformed the way the 20th century came to understand civilization itself. Tribal mythologies, he argued, display remarkably subtle systems of logic, showing rational mental qualities as sophisticated as those of Western societies.</a:t>
            </a:r>
          </a:p>
          <a:p>
            <a:pPr marL="0" indent="0">
              <a:buNone/>
            </a:pPr>
            <a:endParaRPr lang="en-US" dirty="0">
              <a:solidFill>
                <a:schemeClr val="bg1"/>
              </a:solidFill>
            </a:endParaRPr>
          </a:p>
          <a:p>
            <a:pPr marL="0" indent="0">
              <a:buNone/>
            </a:pPr>
            <a:r>
              <a:rPr lang="en-US" dirty="0">
                <a:solidFill>
                  <a:schemeClr val="bg1"/>
                </a:solidFill>
              </a:rPr>
              <a:t>Mr. Lévi-Strauss rejected the idea that differences between societies were of no consequence, but he focused on the common aspects of humanity’s attempts to understand the world. </a:t>
            </a:r>
            <a:r>
              <a:rPr lang="en-US" dirty="0">
                <a:solidFill>
                  <a:srgbClr val="FFFF00"/>
                </a:solidFill>
              </a:rPr>
              <a:t>He became the premier representative of “structuralism</a:t>
            </a:r>
            <a:r>
              <a:rPr lang="en-US" dirty="0">
                <a:solidFill>
                  <a:schemeClr val="bg1"/>
                </a:solidFill>
              </a:rPr>
              <a:t>,” a school of thought in which universal “structures” were believed to underlie all human activity, giving shape to seemingly disparate cultures and creations.</a:t>
            </a:r>
          </a:p>
          <a:p>
            <a:pPr marL="0" indent="0">
              <a:buNone/>
            </a:pPr>
            <a:endParaRPr lang="en-US" dirty="0">
              <a:solidFill>
                <a:schemeClr val="bg1"/>
              </a:solidFill>
            </a:endParaRPr>
          </a:p>
        </p:txBody>
      </p:sp>
    </p:spTree>
    <p:extLst>
      <p:ext uri="{BB962C8B-B14F-4D97-AF65-F5344CB8AC3E}">
        <p14:creationId xmlns:p14="http://schemas.microsoft.com/office/powerpoint/2010/main" val="60610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001000" cy="4876800"/>
          </a:xfrm>
        </p:spPr>
        <p:txBody>
          <a:bodyPr>
            <a:normAutofit/>
          </a:bodyPr>
          <a:lstStyle/>
          <a:p>
            <a:pPr marL="0" indent="0" algn="ctr">
              <a:buNone/>
            </a:pPr>
            <a:r>
              <a:rPr lang="en-US" sz="2400" b="1" dirty="0">
                <a:solidFill>
                  <a:srgbClr val="FF0066"/>
                </a:solidFill>
              </a:rPr>
              <a:t>Theatre and Ritual are Similar in the following ways: </a:t>
            </a:r>
          </a:p>
          <a:p>
            <a:pPr marL="0" indent="0">
              <a:buNone/>
            </a:pPr>
            <a:endParaRPr lang="en-US" sz="1800" b="1" dirty="0">
              <a:solidFill>
                <a:schemeClr val="bg1"/>
              </a:solidFill>
            </a:endParaRPr>
          </a:p>
          <a:p>
            <a:pPr marL="0" indent="0">
              <a:buNone/>
            </a:pPr>
            <a:r>
              <a:rPr lang="en-US" sz="2400" b="1" u="sng" dirty="0">
                <a:solidFill>
                  <a:srgbClr val="FF99FF"/>
                </a:solidFill>
              </a:rPr>
              <a:t>Five Functions of Ritual:</a:t>
            </a:r>
          </a:p>
          <a:p>
            <a:pPr marL="0" indent="0">
              <a:buNone/>
            </a:pPr>
            <a:endParaRPr lang="en-US" sz="1800" b="1" dirty="0">
              <a:solidFill>
                <a:srgbClr val="FF99FF"/>
              </a:solidFill>
            </a:endParaRPr>
          </a:p>
          <a:p>
            <a:pPr marL="0" indent="0">
              <a:buNone/>
            </a:pPr>
            <a:r>
              <a:rPr lang="en-US" sz="1800" b="1" dirty="0">
                <a:solidFill>
                  <a:srgbClr val="FF99FF"/>
                </a:solidFill>
              </a:rPr>
              <a:t>1. A form of knowledge</a:t>
            </a:r>
          </a:p>
          <a:p>
            <a:pPr marL="0" indent="0">
              <a:buNone/>
            </a:pPr>
            <a:endParaRPr lang="en-US" sz="1800" b="1" dirty="0">
              <a:solidFill>
                <a:srgbClr val="FF99FF"/>
              </a:solidFill>
            </a:endParaRPr>
          </a:p>
          <a:p>
            <a:pPr marL="0" indent="0">
              <a:buNone/>
            </a:pPr>
            <a:r>
              <a:rPr lang="en-US" sz="1800" b="1" dirty="0">
                <a:solidFill>
                  <a:srgbClr val="FF99FF"/>
                </a:solidFill>
              </a:rPr>
              <a:t>2. Didactic</a:t>
            </a:r>
          </a:p>
          <a:p>
            <a:pPr marL="0" indent="0">
              <a:buNone/>
            </a:pPr>
            <a:endParaRPr lang="en-US" sz="1800" b="1" dirty="0">
              <a:solidFill>
                <a:srgbClr val="FF99FF"/>
              </a:solidFill>
            </a:endParaRPr>
          </a:p>
          <a:p>
            <a:pPr marL="0" indent="0">
              <a:buNone/>
            </a:pPr>
            <a:r>
              <a:rPr lang="en-US" sz="1800" b="1" dirty="0">
                <a:solidFill>
                  <a:srgbClr val="FF99FF"/>
                </a:solidFill>
              </a:rPr>
              <a:t>3. Influence or control</a:t>
            </a:r>
          </a:p>
          <a:p>
            <a:pPr marL="0" indent="0">
              <a:buNone/>
            </a:pPr>
            <a:endParaRPr lang="en-US" sz="1800" b="1" dirty="0">
              <a:solidFill>
                <a:srgbClr val="FF99FF"/>
              </a:solidFill>
            </a:endParaRPr>
          </a:p>
          <a:p>
            <a:pPr marL="0" indent="0">
              <a:buNone/>
            </a:pPr>
            <a:r>
              <a:rPr lang="en-US" sz="1800" b="1" dirty="0">
                <a:solidFill>
                  <a:srgbClr val="FF99FF"/>
                </a:solidFill>
              </a:rPr>
              <a:t>4. To glorify</a:t>
            </a:r>
          </a:p>
          <a:p>
            <a:pPr marL="0" indent="0">
              <a:buNone/>
            </a:pPr>
            <a:endParaRPr lang="en-US" sz="1800" b="1" dirty="0">
              <a:solidFill>
                <a:srgbClr val="FF99FF"/>
              </a:solidFill>
            </a:endParaRPr>
          </a:p>
          <a:p>
            <a:pPr marL="0" indent="0">
              <a:buNone/>
            </a:pPr>
            <a:r>
              <a:rPr lang="en-US" sz="1800" b="1" dirty="0">
                <a:solidFill>
                  <a:srgbClr val="FF99FF"/>
                </a:solidFill>
              </a:rPr>
              <a:t>5. To entertain and give pleasure</a:t>
            </a:r>
          </a:p>
        </p:txBody>
      </p:sp>
      <p:sp>
        <p:nvSpPr>
          <p:cNvPr id="2" name="Title 1"/>
          <p:cNvSpPr>
            <a:spLocks noGrp="1"/>
          </p:cNvSpPr>
          <p:nvPr>
            <p:ph type="title"/>
          </p:nvPr>
        </p:nvSpPr>
        <p:spPr/>
        <p:txBody>
          <a:bodyPr>
            <a:normAutofit/>
          </a:bodyPr>
          <a:lstStyle/>
          <a:p>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Footlight MT Light" panose="0204060206030A020304" pitchFamily="18" charset="0"/>
              </a:rPr>
              <a:t>Theatre as an Institution</a:t>
            </a:r>
          </a:p>
        </p:txBody>
      </p:sp>
      <p:pic>
        <p:nvPicPr>
          <p:cNvPr id="1026" name="Picture 2" descr="C:\Users\Allyson\AppData\Local\Microsoft\Windows\INetCache\IE\TFPB91VO\worldcaf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2057400"/>
            <a:ext cx="1322775" cy="21232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lyson\AppData\Local\Microsoft\Windows\INetCache\IE\1H6ZAOSB\childrens-day-learn-69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238548"/>
            <a:ext cx="2398274" cy="24096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5030787"/>
            <a:ext cx="2857500" cy="1571625"/>
          </a:xfrm>
          <a:prstGeom prst="rect">
            <a:avLst/>
          </a:prstGeom>
        </p:spPr>
      </p:pic>
      <p:pic>
        <p:nvPicPr>
          <p:cNvPr id="1028" name="Picture 4" descr="C:\Users\Allyson\AppData\Local\Microsoft\Windows\INetCache\IE\J31U275C\Prais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057" y="4361268"/>
            <a:ext cx="1771650" cy="1339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56047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001000" cy="4876800"/>
          </a:xfrm>
        </p:spPr>
        <p:txBody>
          <a:bodyPr>
            <a:normAutofit fontScale="92500" lnSpcReduction="10000"/>
          </a:bodyPr>
          <a:lstStyle/>
          <a:p>
            <a:r>
              <a:rPr lang="en-US" sz="1800" b="1" dirty="0">
                <a:solidFill>
                  <a:schemeClr val="bg1"/>
                </a:solidFill>
              </a:rPr>
              <a:t>Theatre and ritual both employ similar means:   </a:t>
            </a:r>
          </a:p>
          <a:p>
            <a:pPr lvl="1"/>
            <a:r>
              <a:rPr lang="en-US" sz="1400" b="1" dirty="0">
                <a:solidFill>
                  <a:schemeClr val="bg1"/>
                </a:solidFill>
              </a:rPr>
              <a:t>Music</a:t>
            </a:r>
          </a:p>
          <a:p>
            <a:pPr lvl="1"/>
            <a:r>
              <a:rPr lang="en-US" sz="1400" b="1" dirty="0">
                <a:solidFill>
                  <a:schemeClr val="bg1"/>
                </a:solidFill>
              </a:rPr>
              <a:t>Dance</a:t>
            </a:r>
          </a:p>
          <a:p>
            <a:pPr lvl="1"/>
            <a:r>
              <a:rPr lang="en-US" sz="1400" b="1" dirty="0">
                <a:solidFill>
                  <a:schemeClr val="bg1"/>
                </a:solidFill>
              </a:rPr>
              <a:t>Spectacle</a:t>
            </a:r>
          </a:p>
          <a:p>
            <a:pPr lvl="1"/>
            <a:r>
              <a:rPr lang="en-US" sz="1400" b="1" dirty="0">
                <a:solidFill>
                  <a:schemeClr val="bg1"/>
                </a:solidFill>
              </a:rPr>
              <a:t>Masks</a:t>
            </a:r>
          </a:p>
          <a:p>
            <a:pPr lvl="1"/>
            <a:r>
              <a:rPr lang="en-US" sz="1400" b="1" dirty="0">
                <a:solidFill>
                  <a:schemeClr val="bg1"/>
                </a:solidFill>
              </a:rPr>
              <a:t>Costumes</a:t>
            </a:r>
          </a:p>
          <a:p>
            <a:pPr lvl="1"/>
            <a:r>
              <a:rPr lang="en-US" sz="1400" b="1" dirty="0">
                <a:solidFill>
                  <a:schemeClr val="bg1"/>
                </a:solidFill>
              </a:rPr>
              <a:t>Speech</a:t>
            </a:r>
          </a:p>
          <a:p>
            <a:pPr lvl="1"/>
            <a:r>
              <a:rPr lang="en-US" sz="1400" b="1" dirty="0">
                <a:solidFill>
                  <a:schemeClr val="bg1"/>
                </a:solidFill>
              </a:rPr>
              <a:t>Performers</a:t>
            </a:r>
          </a:p>
          <a:p>
            <a:pPr lvl="1"/>
            <a:r>
              <a:rPr lang="en-US" sz="1400" b="1" dirty="0">
                <a:solidFill>
                  <a:schemeClr val="bg1"/>
                </a:solidFill>
              </a:rPr>
              <a:t>Audience</a:t>
            </a:r>
          </a:p>
          <a:p>
            <a:pPr lvl="1"/>
            <a:r>
              <a:rPr lang="en-US" sz="1400" b="1" dirty="0">
                <a:solidFill>
                  <a:schemeClr val="bg1"/>
                </a:solidFill>
              </a:rPr>
              <a:t>Stage</a:t>
            </a:r>
          </a:p>
          <a:p>
            <a:pPr lvl="1"/>
            <a:r>
              <a:rPr lang="en-US" sz="1400" b="1" dirty="0">
                <a:solidFill>
                  <a:schemeClr val="bg1"/>
                </a:solidFill>
              </a:rPr>
              <a:t>Makeup</a:t>
            </a:r>
          </a:p>
          <a:p>
            <a:pPr lvl="1"/>
            <a:r>
              <a:rPr lang="en-US" sz="1400" b="1" dirty="0">
                <a:solidFill>
                  <a:schemeClr val="bg1"/>
                </a:solidFill>
              </a:rPr>
              <a:t>Etc.</a:t>
            </a:r>
          </a:p>
          <a:p>
            <a:r>
              <a:rPr lang="en-US" sz="1800" b="1" dirty="0">
                <a:solidFill>
                  <a:schemeClr val="bg1"/>
                </a:solidFill>
              </a:rPr>
              <a:t>They have similar themes: </a:t>
            </a:r>
          </a:p>
          <a:p>
            <a:pPr lvl="1"/>
            <a:r>
              <a:rPr lang="en-US" sz="1700" b="1" dirty="0">
                <a:solidFill>
                  <a:schemeClr val="bg1"/>
                </a:solidFill>
              </a:rPr>
              <a:t>Pleasure</a:t>
            </a:r>
          </a:p>
          <a:p>
            <a:pPr lvl="1"/>
            <a:r>
              <a:rPr lang="en-US" sz="1700" b="1" dirty="0">
                <a:solidFill>
                  <a:schemeClr val="bg1"/>
                </a:solidFill>
              </a:rPr>
              <a:t>Power</a:t>
            </a:r>
          </a:p>
          <a:p>
            <a:pPr lvl="1"/>
            <a:r>
              <a:rPr lang="en-US" sz="1700" b="1" dirty="0">
                <a:solidFill>
                  <a:schemeClr val="bg1"/>
                </a:solidFill>
              </a:rPr>
              <a:t>Duty</a:t>
            </a:r>
            <a:endParaRPr lang="en-US" sz="2200" b="1" dirty="0">
              <a:solidFill>
                <a:schemeClr val="bg1"/>
              </a:solidFill>
            </a:endParaRPr>
          </a:p>
          <a:p>
            <a:r>
              <a:rPr lang="en-US" sz="1800" b="1" dirty="0">
                <a:solidFill>
                  <a:schemeClr val="bg1"/>
                </a:solidFill>
              </a:rPr>
              <a:t>They have similar production methods: </a:t>
            </a:r>
          </a:p>
          <a:p>
            <a:pPr lvl="1"/>
            <a:r>
              <a:rPr lang="en-US" sz="1700" b="1" dirty="0">
                <a:solidFill>
                  <a:schemeClr val="bg1"/>
                </a:solidFill>
              </a:rPr>
              <a:t>A technical director to make sure things run smoothly</a:t>
            </a:r>
          </a:p>
          <a:p>
            <a:r>
              <a:rPr lang="en-US" sz="1800" b="1" dirty="0">
                <a:solidFill>
                  <a:schemeClr val="bg1"/>
                </a:solidFill>
              </a:rPr>
              <a:t>Eventually, theatre emerged on its own</a:t>
            </a:r>
          </a:p>
          <a:p>
            <a:pPr marL="0" indent="0">
              <a:buNone/>
            </a:pPr>
            <a:endParaRPr lang="en-US" sz="1800" b="1" dirty="0">
              <a:solidFill>
                <a:schemeClr val="bg1"/>
              </a:solidFill>
            </a:endParaRPr>
          </a:p>
        </p:txBody>
      </p:sp>
      <p:sp>
        <p:nvSpPr>
          <p:cNvPr id="2" name="Title 1"/>
          <p:cNvSpPr>
            <a:spLocks noGrp="1"/>
          </p:cNvSpPr>
          <p:nvPr>
            <p:ph type="title"/>
          </p:nvPr>
        </p:nvSpPr>
        <p:spPr/>
        <p:txBody>
          <a:bodyPr>
            <a:normAutofit/>
          </a:bodyPr>
          <a:lstStyle/>
          <a:p>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Footlight MT Light" panose="0204060206030A020304" pitchFamily="18" charset="0"/>
              </a:rPr>
              <a:t>Theatre as an Institution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1905000"/>
            <a:ext cx="5105400" cy="3086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1621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001000" cy="4876800"/>
          </a:xfrm>
        </p:spPr>
        <p:txBody>
          <a:bodyPr>
            <a:normAutofit fontScale="92500" lnSpcReduction="20000"/>
          </a:bodyPr>
          <a:lstStyle/>
          <a:p>
            <a:pPr marL="0" indent="0" algn="ctr">
              <a:buNone/>
            </a:pPr>
            <a:r>
              <a:rPr lang="en-US" sz="2600" b="1" dirty="0">
                <a:solidFill>
                  <a:schemeClr val="accent4">
                    <a:lumMod val="40000"/>
                    <a:lumOff val="60000"/>
                  </a:schemeClr>
                </a:solidFill>
              </a:rPr>
              <a:t>Western vs. Eastern Theatre </a:t>
            </a:r>
          </a:p>
          <a:p>
            <a:pPr marL="0" indent="0">
              <a:buNone/>
            </a:pPr>
            <a:endParaRPr lang="en-US" sz="1800" b="1" dirty="0">
              <a:solidFill>
                <a:schemeClr val="bg1"/>
              </a:solidFill>
            </a:endParaRPr>
          </a:p>
          <a:p>
            <a:pPr marL="0" indent="0">
              <a:buNone/>
            </a:pPr>
            <a:r>
              <a:rPr lang="en-US" sz="2200" b="1" dirty="0">
                <a:solidFill>
                  <a:srgbClr val="CC9900"/>
                </a:solidFill>
              </a:rPr>
              <a:t>Western:</a:t>
            </a:r>
          </a:p>
          <a:p>
            <a:pPr marL="0" indent="0">
              <a:buNone/>
            </a:pPr>
            <a:endParaRPr lang="en-US" sz="1800" b="1" dirty="0">
              <a:solidFill>
                <a:schemeClr val="bg1"/>
              </a:solidFill>
            </a:endParaRPr>
          </a:p>
          <a:p>
            <a:r>
              <a:rPr lang="en-US" sz="1800" b="1" dirty="0">
                <a:solidFill>
                  <a:schemeClr val="bg1"/>
                </a:solidFill>
              </a:rPr>
              <a:t>Myths – relationship between gods and humans</a:t>
            </a:r>
          </a:p>
          <a:p>
            <a:r>
              <a:rPr lang="en-US" sz="1800" b="1" dirty="0">
                <a:solidFill>
                  <a:schemeClr val="bg1"/>
                </a:solidFill>
              </a:rPr>
              <a:t>Change and Progress are the sense of reality – constantly changing </a:t>
            </a:r>
          </a:p>
          <a:p>
            <a:r>
              <a:rPr lang="en-US" sz="1800" b="1" dirty="0">
                <a:solidFill>
                  <a:schemeClr val="bg1"/>
                </a:solidFill>
              </a:rPr>
              <a:t>Conflict is the essence of our lives – the struggle</a:t>
            </a:r>
          </a:p>
          <a:p>
            <a:pPr marL="0" indent="0">
              <a:buNone/>
            </a:pPr>
            <a:endParaRPr lang="en-US" sz="1800" b="1" dirty="0">
              <a:solidFill>
                <a:schemeClr val="bg1"/>
              </a:solidFill>
            </a:endParaRPr>
          </a:p>
          <a:p>
            <a:pPr marL="0" indent="0">
              <a:buNone/>
            </a:pPr>
            <a:r>
              <a:rPr lang="en-US" sz="2200" b="1" dirty="0">
                <a:solidFill>
                  <a:srgbClr val="CC3300"/>
                </a:solidFill>
              </a:rPr>
              <a:t>Eastern: </a:t>
            </a:r>
          </a:p>
          <a:p>
            <a:pPr marL="0" indent="0">
              <a:buNone/>
            </a:pPr>
            <a:endParaRPr lang="en-US" sz="1800" b="1" dirty="0">
              <a:solidFill>
                <a:schemeClr val="bg1"/>
              </a:solidFill>
            </a:endParaRPr>
          </a:p>
          <a:p>
            <a:r>
              <a:rPr lang="en-US" sz="1800" b="1" dirty="0">
                <a:solidFill>
                  <a:schemeClr val="bg1"/>
                </a:solidFill>
              </a:rPr>
              <a:t>Myths – oneness between man and gods</a:t>
            </a:r>
          </a:p>
          <a:p>
            <a:r>
              <a:rPr lang="en-US" sz="1800" b="1" dirty="0">
                <a:solidFill>
                  <a:schemeClr val="bg1"/>
                </a:solidFill>
              </a:rPr>
              <a:t>Change and progress are illusions – peace and tranquility are truths</a:t>
            </a:r>
          </a:p>
          <a:p>
            <a:r>
              <a:rPr lang="en-US" sz="1800" b="1" dirty="0">
                <a:solidFill>
                  <a:schemeClr val="bg1"/>
                </a:solidFill>
              </a:rPr>
              <a:t>Tradition and balance</a:t>
            </a:r>
          </a:p>
          <a:p>
            <a:pPr marL="0" indent="0">
              <a:buNone/>
            </a:pPr>
            <a:endParaRPr lang="en-US" sz="1800" b="1" dirty="0">
              <a:solidFill>
                <a:schemeClr val="bg1"/>
              </a:solidFill>
            </a:endParaRPr>
          </a:p>
          <a:p>
            <a:r>
              <a:rPr lang="en-US" sz="1800" b="1" dirty="0">
                <a:solidFill>
                  <a:schemeClr val="bg1"/>
                </a:solidFill>
              </a:rPr>
              <a:t>The origins of Western theatre in ancient Athens may have been influenced by eastern rituals and myths, but the Greek developed ritual into theatre, while the Eastern (Egypt and Asian Indian) never went beyond ritual.</a:t>
            </a:r>
          </a:p>
        </p:txBody>
      </p:sp>
      <p:sp>
        <p:nvSpPr>
          <p:cNvPr id="2" name="Title 1"/>
          <p:cNvSpPr>
            <a:spLocks noGrp="1"/>
          </p:cNvSpPr>
          <p:nvPr>
            <p:ph type="title"/>
          </p:nvPr>
        </p:nvSpPr>
        <p:spPr/>
        <p:txBody>
          <a:bodyPr>
            <a:normAutofit/>
          </a:bodyPr>
          <a:lstStyle/>
          <a:p>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Footlight MT Light" panose="0204060206030A020304" pitchFamily="18" charset="0"/>
              </a:rPr>
              <a:t>Theatre as an Institution</a:t>
            </a:r>
          </a:p>
        </p:txBody>
      </p:sp>
    </p:spTree>
    <p:extLst>
      <p:ext uri="{BB962C8B-B14F-4D97-AF65-F5344CB8AC3E}">
        <p14:creationId xmlns:p14="http://schemas.microsoft.com/office/powerpoint/2010/main" val="3136307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Works Cited</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solidFill>
                  <a:schemeClr val="bg1"/>
                </a:solidFill>
              </a:rPr>
              <a:t>AH. (2017, February 20). EXPLORING THE INTERSECTION BETWEEN THEATER AND RITUAL, BETWEEN POLITICAL ACTION AND HEALING. Retrieved July 30, 2017, from http://imaginaction.org/exploring-the-intersection-between-theater-and-ritual-between-political-action-and-healing</a:t>
            </a:r>
          </a:p>
          <a:p>
            <a:pPr marL="0" indent="0">
              <a:buNone/>
            </a:pPr>
            <a:endParaRPr lang="en-US" dirty="0">
              <a:solidFill>
                <a:schemeClr val="bg1"/>
              </a:solidFill>
            </a:endParaRPr>
          </a:p>
          <a:p>
            <a:pPr marL="0" indent="0">
              <a:buNone/>
            </a:pPr>
            <a:r>
              <a:rPr lang="en-US" dirty="0" err="1">
                <a:solidFill>
                  <a:schemeClr val="bg1"/>
                </a:solidFill>
              </a:rPr>
              <a:t>Karas</a:t>
            </a:r>
            <a:r>
              <a:rPr lang="en-US" dirty="0">
                <a:solidFill>
                  <a:schemeClr val="bg1"/>
                </a:solidFill>
              </a:rPr>
              <a:t>, M. (2017, July 26). Dionysus. Retrieved July 30, 2017, from https://www.greekmythology.com/Other_Gods/Dionysus/dionysus.html</a:t>
            </a:r>
          </a:p>
          <a:p>
            <a:pPr marL="0" indent="0">
              <a:buNone/>
            </a:pPr>
            <a:endParaRPr lang="en-US" dirty="0">
              <a:solidFill>
                <a:schemeClr val="bg1"/>
              </a:solidFill>
            </a:endParaRPr>
          </a:p>
          <a:p>
            <a:pPr marL="0" indent="0">
              <a:buNone/>
            </a:pPr>
            <a:r>
              <a:rPr lang="en-US" dirty="0">
                <a:solidFill>
                  <a:schemeClr val="bg1"/>
                </a:solidFill>
              </a:rPr>
              <a:t>Rothstein, E. (2009, November 03). Claude Lévi-Strauss, 100, Dies; Altered Western Views of the ‘Primitive’. Retrieved July 30, 2017, from http://www.nytimes.com/2009/11/04/world/europe/04levistrauss.html </a:t>
            </a:r>
          </a:p>
          <a:p>
            <a:pPr marL="0" indent="0">
              <a:buNone/>
            </a:pPr>
            <a:endParaRPr lang="en-US" dirty="0">
              <a:solidFill>
                <a:schemeClr val="bg1"/>
              </a:solidFill>
            </a:endParaRPr>
          </a:p>
          <a:p>
            <a:pPr marL="0" indent="0">
              <a:buNone/>
            </a:pPr>
            <a:r>
              <a:rPr lang="en-US" dirty="0">
                <a:solidFill>
                  <a:schemeClr val="bg1"/>
                </a:solidFill>
              </a:rPr>
              <a:t>Soylent Communications. (2014). Sir James Frazer. Retrieved July 30, 2017, from http://www.nndb.com/people/600/000099303/</a:t>
            </a:r>
          </a:p>
          <a:p>
            <a:pPr marL="0" indent="0">
              <a:buNone/>
            </a:pPr>
            <a:endParaRPr lang="en-US" dirty="0">
              <a:solidFill>
                <a:schemeClr val="bg1"/>
              </a:solidFill>
            </a:endParaRPr>
          </a:p>
          <a:p>
            <a:pPr marL="0" indent="0">
              <a:buNone/>
            </a:pPr>
            <a:r>
              <a:rPr lang="en-US" dirty="0">
                <a:solidFill>
                  <a:schemeClr val="bg1"/>
                </a:solidFill>
              </a:rPr>
              <a:t>TheFamousPeople.com. (2014, September 10). Who is Aeschylus? Everything You Need to Know. Retrieved July 30, 2017, from http://www.thefamouspeople.com/profiles/aeschylus-622.php</a:t>
            </a:r>
          </a:p>
          <a:p>
            <a:pPr marL="0" indent="0">
              <a:buNone/>
            </a:pPr>
            <a:endParaRPr lang="en-US" dirty="0">
              <a:solidFill>
                <a:schemeClr val="bg1"/>
              </a:solidFill>
            </a:endParaRPr>
          </a:p>
        </p:txBody>
      </p:sp>
    </p:spTree>
    <p:extLst>
      <p:ext uri="{BB962C8B-B14F-4D97-AF65-F5344CB8AC3E}">
        <p14:creationId xmlns:p14="http://schemas.microsoft.com/office/powerpoint/2010/main" val="2543902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Works Cited</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solidFill>
                  <a:schemeClr val="bg1"/>
                </a:solidFill>
              </a:rPr>
              <a:t>Thespis. (2010). Retrieved July 30, 2017, from http://www.ancientathens.org/people/thespis</a:t>
            </a:r>
          </a:p>
          <a:p>
            <a:pPr marL="0" indent="0">
              <a:buNone/>
            </a:pPr>
            <a:endParaRPr lang="en-US" dirty="0">
              <a:solidFill>
                <a:schemeClr val="bg1"/>
              </a:solidFill>
            </a:endParaRPr>
          </a:p>
          <a:p>
            <a:pPr marL="0" indent="0">
              <a:buNone/>
            </a:pPr>
            <a:r>
              <a:rPr lang="en-US" dirty="0">
                <a:solidFill>
                  <a:schemeClr val="bg1"/>
                </a:solidFill>
              </a:rPr>
              <a:t>University Press Inc. (</a:t>
            </a:r>
            <a:r>
              <a:rPr lang="en-US" dirty="0" err="1">
                <a:solidFill>
                  <a:schemeClr val="bg1"/>
                </a:solidFill>
              </a:rPr>
              <a:t>n.d.</a:t>
            </a:r>
            <a:r>
              <a:rPr lang="en-US" dirty="0">
                <a:solidFill>
                  <a:schemeClr val="bg1"/>
                </a:solidFill>
              </a:rPr>
              <a:t>). Aeschylus. Retrieved July 30, 2017, from http://www.ancientgreece.com/s/People/Aeschylus/ </a:t>
            </a:r>
          </a:p>
          <a:p>
            <a:pPr marL="0" indent="0">
              <a:buNone/>
            </a:pPr>
            <a:endParaRPr lang="en-US" dirty="0">
              <a:solidFill>
                <a:schemeClr val="bg1"/>
              </a:solidFill>
            </a:endParaRPr>
          </a:p>
          <a:p>
            <a:pPr marL="0" indent="0">
              <a:buNone/>
            </a:pPr>
            <a:r>
              <a:rPr lang="en-US" dirty="0">
                <a:solidFill>
                  <a:schemeClr val="bg1"/>
                </a:solidFill>
              </a:rPr>
              <a:t>University Press Inc. (</a:t>
            </a:r>
            <a:r>
              <a:rPr lang="en-US" dirty="0" err="1">
                <a:solidFill>
                  <a:schemeClr val="bg1"/>
                </a:solidFill>
              </a:rPr>
              <a:t>n.d.</a:t>
            </a:r>
            <a:r>
              <a:rPr lang="en-US" dirty="0">
                <a:solidFill>
                  <a:schemeClr val="bg1"/>
                </a:solidFill>
              </a:rPr>
              <a:t>). Euripides. Retrieved July 30, 2017, from http://www.ancientgreece.com/s/People/Euripides/</a:t>
            </a:r>
          </a:p>
          <a:p>
            <a:pPr marL="0" indent="0">
              <a:buNone/>
            </a:pPr>
            <a:endParaRPr lang="en-US" dirty="0">
              <a:solidFill>
                <a:schemeClr val="bg1"/>
              </a:solidFill>
            </a:endParaRPr>
          </a:p>
          <a:p>
            <a:pPr marL="0" indent="0">
              <a:buNone/>
            </a:pPr>
            <a:r>
              <a:rPr lang="en-US" dirty="0">
                <a:solidFill>
                  <a:schemeClr val="bg1"/>
                </a:solidFill>
              </a:rPr>
              <a:t>University Press Inc. (</a:t>
            </a:r>
            <a:r>
              <a:rPr lang="en-US" dirty="0" err="1">
                <a:solidFill>
                  <a:schemeClr val="bg1"/>
                </a:solidFill>
              </a:rPr>
              <a:t>n.d.</a:t>
            </a:r>
            <a:r>
              <a:rPr lang="en-US" dirty="0">
                <a:solidFill>
                  <a:schemeClr val="bg1"/>
                </a:solidFill>
              </a:rPr>
              <a:t>). Sophocles. Retrieved July 30, 2017, from http://www.ancientgreece.com/s/People/Sophocles/</a:t>
            </a:r>
          </a:p>
        </p:txBody>
      </p:sp>
    </p:spTree>
    <p:extLst>
      <p:ext uri="{BB962C8B-B14F-4D97-AF65-F5344CB8AC3E}">
        <p14:creationId xmlns:p14="http://schemas.microsoft.com/office/powerpoint/2010/main" val="542830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Footlight MT Light" panose="0204060206030A020304" pitchFamily="18" charset="0"/>
              </a:rPr>
              <a:t>Theatre as an Institution</a:t>
            </a:r>
          </a:p>
        </p:txBody>
      </p:sp>
      <p:sp>
        <p:nvSpPr>
          <p:cNvPr id="3" name="Content Placeholder 2"/>
          <p:cNvSpPr>
            <a:spLocks noGrp="1"/>
          </p:cNvSpPr>
          <p:nvPr>
            <p:ph idx="1"/>
          </p:nvPr>
        </p:nvSpPr>
        <p:spPr/>
        <p:txBody>
          <a:bodyPr>
            <a:normAutofit fontScale="25000" lnSpcReduction="20000"/>
          </a:bodyPr>
          <a:lstStyle/>
          <a:p>
            <a:pPr marL="0" indent="0" algn="ctr">
              <a:buNone/>
            </a:pPr>
            <a:r>
              <a:rPr lang="en-US" sz="11100" b="1" dirty="0">
                <a:solidFill>
                  <a:srgbClr val="92D050"/>
                </a:solidFill>
              </a:rPr>
              <a:t>Origins of Theatre -- Theories:</a:t>
            </a:r>
          </a:p>
          <a:p>
            <a:pPr marL="0" indent="0" algn="ctr">
              <a:buNone/>
            </a:pPr>
            <a:endParaRPr lang="en-US" sz="11100" b="1" dirty="0">
              <a:solidFill>
                <a:schemeClr val="bg1"/>
              </a:solidFill>
            </a:endParaRPr>
          </a:p>
          <a:p>
            <a:r>
              <a:rPr lang="en-US" sz="8000" dirty="0">
                <a:solidFill>
                  <a:schemeClr val="bg1"/>
                </a:solidFill>
              </a:rPr>
              <a:t>Theatre appears to exist and has existed in all societies in some form.</a:t>
            </a:r>
          </a:p>
          <a:p>
            <a:r>
              <a:rPr lang="en-US" sz="8000" dirty="0">
                <a:solidFill>
                  <a:schemeClr val="bg1"/>
                </a:solidFill>
              </a:rPr>
              <a:t>Some things have theatrical elements (parades, gameshows, sports, dances, religious services, political campaigns), but they are different from theatre, the art form.</a:t>
            </a:r>
          </a:p>
          <a:p>
            <a:r>
              <a:rPr lang="en-US" sz="8000" dirty="0">
                <a:solidFill>
                  <a:schemeClr val="bg1"/>
                </a:solidFill>
              </a:rPr>
              <a:t>There is no clear evidence about the origin of theatre, so all theories are speculation.</a:t>
            </a:r>
          </a:p>
          <a:p>
            <a:r>
              <a:rPr lang="en-US" sz="8000" dirty="0">
                <a:solidFill>
                  <a:schemeClr val="bg1"/>
                </a:solidFill>
              </a:rPr>
              <a:t>Aristotle suggested that mimesis (imitation) is innate in humans; theatre probably came from the dithyramb [</a:t>
            </a:r>
            <a:r>
              <a:rPr lang="en-US" sz="8000" i="1" dirty="0">
                <a:solidFill>
                  <a:schemeClr val="bg1"/>
                </a:solidFill>
              </a:rPr>
              <a:t>Pronunciation – </a:t>
            </a:r>
            <a:r>
              <a:rPr lang="en-US" sz="8000" i="1" dirty="0" err="1">
                <a:solidFill>
                  <a:schemeClr val="bg1"/>
                </a:solidFill>
              </a:rPr>
              <a:t>dith</a:t>
            </a:r>
            <a:r>
              <a:rPr lang="en-US" sz="8000" i="1" dirty="0">
                <a:solidFill>
                  <a:schemeClr val="bg1"/>
                </a:solidFill>
              </a:rPr>
              <a:t> – </a:t>
            </a:r>
            <a:r>
              <a:rPr lang="en-US" sz="8000" i="1" dirty="0" err="1">
                <a:solidFill>
                  <a:schemeClr val="bg1"/>
                </a:solidFill>
              </a:rPr>
              <a:t>er</a:t>
            </a:r>
            <a:r>
              <a:rPr lang="en-US" sz="8000" i="1" dirty="0">
                <a:solidFill>
                  <a:schemeClr val="bg1"/>
                </a:solidFill>
              </a:rPr>
              <a:t> – ram</a:t>
            </a:r>
            <a:r>
              <a:rPr lang="en-US" sz="8000" dirty="0">
                <a:solidFill>
                  <a:schemeClr val="bg1"/>
                </a:solidFill>
              </a:rPr>
              <a:t>]</a:t>
            </a:r>
          </a:p>
          <a:p>
            <a:pPr lvl="1"/>
            <a:r>
              <a:rPr lang="en-US" sz="8000" dirty="0">
                <a:solidFill>
                  <a:schemeClr val="bg1"/>
                </a:solidFill>
              </a:rPr>
              <a:t>Dithyramb is a hymn sung or chant before religious rituals in honor of </a:t>
            </a:r>
            <a:r>
              <a:rPr lang="en-US" sz="8000" dirty="0">
                <a:solidFill>
                  <a:srgbClr val="FFFF00"/>
                </a:solidFill>
              </a:rPr>
              <a:t>Dionysus, the god of wine, rebirth, and fertility</a:t>
            </a:r>
            <a:r>
              <a:rPr lang="en-US" sz="8000" dirty="0">
                <a:solidFill>
                  <a:schemeClr val="bg1"/>
                </a:solidFill>
              </a:rPr>
              <a:t>. </a:t>
            </a:r>
          </a:p>
          <a:p>
            <a:r>
              <a:rPr lang="en-US" sz="8000" dirty="0">
                <a:solidFill>
                  <a:schemeClr val="bg1"/>
                </a:solidFill>
              </a:rPr>
              <a:t>The word "tragedy' seems to have come from the Greek words for "goat" and "song"--so tragedy was a goat-song (whether sung to, by, or for the goat is anyone's guess). </a:t>
            </a:r>
          </a:p>
        </p:txBody>
      </p:sp>
    </p:spTree>
    <p:extLst>
      <p:ext uri="{BB962C8B-B14F-4D97-AF65-F5344CB8AC3E}">
        <p14:creationId xmlns:p14="http://schemas.microsoft.com/office/powerpoint/2010/main" val="366222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soft" dir="t">
                <a:rot lat="0" lon="0" rev="15600000"/>
              </a:lightRig>
            </a:scene3d>
            <a:sp3d extrusionH="57150" prstMaterial="softEdge">
              <a:bevelT w="25400" h="38100"/>
            </a:sp3d>
          </a:bodyPr>
          <a:lstStyle/>
          <a:p>
            <a:r>
              <a:rPr lang="en-US" b="1" dirty="0">
                <a:ln/>
                <a:solidFill>
                  <a:schemeClr val="accent6">
                    <a:lumMod val="75000"/>
                  </a:schemeClr>
                </a:solidFill>
                <a:latin typeface="AR CARTER" panose="02000000000000000000" pitchFamily="2" charset="0"/>
              </a:rPr>
              <a:t>Who was Dionysus? Why should we care about him?</a:t>
            </a:r>
          </a:p>
        </p:txBody>
      </p:sp>
      <p:sp>
        <p:nvSpPr>
          <p:cNvPr id="3" name="Content Placeholder 2"/>
          <p:cNvSpPr>
            <a:spLocks noGrp="1"/>
          </p:cNvSpPr>
          <p:nvPr>
            <p:ph sz="half" idx="1"/>
          </p:nvPr>
        </p:nvSpPr>
        <p:spPr/>
        <p:txBody>
          <a:bodyPr>
            <a:noAutofit/>
          </a:bodyPr>
          <a:lstStyle/>
          <a:p>
            <a:r>
              <a:rPr lang="en-US" sz="1800" dirty="0">
                <a:solidFill>
                  <a:schemeClr val="bg1"/>
                </a:solidFill>
              </a:rPr>
              <a:t>According to Greekmythology.com, “</a:t>
            </a:r>
            <a:r>
              <a:rPr lang="en-US" sz="1800" dirty="0">
                <a:solidFill>
                  <a:srgbClr val="FFFF00"/>
                </a:solidFill>
              </a:rPr>
              <a:t>Dionysus was the god of fertility and wine</a:t>
            </a:r>
            <a:r>
              <a:rPr lang="en-US" sz="1800" dirty="0">
                <a:solidFill>
                  <a:schemeClr val="bg1"/>
                </a:solidFill>
              </a:rPr>
              <a:t>, later considered a patron of the arts.”</a:t>
            </a:r>
          </a:p>
          <a:p>
            <a:r>
              <a:rPr lang="en-US" sz="1800" dirty="0">
                <a:solidFill>
                  <a:schemeClr val="bg1"/>
                </a:solidFill>
              </a:rPr>
              <a:t>“The festival for Dionysus was held in the spring when vines would start bearing leaves. It became one of the most important events of the year and its primary focal point was the theater. Most of the great Greek plays were initially written to be performed at the feast of Dionysus. All participants, writers, actors, spectators, were regarded as sacred servants of Dionysus during the festival.</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16808" y="1600200"/>
            <a:ext cx="3501384" cy="45259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2443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Footlight MT Light" panose="0204060206030A020304" pitchFamily="18" charset="0"/>
              </a:rPr>
              <a:t>Theatre as an Institution</a:t>
            </a:r>
          </a:p>
        </p:txBody>
      </p:sp>
      <p:sp>
        <p:nvSpPr>
          <p:cNvPr id="3" name="Content Placeholder 2"/>
          <p:cNvSpPr>
            <a:spLocks noGrp="1"/>
          </p:cNvSpPr>
          <p:nvPr>
            <p:ph idx="1"/>
          </p:nvPr>
        </p:nvSpPr>
        <p:spPr/>
        <p:txBody>
          <a:bodyPr>
            <a:normAutofit/>
          </a:bodyPr>
          <a:lstStyle/>
          <a:p>
            <a:pPr marL="0" indent="0" algn="ctr">
              <a:buNone/>
            </a:pPr>
            <a:r>
              <a:rPr lang="en-US" sz="2400" b="1" dirty="0">
                <a:solidFill>
                  <a:srgbClr val="92D050"/>
                </a:solidFill>
              </a:rPr>
              <a:t>Origins of Theatre -- Theories:</a:t>
            </a:r>
          </a:p>
          <a:p>
            <a:pPr marL="0" indent="0">
              <a:buNone/>
            </a:pPr>
            <a:endParaRPr lang="en-US" sz="1800" b="1" dirty="0">
              <a:solidFill>
                <a:schemeClr val="bg1"/>
              </a:solidFill>
            </a:endParaRPr>
          </a:p>
          <a:p>
            <a:pPr marL="228600" indent="-228600">
              <a:buFont typeface="+mj-lt"/>
              <a:buAutoNum type="arabicPeriod"/>
            </a:pPr>
            <a:r>
              <a:rPr lang="en-US" sz="1800" b="1" dirty="0">
                <a:solidFill>
                  <a:schemeClr val="accent3">
                    <a:lumMod val="60000"/>
                    <a:lumOff val="40000"/>
                  </a:schemeClr>
                </a:solidFill>
              </a:rPr>
              <a:t>Storytelling</a:t>
            </a:r>
          </a:p>
          <a:p>
            <a:pPr lvl="1"/>
            <a:r>
              <a:rPr lang="en-US" sz="1800" b="1" dirty="0">
                <a:solidFill>
                  <a:schemeClr val="bg1"/>
                </a:solidFill>
              </a:rPr>
              <a:t>Pleasurable and natural, a narrator elaborates by impersonating</a:t>
            </a:r>
          </a:p>
          <a:p>
            <a:pPr marL="228600" indent="-228600">
              <a:buFont typeface="+mj-lt"/>
              <a:buAutoNum type="arabicPeriod"/>
            </a:pPr>
            <a:r>
              <a:rPr lang="en-US" sz="1800" b="1" dirty="0">
                <a:solidFill>
                  <a:schemeClr val="accent3">
                    <a:lumMod val="60000"/>
                    <a:lumOff val="40000"/>
                  </a:schemeClr>
                </a:solidFill>
              </a:rPr>
              <a:t>Movement / Dance</a:t>
            </a:r>
          </a:p>
          <a:p>
            <a:pPr lvl="1"/>
            <a:r>
              <a:rPr lang="en-US" sz="1800" b="1" dirty="0">
                <a:solidFill>
                  <a:schemeClr val="bg1"/>
                </a:solidFill>
              </a:rPr>
              <a:t>Imitating physical behavior of animals and humans, donning skins as garments – eventually talking was added</a:t>
            </a:r>
          </a:p>
          <a:p>
            <a:pPr marL="228600" indent="-228600">
              <a:buFont typeface="+mj-lt"/>
              <a:buAutoNum type="arabicPeriod"/>
            </a:pPr>
            <a:r>
              <a:rPr lang="en-US" sz="1800" b="1" dirty="0">
                <a:solidFill>
                  <a:schemeClr val="accent3">
                    <a:lumMod val="60000"/>
                    <a:lumOff val="40000"/>
                  </a:schemeClr>
                </a:solidFill>
              </a:rPr>
              <a:t>Judicial System </a:t>
            </a:r>
          </a:p>
          <a:p>
            <a:pPr lvl="1"/>
            <a:r>
              <a:rPr lang="en-US" sz="1800" b="1" dirty="0">
                <a:solidFill>
                  <a:schemeClr val="bg1"/>
                </a:solidFill>
              </a:rPr>
              <a:t>Necessity to speak in court required expansion, desire to perform and see performances</a:t>
            </a:r>
          </a:p>
          <a:p>
            <a:pPr marL="228600" indent="-228600">
              <a:buFont typeface="+mj-lt"/>
              <a:buAutoNum type="arabicPeriod"/>
            </a:pPr>
            <a:r>
              <a:rPr lang="en-US" sz="1800" b="1" dirty="0">
                <a:solidFill>
                  <a:schemeClr val="accent3">
                    <a:lumMod val="60000"/>
                    <a:lumOff val="40000"/>
                  </a:schemeClr>
                </a:solidFill>
              </a:rPr>
              <a:t>Supreme act of an unidentified artist </a:t>
            </a:r>
            <a:r>
              <a:rPr lang="en-US" sz="1800" b="1" dirty="0">
                <a:solidFill>
                  <a:schemeClr val="bg1"/>
                </a:solidFill>
              </a:rPr>
              <a:t>(Perhaps Thespis, perhaps Aeschylus) </a:t>
            </a:r>
          </a:p>
          <a:p>
            <a:pPr lvl="1"/>
            <a:r>
              <a:rPr lang="en-US" sz="1800" b="1" dirty="0">
                <a:solidFill>
                  <a:schemeClr val="bg1"/>
                </a:solidFill>
              </a:rPr>
              <a:t>A revolutionary discovery – to synthesize many other already existing elements</a:t>
            </a:r>
          </a:p>
        </p:txBody>
      </p:sp>
    </p:spTree>
    <p:extLst>
      <p:ext uri="{BB962C8B-B14F-4D97-AF65-F5344CB8AC3E}">
        <p14:creationId xmlns:p14="http://schemas.microsoft.com/office/powerpoint/2010/main" val="273107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n w="0"/>
                <a:solidFill>
                  <a:srgbClr val="00CCFF"/>
                </a:solidFill>
                <a:effectLst>
                  <a:outerShdw blurRad="38100" dist="19050" dir="2700000" algn="tl" rotWithShape="0">
                    <a:schemeClr val="dk1">
                      <a:alpha val="40000"/>
                    </a:schemeClr>
                  </a:outerShdw>
                </a:effectLst>
                <a:latin typeface="Viner Hand ITC" panose="03070502030502020203" pitchFamily="66" charset="0"/>
              </a:rPr>
              <a:t>Who is Thespis?</a:t>
            </a:r>
          </a:p>
        </p:txBody>
      </p:sp>
      <p:sp>
        <p:nvSpPr>
          <p:cNvPr id="4" name="Content Placeholder 3"/>
          <p:cNvSpPr>
            <a:spLocks noGrp="1"/>
          </p:cNvSpPr>
          <p:nvPr>
            <p:ph sz="half" idx="2"/>
          </p:nvPr>
        </p:nvSpPr>
        <p:spPr>
          <a:xfrm>
            <a:off x="4800600" y="1295400"/>
            <a:ext cx="4040188" cy="5257800"/>
          </a:xfrm>
        </p:spPr>
        <p:txBody>
          <a:bodyPr>
            <a:noAutofit/>
          </a:bodyPr>
          <a:lstStyle/>
          <a:p>
            <a:pPr marL="0" indent="0" algn="ctr">
              <a:buNone/>
            </a:pPr>
            <a:r>
              <a:rPr lang="en-US" sz="1800" b="1" u="sng" dirty="0">
                <a:solidFill>
                  <a:schemeClr val="bg1"/>
                </a:solidFill>
              </a:rPr>
              <a:t>Aristotle’s Take</a:t>
            </a:r>
          </a:p>
          <a:p>
            <a:pPr marL="0" indent="0">
              <a:buNone/>
            </a:pPr>
            <a:endParaRPr lang="en-US" sz="1700" dirty="0">
              <a:solidFill>
                <a:schemeClr val="bg1"/>
              </a:solidFill>
            </a:endParaRPr>
          </a:p>
          <a:p>
            <a:pPr marL="0" indent="0">
              <a:buNone/>
            </a:pPr>
            <a:r>
              <a:rPr lang="en-US" sz="1700" dirty="0">
                <a:solidFill>
                  <a:schemeClr val="bg1"/>
                </a:solidFill>
              </a:rPr>
              <a:t>“According to Aristotle, Thespis transformed the presentation of stories forever by emerging from the Greek chorus and acting an individual role. Greek tragedy is said to have been descendent from dithyrambic poetry, which were the choral presentations of Greek myth that included movement.</a:t>
            </a:r>
          </a:p>
          <a:p>
            <a:pPr marL="0" indent="0">
              <a:buNone/>
            </a:pPr>
            <a:endParaRPr lang="en-US" sz="1700" dirty="0">
              <a:solidFill>
                <a:schemeClr val="bg1"/>
              </a:solidFill>
            </a:endParaRPr>
          </a:p>
          <a:p>
            <a:pPr marL="0" indent="0">
              <a:buNone/>
            </a:pPr>
            <a:r>
              <a:rPr lang="en-US" sz="1700" dirty="0">
                <a:solidFill>
                  <a:schemeClr val="bg1"/>
                </a:solidFill>
              </a:rPr>
              <a:t>With Thespis, the chorus remained playing its role, while the first actor played various roles by switching masks. Greek tragedy would not add another principal actor to the stage until some 50 years later in the fifth century when playwright/actor Aeschylus first wrote tragedies to be performed by two actors and a chorus.”</a:t>
            </a:r>
          </a:p>
        </p:txBody>
      </p:sp>
      <p:sp>
        <p:nvSpPr>
          <p:cNvPr id="5" name="Text Placeholder 4"/>
          <p:cNvSpPr>
            <a:spLocks noGrp="1"/>
          </p:cNvSpPr>
          <p:nvPr>
            <p:ph type="body" sz="quarter" idx="3"/>
          </p:nvPr>
        </p:nvSpPr>
        <p:spPr>
          <a:xfrm>
            <a:off x="381000" y="1371600"/>
            <a:ext cx="4267200" cy="3124200"/>
          </a:xfrm>
        </p:spPr>
        <p:txBody>
          <a:bodyPr>
            <a:noAutofit/>
          </a:bodyPr>
          <a:lstStyle/>
          <a:p>
            <a:r>
              <a:rPr lang="en-US" sz="1600" dirty="0">
                <a:solidFill>
                  <a:schemeClr val="bg1"/>
                </a:solidFill>
              </a:rPr>
              <a:t>According to ancientathens.org, “</a:t>
            </a:r>
            <a:r>
              <a:rPr lang="en-US" sz="1600" dirty="0">
                <a:solidFill>
                  <a:srgbClr val="FFFF00"/>
                </a:solidFill>
              </a:rPr>
              <a:t>Thespis of Icaria is considered to be the first actor in the theatre</a:t>
            </a:r>
            <a:r>
              <a:rPr lang="en-US" sz="1600" dirty="0">
                <a:solidFill>
                  <a:schemeClr val="bg1"/>
                </a:solidFill>
              </a:rPr>
              <a:t>. The English word “thespian,” which means actor, is derived from his name. Along with being an actor on the Ancient Greek stage, Thespis was also a celebrated playwright, stage director and producer. None of his plays are” in existence.</a:t>
            </a:r>
          </a:p>
          <a:p>
            <a:r>
              <a:rPr lang="en-US" sz="1600" dirty="0">
                <a:solidFill>
                  <a:schemeClr val="bg1"/>
                </a:solidFill>
              </a:rPr>
              <a:t>“His innovations included connecting the chorus directly to the plot, developing the idea of the power of the protagonist in drama and replacing” actors wearing makeup to “more refined linen masks to” define their character.</a:t>
            </a:r>
          </a:p>
        </p:txBody>
      </p:sp>
      <p:pic>
        <p:nvPicPr>
          <p:cNvPr id="7" name="Content Placeholder 6"/>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381000" y="4572001"/>
            <a:ext cx="4038600" cy="19283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70959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60000"/>
                    <a:lumOff val="40000"/>
                  </a:schemeClr>
                </a:solidFill>
                <a:latin typeface="Viner Hand ITC" panose="03070502030502020203" pitchFamily="66" charset="0"/>
              </a:rPr>
              <a:t>Who is Aeschylus?</a:t>
            </a:r>
          </a:p>
        </p:txBody>
      </p:sp>
      <p:sp>
        <p:nvSpPr>
          <p:cNvPr id="4" name="Content Placeholder 3"/>
          <p:cNvSpPr>
            <a:spLocks noGrp="1"/>
          </p:cNvSpPr>
          <p:nvPr>
            <p:ph sz="half" idx="2"/>
          </p:nvPr>
        </p:nvSpPr>
        <p:spPr>
          <a:xfrm>
            <a:off x="4800600" y="1295400"/>
            <a:ext cx="4040188" cy="5257800"/>
          </a:xfrm>
        </p:spPr>
        <p:txBody>
          <a:bodyPr>
            <a:normAutofit fontScale="70000" lnSpcReduction="20000"/>
          </a:bodyPr>
          <a:lstStyle/>
          <a:p>
            <a:pPr marL="0" indent="0">
              <a:buNone/>
            </a:pPr>
            <a:r>
              <a:rPr lang="en-US" dirty="0">
                <a:solidFill>
                  <a:schemeClr val="bg1"/>
                </a:solidFill>
              </a:rPr>
              <a:t>According to the famouspeople.com, “Aeschylus was a Greek tragedian who gave his life to dramatic arts. He laid the foundation and groundwork that was required for the art to flourish in the world. While he served as the initiator, Sophocles and Euripides took over as his notable successors.” “Aeschylus [was] often referred to as the father of tragedy, [and] was truly the founder of Greek tragedy. It is through his works that the basic understanding of the earlier tragedies was developed. His plays [still] have been serving as the point of reference” in today’s theatre. “At the time when Aeschylus began writing, theatre was just about evolving. Plays performed then were just about choral poetry supplemented with expressive dance. Aeschylus not just worked on the genre but brought about [a] new theme by introducing a second actor in the play in the form of [the] chorus. Nevertheless, these seven plays help in the basic understanding of earlier tragedies.”</a:t>
            </a:r>
          </a:p>
        </p:txBody>
      </p:sp>
      <p:sp>
        <p:nvSpPr>
          <p:cNvPr id="5" name="Text Placeholder 4"/>
          <p:cNvSpPr>
            <a:spLocks noGrp="1"/>
          </p:cNvSpPr>
          <p:nvPr>
            <p:ph type="body" sz="quarter" idx="3"/>
          </p:nvPr>
        </p:nvSpPr>
        <p:spPr>
          <a:xfrm>
            <a:off x="381000" y="1371600"/>
            <a:ext cx="4267200" cy="3124200"/>
          </a:xfrm>
        </p:spPr>
        <p:txBody>
          <a:bodyPr>
            <a:noAutofit/>
          </a:bodyPr>
          <a:lstStyle/>
          <a:p>
            <a:r>
              <a:rPr lang="en-US" sz="1600" dirty="0">
                <a:solidFill>
                  <a:schemeClr val="bg1"/>
                </a:solidFill>
              </a:rPr>
              <a:t>According to Ancientgreece.com, “Aeschylus was born in the city of Eleusis, near Athens, in 525 BC and died in 456 BC. He was a Greek dramatist, the earliest of the city's great tragic poets. As the predecessor of Sophocles and Euripides, </a:t>
            </a:r>
            <a:r>
              <a:rPr lang="en-US" sz="1600" dirty="0">
                <a:solidFill>
                  <a:srgbClr val="FFFF00"/>
                </a:solidFill>
              </a:rPr>
              <a:t>he is the founder of Greek tragedy</a:t>
            </a:r>
            <a:r>
              <a:rPr lang="en-US" sz="1600" dirty="0">
                <a:solidFill>
                  <a:schemeClr val="bg1"/>
                </a:solidFill>
              </a:rPr>
              <a:t>.” “His tragedies, first performed about 500 BC, were presented as trilogies, or groups of three, usually bound together by a common theme, and each trilogy was followed by a satyr drama (low comedy involving a mythological hero, with a chorus of satyrs). The titles of 79 of his plays are known, but only 7 have survived.”</a:t>
            </a:r>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838200" y="4572000"/>
            <a:ext cx="2505075" cy="20875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62330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6">
                    <a:lumMod val="60000"/>
                    <a:lumOff val="40000"/>
                  </a:schemeClr>
                </a:solidFill>
                <a:latin typeface="Viner Hand ITC" panose="03070502030502020203" pitchFamily="66" charset="0"/>
              </a:rPr>
              <a:t>Who is Sophocles?</a:t>
            </a:r>
          </a:p>
        </p:txBody>
      </p:sp>
      <p:sp>
        <p:nvSpPr>
          <p:cNvPr id="4" name="Content Placeholder 3"/>
          <p:cNvSpPr>
            <a:spLocks noGrp="1"/>
          </p:cNvSpPr>
          <p:nvPr>
            <p:ph sz="half" idx="2"/>
          </p:nvPr>
        </p:nvSpPr>
        <p:spPr>
          <a:xfrm>
            <a:off x="4800600" y="1295400"/>
            <a:ext cx="4040188" cy="5257800"/>
          </a:xfrm>
        </p:spPr>
        <p:txBody>
          <a:bodyPr>
            <a:normAutofit fontScale="85000" lnSpcReduction="20000"/>
          </a:bodyPr>
          <a:lstStyle/>
          <a:p>
            <a:pPr marL="0" indent="0">
              <a:buNone/>
            </a:pPr>
            <a:r>
              <a:rPr lang="en-US" dirty="0">
                <a:solidFill>
                  <a:schemeClr val="bg1"/>
                </a:solidFill>
              </a:rPr>
              <a:t>“Sophocles wrote more than 100 plays of which seven complete tragedies and fragments of 80 or 90 others are preserved. </a:t>
            </a:r>
            <a:r>
              <a:rPr lang="en-US" dirty="0">
                <a:solidFill>
                  <a:srgbClr val="FFFF00"/>
                </a:solidFill>
              </a:rPr>
              <a:t>He was the first to add a third actor</a:t>
            </a:r>
            <a:r>
              <a:rPr lang="en-US" dirty="0">
                <a:solidFill>
                  <a:schemeClr val="bg1"/>
                </a:solidFill>
              </a:rPr>
              <a:t>. He also abolished the tri-logic form. Sophocles chose to make each tragedy a complete entity in itself—as a result, he had to pack all of his action into the shorter form, and this clearly offered greater dramatic possibilities. Sophocles also effected a transformation in the spirit and significance of a tragedy; thereafter, although religion and morality were still major dramatic themes, the plights, decisions and fates of individuals became the chief interest of Greek tragedy.”</a:t>
            </a:r>
          </a:p>
        </p:txBody>
      </p:sp>
      <p:sp>
        <p:nvSpPr>
          <p:cNvPr id="5" name="Text Placeholder 4"/>
          <p:cNvSpPr>
            <a:spLocks noGrp="1"/>
          </p:cNvSpPr>
          <p:nvPr>
            <p:ph type="body" sz="quarter" idx="3"/>
          </p:nvPr>
        </p:nvSpPr>
        <p:spPr>
          <a:xfrm>
            <a:off x="381000" y="1371600"/>
            <a:ext cx="4267200" cy="2362200"/>
          </a:xfrm>
        </p:spPr>
        <p:txBody>
          <a:bodyPr>
            <a:noAutofit/>
          </a:bodyPr>
          <a:lstStyle/>
          <a:p>
            <a:r>
              <a:rPr lang="en-US" sz="1600" dirty="0">
                <a:solidFill>
                  <a:schemeClr val="bg1"/>
                </a:solidFill>
              </a:rPr>
              <a:t>According to Ancientgreece.com, “Sophocles was born about 496 BC in </a:t>
            </a:r>
            <a:r>
              <a:rPr lang="en-US" sz="1600" dirty="0" err="1">
                <a:solidFill>
                  <a:schemeClr val="bg1"/>
                </a:solidFill>
              </a:rPr>
              <a:t>Colonus</a:t>
            </a:r>
            <a:r>
              <a:rPr lang="en-US" sz="1600" dirty="0">
                <a:solidFill>
                  <a:schemeClr val="bg1"/>
                </a:solidFill>
              </a:rPr>
              <a:t> </a:t>
            </a:r>
            <a:r>
              <a:rPr lang="en-US" sz="1600" dirty="0" err="1">
                <a:solidFill>
                  <a:schemeClr val="bg1"/>
                </a:solidFill>
              </a:rPr>
              <a:t>Hippius</a:t>
            </a:r>
            <a:r>
              <a:rPr lang="en-US" sz="1600" dirty="0">
                <a:solidFill>
                  <a:schemeClr val="bg1"/>
                </a:solidFill>
              </a:rPr>
              <a:t> (now part of Athens), he was to become one of the great playwrights of the Golden Age. The son of a wealthy merchant, he would enjoy all the comforts of a thriving Greek empire. Sophocles was provided with the best traditional aristocratic education. He studied all of the arts.”</a:t>
            </a:r>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57325" y="3810000"/>
            <a:ext cx="3962275" cy="28495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10415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lumMod val="60000"/>
                    <a:lumOff val="40000"/>
                  </a:schemeClr>
                </a:solidFill>
                <a:latin typeface="Viner Hand ITC" panose="03070502030502020203" pitchFamily="66" charset="0"/>
              </a:rPr>
              <a:t>Who is Euripides?</a:t>
            </a:r>
          </a:p>
        </p:txBody>
      </p:sp>
      <p:sp>
        <p:nvSpPr>
          <p:cNvPr id="4" name="Content Placeholder 3"/>
          <p:cNvSpPr>
            <a:spLocks noGrp="1"/>
          </p:cNvSpPr>
          <p:nvPr>
            <p:ph sz="half" idx="2"/>
          </p:nvPr>
        </p:nvSpPr>
        <p:spPr>
          <a:xfrm>
            <a:off x="4800600" y="1295400"/>
            <a:ext cx="4040188" cy="5257800"/>
          </a:xfrm>
        </p:spPr>
        <p:txBody>
          <a:bodyPr>
            <a:normAutofit fontScale="92500" lnSpcReduction="20000"/>
          </a:bodyPr>
          <a:lstStyle/>
          <a:p>
            <a:pPr marL="0" indent="0">
              <a:buNone/>
            </a:pPr>
            <a:r>
              <a:rPr lang="en-US" dirty="0">
                <a:solidFill>
                  <a:schemeClr val="bg1"/>
                </a:solidFill>
              </a:rPr>
              <a:t>“Euripides represented the new moral, social, and political movements that were taking place in Athens towards the end of the 5th century BC. It was a period of enormous intellectual discovery, in which "wisdom" ranked as the highest earthly accomplishment. New truths were being established in all departments of knowledge, and Euripides, reacting to them, brought a new kind of consciousness to the writing of tragedy. His interest lay in the thought and experience of the ordinary individual rather than in the experiences of legendary figures of the heroic past.”</a:t>
            </a:r>
          </a:p>
          <a:p>
            <a:pPr marL="0" indent="0">
              <a:buNone/>
            </a:pPr>
            <a:endParaRPr lang="en-US" dirty="0">
              <a:solidFill>
                <a:schemeClr val="bg1"/>
              </a:solidFill>
            </a:endParaRPr>
          </a:p>
        </p:txBody>
      </p:sp>
      <p:sp>
        <p:nvSpPr>
          <p:cNvPr id="5" name="Text Placeholder 4"/>
          <p:cNvSpPr>
            <a:spLocks noGrp="1"/>
          </p:cNvSpPr>
          <p:nvPr>
            <p:ph type="body" sz="quarter" idx="3"/>
          </p:nvPr>
        </p:nvSpPr>
        <p:spPr>
          <a:xfrm>
            <a:off x="152400" y="1600200"/>
            <a:ext cx="2362200" cy="4495800"/>
          </a:xfrm>
        </p:spPr>
        <p:txBody>
          <a:bodyPr>
            <a:noAutofit/>
          </a:bodyPr>
          <a:lstStyle/>
          <a:p>
            <a:r>
              <a:rPr lang="en-US" sz="2000" b="0" dirty="0">
                <a:solidFill>
                  <a:schemeClr val="bg1"/>
                </a:solidFill>
              </a:rPr>
              <a:t>According to Ancientgreece.com, “Euripides was born in 480 BC and died in 406 BC. Euripides was the youngest of the three principal fifth-century tragic poets. His work, which was quite popular in his own time, exerted great influence on Roman drama.”</a:t>
            </a:r>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2590800" y="1143000"/>
            <a:ext cx="1963127" cy="55165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13442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Footlight MT Light" panose="0204060206030A020304" pitchFamily="18" charset="0"/>
              </a:rPr>
              <a:t>Theatre as an Institution</a:t>
            </a:r>
          </a:p>
        </p:txBody>
      </p:sp>
      <p:sp>
        <p:nvSpPr>
          <p:cNvPr id="3" name="Content Placeholder 2"/>
          <p:cNvSpPr>
            <a:spLocks noGrp="1"/>
          </p:cNvSpPr>
          <p:nvPr>
            <p:ph idx="1"/>
          </p:nvPr>
        </p:nvSpPr>
        <p:spPr/>
        <p:txBody>
          <a:bodyPr>
            <a:normAutofit fontScale="85000" lnSpcReduction="20000"/>
          </a:bodyPr>
          <a:lstStyle/>
          <a:p>
            <a:pPr marL="0" indent="0" algn="ctr">
              <a:buNone/>
            </a:pPr>
            <a:r>
              <a:rPr lang="en-US" sz="2400" b="1" dirty="0">
                <a:solidFill>
                  <a:srgbClr val="92D050"/>
                </a:solidFill>
              </a:rPr>
              <a:t>Origins of Theatre -- Theories:</a:t>
            </a:r>
          </a:p>
          <a:p>
            <a:pPr marL="0" indent="0">
              <a:buNone/>
            </a:pPr>
            <a:endParaRPr lang="en-US" sz="1800" b="1" dirty="0">
              <a:solidFill>
                <a:schemeClr val="bg1"/>
              </a:solidFill>
            </a:endParaRPr>
          </a:p>
          <a:p>
            <a:pPr marL="0" indent="0">
              <a:buNone/>
            </a:pPr>
            <a:r>
              <a:rPr lang="en-US" sz="2200" b="1" dirty="0">
                <a:solidFill>
                  <a:schemeClr val="accent3">
                    <a:lumMod val="60000"/>
                    <a:lumOff val="40000"/>
                  </a:schemeClr>
                </a:solidFill>
              </a:rPr>
              <a:t>5. Ritual Theory </a:t>
            </a:r>
            <a:r>
              <a:rPr lang="en-US" sz="2200" b="1" dirty="0">
                <a:solidFill>
                  <a:schemeClr val="bg1"/>
                </a:solidFill>
              </a:rPr>
              <a:t>–This is the most pervasive and accepted of theories, but much questioned.</a:t>
            </a:r>
          </a:p>
          <a:p>
            <a:pPr marL="457200" indent="-457200">
              <a:buFont typeface="+mj-lt"/>
              <a:buAutoNum type="arabicPeriod"/>
            </a:pPr>
            <a:endParaRPr lang="en-US" sz="2200" b="1" dirty="0">
              <a:solidFill>
                <a:schemeClr val="bg1"/>
              </a:solidFill>
            </a:endParaRPr>
          </a:p>
          <a:p>
            <a:r>
              <a:rPr lang="en-US" sz="2200" b="1" dirty="0">
                <a:solidFill>
                  <a:schemeClr val="bg1"/>
                </a:solidFill>
              </a:rPr>
              <a:t>From primitive religious rituals usually connected with spring and the seasonal cycle, drama evolved</a:t>
            </a:r>
          </a:p>
          <a:p>
            <a:r>
              <a:rPr lang="en-US" sz="2200" b="1" dirty="0">
                <a:solidFill>
                  <a:schemeClr val="bg1"/>
                </a:solidFill>
              </a:rPr>
              <a:t>Few say that theatre came directly from ritual, but that ritual influenced theatrical forms</a:t>
            </a:r>
          </a:p>
          <a:p>
            <a:r>
              <a:rPr lang="en-US" sz="2200" b="1" dirty="0">
                <a:solidFill>
                  <a:schemeClr val="bg1"/>
                </a:solidFill>
              </a:rPr>
              <a:t>Sir James Frazer's theory (late 19th century)</a:t>
            </a:r>
          </a:p>
          <a:p>
            <a:pPr lvl="1"/>
            <a:r>
              <a:rPr lang="en-US" sz="1800" b="1" dirty="0">
                <a:solidFill>
                  <a:schemeClr val="bg1"/>
                </a:solidFill>
              </a:rPr>
              <a:t>Primitive cultures with no written language performed rituals to win the favor of natural forces, then it is formalized, then stories grew up to explain the rituals – people were impersonating gods, beings, or forces – and there resulted a developing dramatic sense.</a:t>
            </a:r>
          </a:p>
          <a:p>
            <a:r>
              <a:rPr lang="en-US" sz="2200" b="1" dirty="0">
                <a:solidFill>
                  <a:schemeClr val="bg1"/>
                </a:solidFill>
              </a:rPr>
              <a:t>Eventually, rituals were abandoned or modified, but myths / stories remain as oral tradition. A big step toward drama occurs when these are acted out in simple drama.</a:t>
            </a:r>
          </a:p>
          <a:p>
            <a:r>
              <a:rPr lang="en-US" sz="2200" b="1" dirty="0">
                <a:solidFill>
                  <a:schemeClr val="bg1"/>
                </a:solidFill>
              </a:rPr>
              <a:t>Aesthetic gradually overtakes the religious or utilitarian aims of ritual.</a:t>
            </a:r>
          </a:p>
          <a:p>
            <a:pPr marL="457200" indent="-457200">
              <a:buFont typeface="+mj-lt"/>
              <a:buAutoNum type="arabicPeriod"/>
            </a:pPr>
            <a:endParaRPr lang="en-US" sz="2200" b="1" dirty="0">
              <a:solidFill>
                <a:schemeClr val="bg1"/>
              </a:solidFill>
            </a:endParaRPr>
          </a:p>
        </p:txBody>
      </p:sp>
    </p:spTree>
    <p:extLst>
      <p:ext uri="{BB962C8B-B14F-4D97-AF65-F5344CB8AC3E}">
        <p14:creationId xmlns:p14="http://schemas.microsoft.com/office/powerpoint/2010/main" val="154271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2485</Words>
  <Application>Microsoft Office PowerPoint</Application>
  <PresentationFormat>On-screen Show (4:3)</PresentationFormat>
  <Paragraphs>149</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MingLiU_HKSCS-ExtB</vt:lpstr>
      <vt:lpstr>AR CARTER</vt:lpstr>
      <vt:lpstr>Arial</vt:lpstr>
      <vt:lpstr>Calibri</vt:lpstr>
      <vt:lpstr>Elephant</vt:lpstr>
      <vt:lpstr>Footlight MT Light</vt:lpstr>
      <vt:lpstr>Lucida Calligraphy</vt:lpstr>
      <vt:lpstr>Matura MT Script Capitals</vt:lpstr>
      <vt:lpstr>Viner Hand ITC</vt:lpstr>
      <vt:lpstr>Office Theme</vt:lpstr>
      <vt:lpstr>What is theatre? (Part 2)</vt:lpstr>
      <vt:lpstr>Theatre as an Institution</vt:lpstr>
      <vt:lpstr>Who was Dionysus? Why should we care about him?</vt:lpstr>
      <vt:lpstr>Theatre as an Institution</vt:lpstr>
      <vt:lpstr>Who is Thespis?</vt:lpstr>
      <vt:lpstr>Who is Aeschylus?</vt:lpstr>
      <vt:lpstr>Who is Sophocles?</vt:lpstr>
      <vt:lpstr>Who is Euripides?</vt:lpstr>
      <vt:lpstr>Theatre as an Institution</vt:lpstr>
      <vt:lpstr>Who is Sir James Frazer?</vt:lpstr>
      <vt:lpstr>Theatre as an Institution</vt:lpstr>
      <vt:lpstr>What is Functionalism?</vt:lpstr>
      <vt:lpstr>What is Structuralism?</vt:lpstr>
      <vt:lpstr>Who is Claude Levi Strauss?</vt:lpstr>
      <vt:lpstr>Theatre as an Institution</vt:lpstr>
      <vt:lpstr>Theatre as an Institution</vt:lpstr>
      <vt:lpstr>Theatre as an Institution</vt:lpstr>
      <vt:lpstr>Works Cited</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Theatre? (Part 2)</dc:title>
  <dc:creator>Allyson</dc:creator>
  <cp:lastModifiedBy>Boylan, Allyson (aboylan@psusd.us)</cp:lastModifiedBy>
  <cp:revision>38</cp:revision>
  <dcterms:created xsi:type="dcterms:W3CDTF">2017-07-30T20:50:29Z</dcterms:created>
  <dcterms:modified xsi:type="dcterms:W3CDTF">2023-08-14T15:14:22Z</dcterms:modified>
</cp:coreProperties>
</file>