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75" r:id="rId4"/>
    <p:sldId id="276" r:id="rId5"/>
    <p:sldId id="259" r:id="rId6"/>
    <p:sldId id="274" r:id="rId7"/>
    <p:sldId id="261" r:id="rId8"/>
    <p:sldId id="262" r:id="rId9"/>
    <p:sldId id="263" r:id="rId10"/>
    <p:sldId id="264" r:id="rId11"/>
    <p:sldId id="265" r:id="rId12"/>
    <p:sldId id="266" r:id="rId13"/>
    <p:sldId id="268" r:id="rId14"/>
    <p:sldId id="269" r:id="rId15"/>
    <p:sldId id="270" r:id="rId16"/>
    <p:sldId id="272" r:id="rId17"/>
    <p:sldId id="271" r:id="rId18"/>
    <p:sldId id="278" r:id="rId19"/>
    <p:sldId id="273" r:id="rId20"/>
    <p:sldId id="277" r:id="rId21"/>
    <p:sldId id="260" r:id="rId22"/>
    <p:sldId id="26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9966FF"/>
    <a:srgbClr val="00CC66"/>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1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35A6966-9A88-4EB1-9866-81DFEDA676F3}" type="datetimeFigureOut">
              <a:rPr lang="en-US" smtClean="0">
                <a:solidFill>
                  <a:prstClr val="black">
                    <a:tint val="75000"/>
                  </a:prstClr>
                </a:solidFill>
              </a:rPr>
              <a:pPr/>
              <a:t>8/17/2022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E5F77E-01CC-4EFA-BF97-258AFB4856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143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5A6966-9A88-4EB1-9866-81DFEDA676F3}" type="datetimeFigureOut">
              <a:rPr lang="en-US" smtClean="0">
                <a:solidFill>
                  <a:prstClr val="black">
                    <a:tint val="75000"/>
                  </a:prstClr>
                </a:solidFill>
              </a:rPr>
              <a:pPr/>
              <a:t>8/17/2022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E5F77E-01CC-4EFA-BF97-258AFB4856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0275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5A6966-9A88-4EB1-9866-81DFEDA676F3}" type="datetimeFigureOut">
              <a:rPr lang="en-US" smtClean="0">
                <a:solidFill>
                  <a:prstClr val="black">
                    <a:tint val="75000"/>
                  </a:prstClr>
                </a:solidFill>
              </a:rPr>
              <a:pPr/>
              <a:t>8/17/2022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E5F77E-01CC-4EFA-BF97-258AFB4856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5409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5A6966-9A88-4EB1-9866-81DFEDA676F3}" type="datetimeFigureOut">
              <a:rPr lang="en-US" smtClean="0">
                <a:solidFill>
                  <a:prstClr val="black">
                    <a:tint val="75000"/>
                  </a:prstClr>
                </a:solidFill>
              </a:rPr>
              <a:pPr/>
              <a:t>8/17/2022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E5F77E-01CC-4EFA-BF97-258AFB4856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439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5A6966-9A88-4EB1-9866-81DFEDA676F3}" type="datetimeFigureOut">
              <a:rPr lang="en-US" smtClean="0">
                <a:solidFill>
                  <a:prstClr val="black">
                    <a:tint val="75000"/>
                  </a:prstClr>
                </a:solidFill>
              </a:rPr>
              <a:pPr/>
              <a:t>8/17/2022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E5F77E-01CC-4EFA-BF97-258AFB4856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231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5A6966-9A88-4EB1-9866-81DFEDA676F3}" type="datetimeFigureOut">
              <a:rPr lang="en-US" smtClean="0">
                <a:solidFill>
                  <a:prstClr val="black">
                    <a:tint val="75000"/>
                  </a:prstClr>
                </a:solidFill>
              </a:rPr>
              <a:pPr/>
              <a:t>8/17/2022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E5F77E-01CC-4EFA-BF97-258AFB4856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297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5A6966-9A88-4EB1-9866-81DFEDA676F3}" type="datetimeFigureOut">
              <a:rPr lang="en-US" smtClean="0">
                <a:solidFill>
                  <a:prstClr val="black">
                    <a:tint val="75000"/>
                  </a:prstClr>
                </a:solidFill>
              </a:rPr>
              <a:pPr/>
              <a:t>8/17/2022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2E5F77E-01CC-4EFA-BF97-258AFB4856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1913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5A6966-9A88-4EB1-9866-81DFEDA676F3}" type="datetimeFigureOut">
              <a:rPr lang="en-US" smtClean="0">
                <a:solidFill>
                  <a:prstClr val="black">
                    <a:tint val="75000"/>
                  </a:prstClr>
                </a:solidFill>
              </a:rPr>
              <a:pPr/>
              <a:t>8/17/2022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2E5F77E-01CC-4EFA-BF97-258AFB4856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674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5A6966-9A88-4EB1-9866-81DFEDA676F3}" type="datetimeFigureOut">
              <a:rPr lang="en-US" smtClean="0">
                <a:solidFill>
                  <a:prstClr val="black">
                    <a:tint val="75000"/>
                  </a:prstClr>
                </a:solidFill>
              </a:rPr>
              <a:pPr/>
              <a:t>8/17/2022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2E5F77E-01CC-4EFA-BF97-258AFB4856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314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5A6966-9A88-4EB1-9866-81DFEDA676F3}" type="datetimeFigureOut">
              <a:rPr lang="en-US" smtClean="0">
                <a:solidFill>
                  <a:prstClr val="black">
                    <a:tint val="75000"/>
                  </a:prstClr>
                </a:solidFill>
              </a:rPr>
              <a:pPr/>
              <a:t>8/17/2022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E5F77E-01CC-4EFA-BF97-258AFB4856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239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5A6966-9A88-4EB1-9866-81DFEDA676F3}" type="datetimeFigureOut">
              <a:rPr lang="en-US" smtClean="0">
                <a:solidFill>
                  <a:prstClr val="black">
                    <a:tint val="75000"/>
                  </a:prstClr>
                </a:solidFill>
              </a:rPr>
              <a:pPr/>
              <a:t>8/17/2022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E5F77E-01CC-4EFA-BF97-258AFB4856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782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5A6966-9A88-4EB1-9866-81DFEDA676F3}" type="datetimeFigureOut">
              <a:rPr lang="en-US" smtClean="0">
                <a:solidFill>
                  <a:prstClr val="black">
                    <a:tint val="75000"/>
                  </a:prstClr>
                </a:solidFill>
              </a:rPr>
              <a:pPr/>
              <a:t>8/17/2022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5F77E-01CC-4EFA-BF97-258AFB4856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4335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youtu.be/GEeIycTzsx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youtu.be/5JsuJGpym2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33770"/>
            <a:ext cx="7772400" cy="1470025"/>
          </a:xfrm>
        </p:spPr>
        <p:txBody>
          <a:bodyPr/>
          <a:lstStyle/>
          <a:p>
            <a:r>
              <a:rPr lang="en-US" dirty="0">
                <a:solidFill>
                  <a:schemeClr val="accent2">
                    <a:lumMod val="60000"/>
                    <a:lumOff val="40000"/>
                  </a:schemeClr>
                </a:solidFill>
                <a:latin typeface="Eras Bold ITC" panose="020B0907030504020204" pitchFamily="34" charset="0"/>
              </a:rPr>
              <a:t>What is theatre?</a:t>
            </a:r>
            <a:br>
              <a:rPr lang="en-US" dirty="0">
                <a:solidFill>
                  <a:schemeClr val="accent2">
                    <a:lumMod val="60000"/>
                    <a:lumOff val="40000"/>
                  </a:schemeClr>
                </a:solidFill>
              </a:rPr>
            </a:br>
            <a:r>
              <a:rPr lang="en-US" sz="3200" dirty="0">
                <a:solidFill>
                  <a:schemeClr val="accent2">
                    <a:lumMod val="60000"/>
                    <a:lumOff val="40000"/>
                  </a:schemeClr>
                </a:solidFill>
              </a:rPr>
              <a:t>(Part 3)</a:t>
            </a:r>
          </a:p>
        </p:txBody>
      </p:sp>
      <p:sp>
        <p:nvSpPr>
          <p:cNvPr id="3" name="Subtitle 2"/>
          <p:cNvSpPr>
            <a:spLocks noGrp="1"/>
          </p:cNvSpPr>
          <p:nvPr>
            <p:ph type="subTitle" idx="1"/>
          </p:nvPr>
        </p:nvSpPr>
        <p:spPr/>
        <p:txBody>
          <a:bodyPr/>
          <a:lstStyle/>
          <a:p>
            <a:r>
              <a:rPr lang="en-US" dirty="0">
                <a:solidFill>
                  <a:schemeClr val="bg1"/>
                </a:solidFill>
              </a:rPr>
              <a:t>Week 1</a:t>
            </a:r>
          </a:p>
          <a:p>
            <a:r>
              <a:rPr lang="en-US" dirty="0">
                <a:solidFill>
                  <a:schemeClr val="bg1"/>
                </a:solidFill>
              </a:rPr>
              <a:t>Introduction to Theatre</a:t>
            </a:r>
          </a:p>
          <a:p>
            <a:r>
              <a:rPr lang="en-US" dirty="0">
                <a:solidFill>
                  <a:schemeClr val="bg1"/>
                </a:solidFill>
              </a:rPr>
              <a:t>College of the Desert</a:t>
            </a:r>
          </a:p>
        </p:txBody>
      </p:sp>
      <p:pic>
        <p:nvPicPr>
          <p:cNvPr id="1026" name="Picture 2" descr="C:\Users\Allyson\AppData\Local\Microsoft\Windows\INetCache\IE\1H6ZAOSB\theat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28600"/>
            <a:ext cx="2135188" cy="21351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llyson\AppData\Local\Microsoft\Windows\INetCache\IE\1H6ZAOSB\Masks[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038600"/>
            <a:ext cx="17049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858000" y="4043362"/>
            <a:ext cx="1700213"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923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7030A0"/>
                </a:solidFill>
                <a:latin typeface="Maiandra GD" panose="020E0502030308020204" pitchFamily="34" charset="0"/>
              </a:rPr>
              <a:t>Suspension of Disbelief</a:t>
            </a:r>
          </a:p>
        </p:txBody>
      </p:sp>
      <p:sp>
        <p:nvSpPr>
          <p:cNvPr id="3" name="Text Placeholder 2"/>
          <p:cNvSpPr>
            <a:spLocks noGrp="1"/>
          </p:cNvSpPr>
          <p:nvPr>
            <p:ph type="body" idx="1"/>
          </p:nvPr>
        </p:nvSpPr>
        <p:spPr>
          <a:xfrm>
            <a:off x="457200" y="1535113"/>
            <a:ext cx="8229600" cy="639762"/>
          </a:xfrm>
        </p:spPr>
        <p:txBody>
          <a:bodyPr>
            <a:normAutofit fontScale="92500"/>
          </a:bodyPr>
          <a:lstStyle/>
          <a:p>
            <a:pPr algn="ctr"/>
            <a:r>
              <a:rPr lang="en-US" dirty="0">
                <a:solidFill>
                  <a:schemeClr val="accent4">
                    <a:lumMod val="60000"/>
                    <a:lumOff val="40000"/>
                  </a:schemeClr>
                </a:solidFill>
              </a:rPr>
              <a:t>Who is Samuel Taylor Coleridge? Why should we care about him?</a:t>
            </a:r>
          </a:p>
          <a:p>
            <a:pPr algn="ctr"/>
            <a:endParaRPr lang="en-US" dirty="0">
              <a:solidFill>
                <a:schemeClr val="bg1"/>
              </a:solidFill>
            </a:endParaRP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04533" y="2174875"/>
            <a:ext cx="2745522" cy="39512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Content Placeholder 5"/>
          <p:cNvSpPr>
            <a:spLocks noGrp="1"/>
          </p:cNvSpPr>
          <p:nvPr>
            <p:ph sz="quarter" idx="4"/>
          </p:nvPr>
        </p:nvSpPr>
        <p:spPr/>
        <p:txBody>
          <a:bodyPr>
            <a:normAutofit fontScale="70000" lnSpcReduction="20000"/>
          </a:bodyPr>
          <a:lstStyle/>
          <a:p>
            <a:pPr marL="0" indent="0">
              <a:buNone/>
            </a:pPr>
            <a:r>
              <a:rPr lang="en-US" dirty="0">
                <a:solidFill>
                  <a:schemeClr val="bg1"/>
                </a:solidFill>
              </a:rPr>
              <a:t>According to Rosemary Ashton, “though he's really only known today for his poetry, Coleridge's contributions to the field of criticism and our language were many. For instance, he not only coined the word 'selfless,' he introduced the word 'aesthetic' to the English language.” </a:t>
            </a:r>
            <a:r>
              <a:rPr lang="en-US" dirty="0">
                <a:solidFill>
                  <a:srgbClr val="FFFF99"/>
                </a:solidFill>
              </a:rPr>
              <a:t>He also coined the phrase “Suspension of Disbelief.</a:t>
            </a:r>
            <a:r>
              <a:rPr lang="en-US" dirty="0">
                <a:solidFill>
                  <a:schemeClr val="bg1"/>
                </a:solidFill>
              </a:rPr>
              <a:t>”</a:t>
            </a:r>
          </a:p>
          <a:p>
            <a:pPr marL="0" indent="0">
              <a:buNone/>
            </a:pPr>
            <a:endParaRPr lang="en-US" dirty="0">
              <a:solidFill>
                <a:schemeClr val="bg1"/>
              </a:solidFill>
            </a:endParaRPr>
          </a:p>
          <a:p>
            <a:pPr marL="0" indent="0">
              <a:buNone/>
            </a:pPr>
            <a:r>
              <a:rPr lang="en-US" dirty="0">
                <a:solidFill>
                  <a:schemeClr val="bg1"/>
                </a:solidFill>
              </a:rPr>
              <a:t>Samuel Taylor Coleridge said that literature involves "the willing suspension of disbelief."   We agree to accept non-reality as reality for the duration of the art experience (performance).  The production and all its elements attempt to create an illusion of reality, verisimilitude, and "the audience completes the illusion by accepting as real what it sees and hears."</a:t>
            </a:r>
          </a:p>
        </p:txBody>
      </p:sp>
    </p:spTree>
    <p:extLst>
      <p:ext uri="{BB962C8B-B14F-4D97-AF65-F5344CB8AC3E}">
        <p14:creationId xmlns:p14="http://schemas.microsoft.com/office/powerpoint/2010/main" val="867130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FFFF00"/>
                </a:solidFill>
                <a:latin typeface="Jokerman" panose="04090605060D06020702" pitchFamily="82" charset="0"/>
              </a:rPr>
              <a:t>What does the word aesthetic mean?</a:t>
            </a:r>
          </a:p>
        </p:txBody>
      </p:sp>
      <p:sp>
        <p:nvSpPr>
          <p:cNvPr id="3" name="Content Placeholder 2"/>
          <p:cNvSpPr>
            <a:spLocks noGrp="1"/>
          </p:cNvSpPr>
          <p:nvPr>
            <p:ph idx="1"/>
          </p:nvPr>
        </p:nvSpPr>
        <p:spPr/>
        <p:txBody>
          <a:bodyPr>
            <a:normAutofit fontScale="47500" lnSpcReduction="20000"/>
          </a:bodyPr>
          <a:lstStyle/>
          <a:p>
            <a:endParaRPr lang="en-US" dirty="0">
              <a:solidFill>
                <a:schemeClr val="bg1"/>
              </a:solidFill>
            </a:endParaRPr>
          </a:p>
          <a:p>
            <a:pPr marL="0" indent="0">
              <a:buNone/>
            </a:pPr>
            <a:r>
              <a:rPr lang="en-US" b="1" dirty="0">
                <a:solidFill>
                  <a:schemeClr val="bg1"/>
                </a:solidFill>
              </a:rPr>
              <a:t>According to the Oxford Dictionary, the word aesthetic (</a:t>
            </a:r>
            <a:r>
              <a:rPr lang="en-US" b="1" dirty="0" err="1">
                <a:solidFill>
                  <a:schemeClr val="bg1"/>
                </a:solidFill>
              </a:rPr>
              <a:t>aes·thet·ic</a:t>
            </a:r>
            <a:r>
              <a:rPr lang="en-US" b="1" dirty="0">
                <a:solidFill>
                  <a:schemeClr val="bg1"/>
                </a:solidFill>
              </a:rPr>
              <a:t>) is an adjective meaning:</a:t>
            </a:r>
          </a:p>
          <a:p>
            <a:endParaRPr lang="en-US" dirty="0">
              <a:solidFill>
                <a:schemeClr val="bg1"/>
              </a:solidFill>
            </a:endParaRPr>
          </a:p>
          <a:p>
            <a:r>
              <a:rPr lang="en-US" dirty="0">
                <a:solidFill>
                  <a:schemeClr val="bg1"/>
                </a:solidFill>
              </a:rPr>
              <a:t>Concerned with beauty or the appreciation of beauty:</a:t>
            </a:r>
          </a:p>
          <a:p>
            <a:pPr lvl="1"/>
            <a:r>
              <a:rPr lang="en-US" dirty="0">
                <a:solidFill>
                  <a:schemeClr val="bg1"/>
                </a:solidFill>
              </a:rPr>
              <a:t>For example, "the pictures give great aesthetic pleasure."</a:t>
            </a:r>
          </a:p>
          <a:p>
            <a:r>
              <a:rPr lang="en-US" dirty="0">
                <a:solidFill>
                  <a:schemeClr val="bg1"/>
                </a:solidFill>
              </a:rPr>
              <a:t>Giving or designed to give pleasure through beauty; of pleasing appearance.</a:t>
            </a:r>
          </a:p>
          <a:p>
            <a:r>
              <a:rPr lang="en-US" dirty="0">
                <a:solidFill>
                  <a:schemeClr val="bg1"/>
                </a:solidFill>
              </a:rPr>
              <a:t>Synonyms: </a:t>
            </a:r>
          </a:p>
          <a:p>
            <a:pPr lvl="1"/>
            <a:r>
              <a:rPr lang="en-US" dirty="0">
                <a:solidFill>
                  <a:schemeClr val="bg1"/>
                </a:solidFill>
              </a:rPr>
              <a:t>Artistic · tasteful · in good taste · graceful · elegant · exquisite · beautiful · attractive · pleasing · lovely</a:t>
            </a:r>
          </a:p>
          <a:p>
            <a:endParaRPr lang="en-US" dirty="0">
              <a:solidFill>
                <a:schemeClr val="bg1"/>
              </a:solidFill>
            </a:endParaRPr>
          </a:p>
          <a:p>
            <a:pPr marL="0" indent="0">
              <a:buNone/>
            </a:pPr>
            <a:r>
              <a:rPr lang="en-US" b="1" dirty="0">
                <a:solidFill>
                  <a:schemeClr val="bg1"/>
                </a:solidFill>
              </a:rPr>
              <a:t>As a Noun it can mean:</a:t>
            </a:r>
          </a:p>
          <a:p>
            <a:pPr marL="0" indent="0">
              <a:buNone/>
            </a:pPr>
            <a:endParaRPr lang="en-US" dirty="0">
              <a:solidFill>
                <a:schemeClr val="bg1"/>
              </a:solidFill>
            </a:endParaRPr>
          </a:p>
          <a:p>
            <a:r>
              <a:rPr lang="en-US" dirty="0">
                <a:solidFill>
                  <a:schemeClr val="bg1"/>
                </a:solidFill>
              </a:rPr>
              <a:t>A set of principles underlying and guiding the work of a particular artist or artistic movement.</a:t>
            </a:r>
          </a:p>
          <a:p>
            <a:pPr lvl="1"/>
            <a:r>
              <a:rPr lang="en-US" dirty="0">
                <a:solidFill>
                  <a:schemeClr val="bg1"/>
                </a:solidFill>
              </a:rPr>
              <a:t>For example "the Cubist aesthetic“ </a:t>
            </a:r>
          </a:p>
          <a:p>
            <a:pPr marL="0" indent="0">
              <a:buNone/>
            </a:pPr>
            <a:endParaRPr lang="en-US" dirty="0">
              <a:solidFill>
                <a:schemeClr val="bg1"/>
              </a:solidFill>
            </a:endParaRPr>
          </a:p>
          <a:p>
            <a:pPr marL="0" indent="0">
              <a:buNone/>
            </a:pPr>
            <a:r>
              <a:rPr lang="en-US" b="1" dirty="0">
                <a:solidFill>
                  <a:schemeClr val="bg1"/>
                </a:solidFill>
              </a:rPr>
              <a:t>The origin of the word comes from the late 18</a:t>
            </a:r>
            <a:r>
              <a:rPr lang="en-US" b="1" baseline="30000" dirty="0">
                <a:solidFill>
                  <a:schemeClr val="bg1"/>
                </a:solidFill>
              </a:rPr>
              <a:t>th</a:t>
            </a:r>
            <a:r>
              <a:rPr lang="en-US" b="1" dirty="0">
                <a:solidFill>
                  <a:schemeClr val="bg1"/>
                </a:solidFill>
              </a:rPr>
              <a:t> century:</a:t>
            </a:r>
          </a:p>
          <a:p>
            <a:endParaRPr lang="en-US" dirty="0">
              <a:solidFill>
                <a:schemeClr val="bg1"/>
              </a:solidFill>
            </a:endParaRPr>
          </a:p>
          <a:p>
            <a:r>
              <a:rPr lang="en-US" dirty="0">
                <a:solidFill>
                  <a:schemeClr val="bg1"/>
                </a:solidFill>
              </a:rPr>
              <a:t>In the sense ‘relating to perception by the senses’ </a:t>
            </a:r>
          </a:p>
          <a:p>
            <a:r>
              <a:rPr lang="en-US" dirty="0">
                <a:solidFill>
                  <a:schemeClr val="bg1"/>
                </a:solidFill>
              </a:rPr>
              <a:t>From the Greek word </a:t>
            </a:r>
            <a:r>
              <a:rPr lang="en-US" dirty="0" err="1">
                <a:solidFill>
                  <a:schemeClr val="bg1"/>
                </a:solidFill>
              </a:rPr>
              <a:t>aisthētikos</a:t>
            </a:r>
            <a:r>
              <a:rPr lang="en-US" dirty="0">
                <a:solidFill>
                  <a:schemeClr val="bg1"/>
                </a:solidFill>
              </a:rPr>
              <a:t>, from </a:t>
            </a:r>
            <a:r>
              <a:rPr lang="en-US" dirty="0" err="1">
                <a:solidFill>
                  <a:schemeClr val="bg1"/>
                </a:solidFill>
              </a:rPr>
              <a:t>aisthēta</a:t>
            </a:r>
            <a:r>
              <a:rPr lang="en-US" dirty="0">
                <a:solidFill>
                  <a:schemeClr val="bg1"/>
                </a:solidFill>
              </a:rPr>
              <a:t> ‘perceptible things,’ from </a:t>
            </a:r>
            <a:r>
              <a:rPr lang="en-US" dirty="0" err="1">
                <a:solidFill>
                  <a:schemeClr val="bg1"/>
                </a:solidFill>
              </a:rPr>
              <a:t>aisthesthai</a:t>
            </a:r>
            <a:r>
              <a:rPr lang="en-US" dirty="0">
                <a:solidFill>
                  <a:schemeClr val="bg1"/>
                </a:solidFill>
              </a:rPr>
              <a:t> ‘perceive.’ </a:t>
            </a:r>
          </a:p>
          <a:p>
            <a:r>
              <a:rPr lang="en-US" dirty="0">
                <a:solidFill>
                  <a:schemeClr val="bg1"/>
                </a:solidFill>
              </a:rPr>
              <a:t>The sense ‘concerned with beauty’ was coined in German in the mid 18th century and adopted into English in the early 19th century, but its use was controversial until late in the century.</a:t>
            </a:r>
          </a:p>
        </p:txBody>
      </p:sp>
    </p:spTree>
    <p:extLst>
      <p:ext uri="{BB962C8B-B14F-4D97-AF65-F5344CB8AC3E}">
        <p14:creationId xmlns:p14="http://schemas.microsoft.com/office/powerpoint/2010/main" val="1684382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latin typeface="Rod" panose="02030509050101010101" pitchFamily="49" charset="-79"/>
                <a:cs typeface="Rod" panose="02030509050101010101" pitchFamily="49" charset="-79"/>
              </a:rPr>
              <a:t>What is Verisimilitude?</a:t>
            </a:r>
          </a:p>
        </p:txBody>
      </p:sp>
      <p:sp>
        <p:nvSpPr>
          <p:cNvPr id="3" name="Content Placeholder 2"/>
          <p:cNvSpPr>
            <a:spLocks noGrp="1"/>
          </p:cNvSpPr>
          <p:nvPr>
            <p:ph idx="1"/>
          </p:nvPr>
        </p:nvSpPr>
        <p:spPr/>
        <p:txBody>
          <a:bodyPr>
            <a:normAutofit fontScale="47500" lnSpcReduction="20000"/>
          </a:bodyPr>
          <a:lstStyle/>
          <a:p>
            <a:pPr marL="0" indent="0">
              <a:buNone/>
            </a:pPr>
            <a:r>
              <a:rPr lang="en-US" b="1" dirty="0">
                <a:solidFill>
                  <a:schemeClr val="bg1"/>
                </a:solidFill>
              </a:rPr>
              <a:t>Verisimilitude’s Definition, according to literarydevices.net, is:</a:t>
            </a:r>
          </a:p>
          <a:p>
            <a:endParaRPr lang="en-US" dirty="0">
              <a:solidFill>
                <a:schemeClr val="bg1"/>
              </a:solidFill>
            </a:endParaRPr>
          </a:p>
          <a:p>
            <a:r>
              <a:rPr lang="en-US" dirty="0">
                <a:solidFill>
                  <a:schemeClr val="bg1"/>
                </a:solidFill>
              </a:rPr>
              <a:t>“In a literary work, verisimilitude is likeness to the truth”</a:t>
            </a:r>
          </a:p>
          <a:p>
            <a:pPr lvl="1"/>
            <a:r>
              <a:rPr lang="en-US" dirty="0">
                <a:solidFill>
                  <a:schemeClr val="bg1"/>
                </a:solidFill>
              </a:rPr>
              <a:t>For example, “resemblance of a fictitious work to a real event even if it is a far-fetched one.”</a:t>
            </a:r>
          </a:p>
          <a:p>
            <a:endParaRPr lang="en-US" dirty="0">
              <a:solidFill>
                <a:schemeClr val="bg1"/>
              </a:solidFill>
            </a:endParaRPr>
          </a:p>
          <a:p>
            <a:r>
              <a:rPr lang="en-US" dirty="0">
                <a:solidFill>
                  <a:schemeClr val="bg1"/>
                </a:solidFill>
              </a:rPr>
              <a:t>“Verisimilitude ensures that even a fantasy must be rooted in reality, which means that events should be plausible to the extent that readers consider them credible enough to be able to relate them somehow to their experiences of real life.”</a:t>
            </a:r>
          </a:p>
          <a:p>
            <a:pPr marL="0" indent="0">
              <a:buNone/>
            </a:pPr>
            <a:endParaRPr lang="en-US" dirty="0">
              <a:solidFill>
                <a:schemeClr val="bg1"/>
              </a:solidFill>
            </a:endParaRPr>
          </a:p>
          <a:p>
            <a:pPr marL="0" indent="0">
              <a:buNone/>
            </a:pPr>
            <a:r>
              <a:rPr lang="en-US" b="1" dirty="0">
                <a:solidFill>
                  <a:schemeClr val="bg1"/>
                </a:solidFill>
              </a:rPr>
              <a:t>The Origin of Verisimilitude is:</a:t>
            </a:r>
          </a:p>
          <a:p>
            <a:endParaRPr lang="en-US" dirty="0">
              <a:solidFill>
                <a:schemeClr val="bg1"/>
              </a:solidFill>
            </a:endParaRPr>
          </a:p>
          <a:p>
            <a:r>
              <a:rPr lang="en-US" dirty="0">
                <a:solidFill>
                  <a:schemeClr val="bg1"/>
                </a:solidFill>
              </a:rPr>
              <a:t>“The theory of verisimilitude comes from a Platonic and Aristotelian dramatic theory called “mimesis”. According to this theory, a work of art should convince the audience by imitating and representing nature and having basis in reality. The playwright, conforming to the above mentioned theory, had to draw themes from sources well-known to the common people of his time and maintain the unities of action, place and time. Besides, he had to bring a realistic union between the style and the subject.”</a:t>
            </a:r>
          </a:p>
          <a:p>
            <a:pPr marL="0" indent="0">
              <a:buNone/>
            </a:pPr>
            <a:endParaRPr lang="en-US" dirty="0">
              <a:solidFill>
                <a:schemeClr val="bg1"/>
              </a:solidFill>
            </a:endParaRPr>
          </a:p>
          <a:p>
            <a:r>
              <a:rPr lang="en-US" dirty="0">
                <a:solidFill>
                  <a:schemeClr val="bg1"/>
                </a:solidFill>
              </a:rPr>
              <a:t>Video Explanation: </a:t>
            </a:r>
            <a:r>
              <a:rPr lang="en-US" dirty="0">
                <a:solidFill>
                  <a:schemeClr val="bg1"/>
                </a:solidFill>
                <a:hlinkClick r:id="rId2"/>
              </a:rPr>
              <a:t>https://youtu.be/GEeIycTzsx4</a:t>
            </a:r>
            <a:r>
              <a:rPr lang="en-US" dirty="0">
                <a:solidFill>
                  <a:schemeClr val="bg1"/>
                </a:solidFill>
              </a:rPr>
              <a:t> </a:t>
            </a:r>
          </a:p>
        </p:txBody>
      </p:sp>
    </p:spTree>
    <p:extLst>
      <p:ext uri="{BB962C8B-B14F-4D97-AF65-F5344CB8AC3E}">
        <p14:creationId xmlns:p14="http://schemas.microsoft.com/office/powerpoint/2010/main" val="2860680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7030A0"/>
                </a:solidFill>
                <a:latin typeface="Maiandra GD" panose="020E0502030308020204" pitchFamily="34" charset="0"/>
              </a:rPr>
              <a:t>Suspension of Disbelief</a:t>
            </a:r>
          </a:p>
        </p:txBody>
      </p:sp>
      <p:sp>
        <p:nvSpPr>
          <p:cNvPr id="3" name="Text Placeholder 2"/>
          <p:cNvSpPr>
            <a:spLocks noGrp="1"/>
          </p:cNvSpPr>
          <p:nvPr>
            <p:ph type="body" idx="1"/>
          </p:nvPr>
        </p:nvSpPr>
        <p:spPr>
          <a:xfrm>
            <a:off x="457200" y="1535113"/>
            <a:ext cx="8229600" cy="639762"/>
          </a:xfrm>
        </p:spPr>
        <p:txBody>
          <a:bodyPr>
            <a:normAutofit/>
          </a:bodyPr>
          <a:lstStyle/>
          <a:p>
            <a:pPr algn="ctr"/>
            <a:r>
              <a:rPr lang="en-US" dirty="0">
                <a:solidFill>
                  <a:schemeClr val="accent4">
                    <a:lumMod val="40000"/>
                    <a:lumOff val="60000"/>
                  </a:schemeClr>
                </a:solidFill>
              </a:rPr>
              <a:t>What is it?</a:t>
            </a:r>
          </a:p>
          <a:p>
            <a:pPr algn="ctr"/>
            <a:endParaRPr lang="en-US" dirty="0">
              <a:solidFill>
                <a:schemeClr val="bg1"/>
              </a:solidFill>
            </a:endParaRP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1000" y="2133600"/>
            <a:ext cx="2745522" cy="39512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Content Placeholder 5"/>
          <p:cNvSpPr>
            <a:spLocks noGrp="1"/>
          </p:cNvSpPr>
          <p:nvPr>
            <p:ph sz="quarter" idx="4"/>
          </p:nvPr>
        </p:nvSpPr>
        <p:spPr>
          <a:xfrm>
            <a:off x="3352800" y="1828800"/>
            <a:ext cx="5410200" cy="3951288"/>
          </a:xfrm>
        </p:spPr>
        <p:txBody>
          <a:bodyPr>
            <a:noAutofit/>
          </a:bodyPr>
          <a:lstStyle/>
          <a:p>
            <a:pPr marL="0" indent="0">
              <a:buNone/>
            </a:pPr>
            <a:r>
              <a:rPr lang="en-US" sz="1400" dirty="0">
                <a:solidFill>
                  <a:schemeClr val="bg1"/>
                </a:solidFill>
              </a:rPr>
              <a:t>Suspension of Disbelief according to literarydevices.net, is that “the theory of verisimilitude leads to the idea of “suspension of disbelief” or “</a:t>
            </a:r>
            <a:r>
              <a:rPr lang="en-US" sz="1400" dirty="0">
                <a:solidFill>
                  <a:srgbClr val="FFFF99"/>
                </a:solidFill>
              </a:rPr>
              <a:t>willing suspension of disbelief,” a term coined in 1817 by Samuel Taylor Coleridge</a:t>
            </a:r>
            <a:r>
              <a:rPr lang="en-US" sz="1400" dirty="0">
                <a:solidFill>
                  <a:schemeClr val="bg1"/>
                </a:solidFill>
              </a:rPr>
              <a:t>. He was of the opinion that if a writer was able to fill his work with a “human interest and a semblance of truth”, the readers would willingly suspend or delay their judgment in relation to the doubtfulness of a narrative. </a:t>
            </a:r>
          </a:p>
          <a:p>
            <a:pPr marL="0" indent="0">
              <a:buNone/>
            </a:pPr>
            <a:endParaRPr lang="en-US" sz="1400" dirty="0">
              <a:solidFill>
                <a:schemeClr val="bg1"/>
              </a:solidFill>
            </a:endParaRPr>
          </a:p>
          <a:p>
            <a:pPr marL="0" indent="0">
              <a:buNone/>
            </a:pPr>
            <a:r>
              <a:rPr lang="en-US" sz="1400" dirty="0">
                <a:solidFill>
                  <a:schemeClr val="bg1"/>
                </a:solidFill>
              </a:rPr>
              <a:t>In his </a:t>
            </a:r>
            <a:r>
              <a:rPr lang="en-US" sz="1400" dirty="0" err="1">
                <a:solidFill>
                  <a:schemeClr val="bg1"/>
                </a:solidFill>
              </a:rPr>
              <a:t>Biographia</a:t>
            </a:r>
            <a:r>
              <a:rPr lang="en-US" sz="1400" dirty="0">
                <a:solidFill>
                  <a:schemeClr val="bg1"/>
                </a:solidFill>
              </a:rPr>
              <a:t> </a:t>
            </a:r>
            <a:r>
              <a:rPr lang="en-US" sz="1400" dirty="0" err="1">
                <a:solidFill>
                  <a:schemeClr val="bg1"/>
                </a:solidFill>
              </a:rPr>
              <a:t>Literaria</a:t>
            </a:r>
            <a:r>
              <a:rPr lang="en-US" sz="1400" dirty="0">
                <a:solidFill>
                  <a:schemeClr val="bg1"/>
                </a:solidFill>
              </a:rPr>
              <a:t>, Coleridge says:</a:t>
            </a:r>
          </a:p>
          <a:p>
            <a:pPr marL="0" indent="0">
              <a:buNone/>
            </a:pPr>
            <a:endParaRPr lang="en-US" sz="1400" dirty="0">
              <a:solidFill>
                <a:schemeClr val="bg1"/>
              </a:solidFill>
            </a:endParaRPr>
          </a:p>
          <a:p>
            <a:pPr marL="0" indent="0">
              <a:buNone/>
            </a:pPr>
            <a:r>
              <a:rPr lang="en-US" sz="1400" dirty="0">
                <a:solidFill>
                  <a:schemeClr val="bg1"/>
                </a:solidFill>
              </a:rPr>
              <a:t>“… It was agreed, that my endeavors should be directed to persons and characters supernatural, or at least romantic, yet so as to transfer from our inward nature a human interest and a semblance of truth sufficient to procure for these shadows of imagination that willing suspension of disbelief for the moment, which constitutes poetic faith. Mr. Wordsworth on the other hand was to propose to himself as his object, to give the charm of novelty to things of every day, and to excite a feeling [similar] to the supernatural, by awakening the mind’s attention from the lethargy of custom, and directing it to the loveliness and the wonders of the world before us …”</a:t>
            </a:r>
          </a:p>
        </p:txBody>
      </p:sp>
    </p:spTree>
    <p:extLst>
      <p:ext uri="{BB962C8B-B14F-4D97-AF65-F5344CB8AC3E}">
        <p14:creationId xmlns:p14="http://schemas.microsoft.com/office/powerpoint/2010/main" val="2933689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FF0000"/>
                </a:solidFill>
                <a:latin typeface="Freestyle Script" panose="030804020302050B0404" pitchFamily="66" charset="0"/>
              </a:rPr>
              <a:t>What does ART help to do?</a:t>
            </a:r>
          </a:p>
        </p:txBody>
      </p:sp>
      <p:sp>
        <p:nvSpPr>
          <p:cNvPr id="3" name="Content Placeholder 2"/>
          <p:cNvSpPr>
            <a:spLocks noGrp="1"/>
          </p:cNvSpPr>
          <p:nvPr>
            <p:ph idx="1"/>
          </p:nvPr>
        </p:nvSpPr>
        <p:spPr/>
        <p:txBody>
          <a:bodyPr>
            <a:normAutofit fontScale="25000" lnSpcReduction="20000"/>
          </a:bodyPr>
          <a:lstStyle/>
          <a:p>
            <a:pPr marL="0" indent="0">
              <a:buNone/>
            </a:pPr>
            <a:r>
              <a:rPr lang="en-US" sz="7200" b="1" dirty="0">
                <a:solidFill>
                  <a:schemeClr val="accent2">
                    <a:lumMod val="60000"/>
                    <a:lumOff val="40000"/>
                  </a:schemeClr>
                </a:solidFill>
              </a:rPr>
              <a:t>3. Art is "safe“</a:t>
            </a:r>
          </a:p>
          <a:p>
            <a:pPr marL="0" indent="0">
              <a:buNone/>
            </a:pPr>
            <a:endParaRPr lang="en-US" sz="7200" dirty="0">
              <a:solidFill>
                <a:schemeClr val="bg1"/>
              </a:solidFill>
            </a:endParaRPr>
          </a:p>
          <a:p>
            <a:r>
              <a:rPr lang="en-US" sz="7200" dirty="0">
                <a:solidFill>
                  <a:schemeClr val="bg1"/>
                </a:solidFill>
              </a:rPr>
              <a:t>The artistic self-awareness of the artists and audiences mean that art NEED NOT have any influence on the outside world; it MAY have an influence (some say it should, some say that it should not, and certainly in many cases it DOES), but it doesn't need to. </a:t>
            </a:r>
          </a:p>
          <a:p>
            <a:pPr marL="0" indent="0">
              <a:buNone/>
            </a:pPr>
            <a:endParaRPr lang="en-US" sz="7200" dirty="0">
              <a:solidFill>
                <a:schemeClr val="bg1"/>
              </a:solidFill>
            </a:endParaRPr>
          </a:p>
          <a:p>
            <a:pPr marL="0" indent="0">
              <a:buNone/>
            </a:pPr>
            <a:r>
              <a:rPr lang="en-US" sz="7200" b="1" dirty="0">
                <a:solidFill>
                  <a:schemeClr val="accent2">
                    <a:lumMod val="60000"/>
                    <a:lumOff val="40000"/>
                  </a:schemeClr>
                </a:solidFill>
              </a:rPr>
              <a:t>4. Art is imitation – It is "made" – it is not natural</a:t>
            </a:r>
          </a:p>
          <a:p>
            <a:pPr marL="0" indent="0">
              <a:buNone/>
            </a:pPr>
            <a:endParaRPr lang="en-US" sz="7200" dirty="0">
              <a:solidFill>
                <a:schemeClr val="bg1"/>
              </a:solidFill>
            </a:endParaRPr>
          </a:p>
          <a:p>
            <a:r>
              <a:rPr lang="en-US" sz="7200" dirty="0">
                <a:solidFill>
                  <a:schemeClr val="bg1"/>
                </a:solidFill>
              </a:rPr>
              <a:t>Elements of life and art are similar, but not the same</a:t>
            </a:r>
          </a:p>
          <a:p>
            <a:r>
              <a:rPr lang="en-US" sz="7200" dirty="0">
                <a:solidFill>
                  <a:schemeClr val="bg1"/>
                </a:solidFill>
              </a:rPr>
              <a:t>We can examine it as an imitation object</a:t>
            </a:r>
          </a:p>
          <a:p>
            <a:r>
              <a:rPr lang="en-US" sz="7200" dirty="0">
                <a:solidFill>
                  <a:schemeClr val="bg1"/>
                </a:solidFill>
              </a:rPr>
              <a:t>We can break it down and analyze it</a:t>
            </a:r>
          </a:p>
          <a:p>
            <a:pPr marL="0" indent="0">
              <a:buNone/>
            </a:pPr>
            <a:endParaRPr lang="en-US" sz="7200" dirty="0">
              <a:solidFill>
                <a:schemeClr val="bg1"/>
              </a:solidFill>
            </a:endParaRPr>
          </a:p>
          <a:p>
            <a:pPr marL="0" indent="0">
              <a:buNone/>
            </a:pPr>
            <a:endParaRPr lang="en-US" sz="7200" dirty="0">
              <a:solidFill>
                <a:schemeClr val="bg1"/>
              </a:solidFill>
            </a:endParaRPr>
          </a:p>
          <a:p>
            <a:pPr marL="0" indent="0" algn="ctr">
              <a:buNone/>
            </a:pPr>
            <a:r>
              <a:rPr lang="en-US" sz="8000" dirty="0">
                <a:solidFill>
                  <a:schemeClr val="bg1"/>
                </a:solidFill>
              </a:rPr>
              <a:t>Artist and spectator have artistic self-awareness or intention.</a:t>
            </a:r>
          </a:p>
          <a:p>
            <a:pPr marL="0" indent="0">
              <a:buNone/>
            </a:pPr>
            <a:endParaRPr lang="en-US" sz="7200" dirty="0">
              <a:solidFill>
                <a:schemeClr val="bg1"/>
              </a:solidFill>
            </a:endParaRPr>
          </a:p>
        </p:txBody>
      </p:sp>
    </p:spTree>
    <p:extLst>
      <p:ext uri="{BB962C8B-B14F-4D97-AF65-F5344CB8AC3E}">
        <p14:creationId xmlns:p14="http://schemas.microsoft.com/office/powerpoint/2010/main" val="1525748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ee the source image">
            <a:extLst>
              <a:ext uri="{FF2B5EF4-FFF2-40B4-BE49-F238E27FC236}">
                <a16:creationId xmlns:a16="http://schemas.microsoft.com/office/drawing/2014/main" id="{7DF380FD-0FBC-94CC-5390-52DD69B0413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366" r="-3" b="-3"/>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A5238CAD-61E8-1B6C-D7DA-D8D64C0531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727" r="-2" b="-2"/>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035" name="Freeform: Shape 103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37" name="Freeform: Shape 103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336042" y="859536"/>
            <a:ext cx="3624601" cy="1243584"/>
          </a:xfrm>
        </p:spPr>
        <p:txBody>
          <a:bodyPr>
            <a:normAutofit/>
          </a:bodyPr>
          <a:lstStyle/>
          <a:p>
            <a:pPr>
              <a:lnSpc>
                <a:spcPct val="90000"/>
              </a:lnSpc>
            </a:pPr>
            <a:r>
              <a:rPr lang="en-US" sz="2300" dirty="0">
                <a:solidFill>
                  <a:srgbClr val="92D050"/>
                </a:solidFill>
                <a:latin typeface="LilyUPC" panose="020B0604020202020204" pitchFamily="34" charset="-34"/>
                <a:cs typeface="LilyUPC" panose="020B0604020202020204" pitchFamily="34" charset="-34"/>
              </a:rPr>
              <a:t>What is the difference between a real-life knife fight and a staged knife fight? </a:t>
            </a:r>
            <a:br>
              <a:rPr lang="en-US" sz="2300" dirty="0">
                <a:solidFill>
                  <a:srgbClr val="92D050"/>
                </a:solidFill>
              </a:rPr>
            </a:br>
            <a:endParaRPr lang="en-US" sz="2300" dirty="0">
              <a:solidFill>
                <a:srgbClr val="92D050"/>
              </a:solidFill>
            </a:endParaRPr>
          </a:p>
        </p:txBody>
      </p:sp>
      <p:sp>
        <p:nvSpPr>
          <p:cNvPr id="1039" name="Rectangle 103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041" name="Rectangle 104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3" name="Rectangle 104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336042" y="2512611"/>
            <a:ext cx="3624602" cy="3664351"/>
          </a:xfrm>
        </p:spPr>
        <p:txBody>
          <a:bodyPr>
            <a:normAutofit/>
          </a:bodyPr>
          <a:lstStyle/>
          <a:p>
            <a:pPr>
              <a:lnSpc>
                <a:spcPct val="90000"/>
              </a:lnSpc>
            </a:pPr>
            <a:endParaRPr lang="en-US" sz="1400" dirty="0">
              <a:solidFill>
                <a:schemeClr val="bg1"/>
              </a:solidFill>
            </a:endParaRPr>
          </a:p>
          <a:p>
            <a:pPr>
              <a:lnSpc>
                <a:spcPct val="90000"/>
              </a:lnSpc>
            </a:pPr>
            <a:r>
              <a:rPr lang="en-US" sz="1400" b="1" dirty="0">
                <a:solidFill>
                  <a:srgbClr val="FF0000"/>
                </a:solidFill>
              </a:rPr>
              <a:t>Real</a:t>
            </a:r>
          </a:p>
          <a:p>
            <a:pPr lvl="1">
              <a:lnSpc>
                <a:spcPct val="90000"/>
              </a:lnSpc>
            </a:pPr>
            <a:r>
              <a:rPr lang="en-US" sz="1400" dirty="0">
                <a:solidFill>
                  <a:schemeClr val="bg1"/>
                </a:solidFill>
              </a:rPr>
              <a:t>People and spectator can get hurt </a:t>
            </a:r>
          </a:p>
          <a:p>
            <a:pPr lvl="1">
              <a:lnSpc>
                <a:spcPct val="90000"/>
              </a:lnSpc>
            </a:pPr>
            <a:r>
              <a:rPr lang="en-US" sz="1400" dirty="0">
                <a:solidFill>
                  <a:schemeClr val="bg1"/>
                </a:solidFill>
              </a:rPr>
              <a:t>There is no artistic intention or awareness, no intention to create/exhibit art</a:t>
            </a:r>
          </a:p>
          <a:p>
            <a:pPr>
              <a:lnSpc>
                <a:spcPct val="90000"/>
              </a:lnSpc>
            </a:pPr>
            <a:endParaRPr lang="en-US" sz="1400" dirty="0">
              <a:solidFill>
                <a:schemeClr val="bg1"/>
              </a:solidFill>
            </a:endParaRPr>
          </a:p>
          <a:p>
            <a:pPr>
              <a:lnSpc>
                <a:spcPct val="90000"/>
              </a:lnSpc>
            </a:pPr>
            <a:endParaRPr lang="en-US" sz="1400" dirty="0">
              <a:solidFill>
                <a:schemeClr val="bg1"/>
              </a:solidFill>
            </a:endParaRPr>
          </a:p>
          <a:p>
            <a:pPr>
              <a:lnSpc>
                <a:spcPct val="90000"/>
              </a:lnSpc>
            </a:pPr>
            <a:r>
              <a:rPr lang="en-US" sz="1400" b="1" dirty="0">
                <a:solidFill>
                  <a:schemeClr val="accent2">
                    <a:lumMod val="60000"/>
                    <a:lumOff val="40000"/>
                  </a:schemeClr>
                </a:solidFill>
              </a:rPr>
              <a:t>Staged (art)</a:t>
            </a:r>
          </a:p>
          <a:p>
            <a:pPr lvl="1">
              <a:lnSpc>
                <a:spcPct val="90000"/>
              </a:lnSpc>
            </a:pPr>
            <a:r>
              <a:rPr lang="en-US" sz="1400" dirty="0">
                <a:solidFill>
                  <a:schemeClr val="bg1"/>
                </a:solidFill>
              </a:rPr>
              <a:t>People MAY get hurt, but don't have to – there is no specific intention to harm</a:t>
            </a:r>
          </a:p>
          <a:p>
            <a:pPr lvl="1">
              <a:lnSpc>
                <a:spcPct val="90000"/>
              </a:lnSpc>
            </a:pPr>
            <a:r>
              <a:rPr lang="en-US" sz="1400" dirty="0">
                <a:solidFill>
                  <a:schemeClr val="bg1"/>
                </a:solidFill>
              </a:rPr>
              <a:t>Artist and spectator are AWARE – that they are creating / experiencing art </a:t>
            </a:r>
          </a:p>
        </p:txBody>
      </p:sp>
    </p:spTree>
    <p:extLst>
      <p:ext uri="{BB962C8B-B14F-4D97-AF65-F5344CB8AC3E}">
        <p14:creationId xmlns:p14="http://schemas.microsoft.com/office/powerpoint/2010/main" val="3611717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FF00FF"/>
                </a:solidFill>
                <a:latin typeface="Gloucester MT Extra Condensed" panose="02030808020601010101" pitchFamily="18" charset="0"/>
              </a:rPr>
              <a:t>Accidents Can Happen while Creating Art</a:t>
            </a:r>
          </a:p>
        </p:txBody>
      </p:sp>
      <p:sp>
        <p:nvSpPr>
          <p:cNvPr id="3" name="Content Placeholder 2"/>
          <p:cNvSpPr>
            <a:spLocks noGrp="1"/>
          </p:cNvSpPr>
          <p:nvPr>
            <p:ph idx="1"/>
          </p:nvPr>
        </p:nvSpPr>
        <p:spPr/>
        <p:txBody>
          <a:bodyPr>
            <a:normAutofit fontScale="77500" lnSpcReduction="20000"/>
          </a:bodyPr>
          <a:lstStyle/>
          <a:p>
            <a:r>
              <a:rPr lang="en-US" b="1" dirty="0">
                <a:solidFill>
                  <a:schemeClr val="bg1"/>
                </a:solidFill>
              </a:rPr>
              <a:t>Theatre Accidents:</a:t>
            </a:r>
          </a:p>
          <a:p>
            <a:pPr lvl="1"/>
            <a:r>
              <a:rPr lang="en-US" dirty="0">
                <a:solidFill>
                  <a:schemeClr val="bg1"/>
                </a:solidFill>
              </a:rPr>
              <a:t>During a showing of the play </a:t>
            </a:r>
            <a:r>
              <a:rPr lang="en-US" i="1" dirty="0">
                <a:solidFill>
                  <a:schemeClr val="bg1"/>
                </a:solidFill>
              </a:rPr>
              <a:t>Hamlet</a:t>
            </a:r>
            <a:r>
              <a:rPr lang="en-US" dirty="0">
                <a:solidFill>
                  <a:schemeClr val="bg1"/>
                </a:solidFill>
              </a:rPr>
              <a:t>  at the Sylvan Theatre in 1966-67, a sword broke during a fight scene, flying out to the audience – who COULD have gotten hurt. </a:t>
            </a:r>
          </a:p>
          <a:p>
            <a:pPr lvl="1"/>
            <a:r>
              <a:rPr lang="en-US" dirty="0">
                <a:solidFill>
                  <a:schemeClr val="bg1"/>
                </a:solidFill>
              </a:rPr>
              <a:t>“Daniel </a:t>
            </a:r>
            <a:r>
              <a:rPr lang="en-US" dirty="0" err="1">
                <a:solidFill>
                  <a:schemeClr val="bg1"/>
                </a:solidFill>
              </a:rPr>
              <a:t>Hoevels</a:t>
            </a:r>
            <a:r>
              <a:rPr lang="en-US" dirty="0">
                <a:solidFill>
                  <a:schemeClr val="bg1"/>
                </a:solidFill>
              </a:rPr>
              <a:t>, 30, was said to have had blood "pouring from his neck" after he stabbed himself with the knife in a suicide scene. The company admitted that a female prop manager had bought a knife for use on stage and forgotten to blunt it.”</a:t>
            </a:r>
          </a:p>
          <a:p>
            <a:pPr lvl="1"/>
            <a:r>
              <a:rPr lang="en-US" dirty="0">
                <a:solidFill>
                  <a:schemeClr val="bg1"/>
                </a:solidFill>
              </a:rPr>
              <a:t>In 2016, two teen actors in New Zealand sustained neck wounds after a stage production about a murderous barber Sweeney Todd went wholly awry. The prop razor used in the scene had been reportedly safety-checked multiple times. The two 16-year-old boys were taken to hospital following the accident, one with serious injuries, the other with moderate injuries.</a:t>
            </a:r>
          </a:p>
        </p:txBody>
      </p:sp>
    </p:spTree>
    <p:extLst>
      <p:ext uri="{BB962C8B-B14F-4D97-AF65-F5344CB8AC3E}">
        <p14:creationId xmlns:p14="http://schemas.microsoft.com/office/powerpoint/2010/main" val="551947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FF00FF"/>
                </a:solidFill>
                <a:latin typeface="Gloucester MT Extra Condensed" panose="02030808020601010101" pitchFamily="18" charset="0"/>
              </a:rPr>
              <a:t>Accidents Can Happen while Creating Art</a:t>
            </a:r>
          </a:p>
        </p:txBody>
      </p:sp>
      <p:sp>
        <p:nvSpPr>
          <p:cNvPr id="3" name="Content Placeholder 2"/>
          <p:cNvSpPr>
            <a:spLocks noGrp="1"/>
          </p:cNvSpPr>
          <p:nvPr>
            <p:ph idx="1"/>
          </p:nvPr>
        </p:nvSpPr>
        <p:spPr/>
        <p:txBody>
          <a:bodyPr>
            <a:normAutofit fontScale="62500" lnSpcReduction="20000"/>
          </a:bodyPr>
          <a:lstStyle/>
          <a:p>
            <a:r>
              <a:rPr lang="en-US" b="1" dirty="0">
                <a:solidFill>
                  <a:schemeClr val="bg1"/>
                </a:solidFill>
              </a:rPr>
              <a:t>Movie Accidents:</a:t>
            </a:r>
          </a:p>
          <a:p>
            <a:pPr lvl="1"/>
            <a:r>
              <a:rPr lang="en-US" dirty="0">
                <a:solidFill>
                  <a:schemeClr val="bg1"/>
                </a:solidFill>
              </a:rPr>
              <a:t>People have even gotten killed – “actor Vic Morrow and child actors </a:t>
            </a:r>
            <a:r>
              <a:rPr lang="en-US" dirty="0" err="1">
                <a:solidFill>
                  <a:schemeClr val="bg1"/>
                </a:solidFill>
              </a:rPr>
              <a:t>Myca</a:t>
            </a:r>
            <a:r>
              <a:rPr lang="en-US" dirty="0">
                <a:solidFill>
                  <a:schemeClr val="bg1"/>
                </a:solidFill>
              </a:rPr>
              <a:t> </a:t>
            </a:r>
            <a:r>
              <a:rPr lang="en-US" dirty="0" err="1">
                <a:solidFill>
                  <a:schemeClr val="bg1"/>
                </a:solidFill>
              </a:rPr>
              <a:t>Dinh</a:t>
            </a:r>
            <a:r>
              <a:rPr lang="en-US" dirty="0">
                <a:solidFill>
                  <a:schemeClr val="bg1"/>
                </a:solidFill>
              </a:rPr>
              <a:t> Le (age 7) and Renee Shin-Yi Chen (age 6) died in an accident involving a helicopter being used on the set. The helicopter was flying at an altitude of only 25 feet (8 meters), too low to avoid the explosions of the pyrotechnics used on set. When the blasts severed the tail rotor, it spun out of control and crashed, decapitating Morrow and Le with its blades. Chen was crushed to death as the helicopter crashed. Everyone inside the helicopter survived sustaining minor injuries.”</a:t>
            </a:r>
          </a:p>
          <a:p>
            <a:pPr lvl="1"/>
            <a:r>
              <a:rPr lang="en-US" dirty="0">
                <a:solidFill>
                  <a:schemeClr val="bg1"/>
                </a:solidFill>
              </a:rPr>
              <a:t>“As one of the scenes of </a:t>
            </a:r>
            <a:r>
              <a:rPr lang="en-US" i="1" dirty="0">
                <a:solidFill>
                  <a:schemeClr val="bg1"/>
                </a:solidFill>
              </a:rPr>
              <a:t>The Crow </a:t>
            </a:r>
            <a:r>
              <a:rPr lang="en-US" dirty="0">
                <a:solidFill>
                  <a:schemeClr val="bg1"/>
                </a:solidFill>
              </a:rPr>
              <a:t>was being filmed, Brandon Lee – Bruce Lee's son – was shot and killed by a prop .44 Magnum. The scene involved the firing of a full-powder blank (full charge of gunpowder, but no bullet) at Brandon's character; however, unknown to the film crew/firearms technician, a bullet was already lodged in the barrel and hit Lee in the abdomen.”</a:t>
            </a:r>
          </a:p>
          <a:p>
            <a:pPr lvl="1"/>
            <a:r>
              <a:rPr lang="en-US" dirty="0">
                <a:solidFill>
                  <a:schemeClr val="bg1"/>
                </a:solidFill>
              </a:rPr>
              <a:t>While filming 2004’s </a:t>
            </a:r>
            <a:r>
              <a:rPr lang="en-US" i="1" dirty="0">
                <a:solidFill>
                  <a:schemeClr val="bg1"/>
                </a:solidFill>
              </a:rPr>
              <a:t>Troy</a:t>
            </a:r>
            <a:r>
              <a:rPr lang="en-US" dirty="0">
                <a:solidFill>
                  <a:schemeClr val="bg1"/>
                </a:solidFill>
              </a:rPr>
              <a:t>, “George Camilleri, a keen bodybuilder, broke his leg while filming an action sequence at </a:t>
            </a:r>
            <a:r>
              <a:rPr lang="en-US" dirty="0" err="1">
                <a:solidFill>
                  <a:schemeClr val="bg1"/>
                </a:solidFill>
              </a:rPr>
              <a:t>Ghajn</a:t>
            </a:r>
            <a:r>
              <a:rPr lang="en-US" dirty="0">
                <a:solidFill>
                  <a:schemeClr val="bg1"/>
                </a:solidFill>
              </a:rPr>
              <a:t> </a:t>
            </a:r>
            <a:r>
              <a:rPr lang="en-US" dirty="0" err="1">
                <a:solidFill>
                  <a:schemeClr val="bg1"/>
                </a:solidFill>
              </a:rPr>
              <a:t>Tuffieha</a:t>
            </a:r>
            <a:r>
              <a:rPr lang="en-US" dirty="0">
                <a:solidFill>
                  <a:schemeClr val="bg1"/>
                </a:solidFill>
              </a:rPr>
              <a:t>. He was operated on the following day but suffered complications and died 2 weeks later.”</a:t>
            </a:r>
          </a:p>
        </p:txBody>
      </p:sp>
    </p:spTree>
    <p:extLst>
      <p:ext uri="{BB962C8B-B14F-4D97-AF65-F5344CB8AC3E}">
        <p14:creationId xmlns:p14="http://schemas.microsoft.com/office/powerpoint/2010/main" val="1596684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FF00FF"/>
                </a:solidFill>
                <a:latin typeface="Gloucester MT Extra Condensed" panose="02030808020601010101" pitchFamily="18" charset="0"/>
              </a:rPr>
              <a:t>Accidents Can Happen while Creating Art</a:t>
            </a:r>
          </a:p>
        </p:txBody>
      </p:sp>
      <p:sp>
        <p:nvSpPr>
          <p:cNvPr id="3" name="Content Placeholder 2"/>
          <p:cNvSpPr>
            <a:spLocks noGrp="1"/>
          </p:cNvSpPr>
          <p:nvPr>
            <p:ph idx="1"/>
          </p:nvPr>
        </p:nvSpPr>
        <p:spPr/>
        <p:txBody>
          <a:bodyPr>
            <a:normAutofit fontScale="70000" lnSpcReduction="20000"/>
          </a:bodyPr>
          <a:lstStyle/>
          <a:p>
            <a:r>
              <a:rPr lang="en-US" b="1" dirty="0">
                <a:solidFill>
                  <a:schemeClr val="bg1"/>
                </a:solidFill>
              </a:rPr>
              <a:t>Movie Accidents:</a:t>
            </a:r>
          </a:p>
          <a:p>
            <a:pPr lvl="1"/>
            <a:r>
              <a:rPr lang="en-US" b="1" dirty="0">
                <a:solidFill>
                  <a:schemeClr val="bg1"/>
                </a:solidFill>
              </a:rPr>
              <a:t>While shooting the 2021 film, Rust, Alec Baldwin fired a prop gun, killing cinematographer </a:t>
            </a:r>
            <a:r>
              <a:rPr lang="en-US" b="1" dirty="0" err="1">
                <a:solidFill>
                  <a:schemeClr val="bg1"/>
                </a:solidFill>
              </a:rPr>
              <a:t>Halyna</a:t>
            </a:r>
            <a:r>
              <a:rPr lang="en-US" b="1" dirty="0">
                <a:solidFill>
                  <a:schemeClr val="bg1"/>
                </a:solidFill>
              </a:rPr>
              <a:t> Hutchins.</a:t>
            </a:r>
          </a:p>
          <a:p>
            <a:pPr lvl="2"/>
            <a:r>
              <a:rPr lang="en-US" b="1" dirty="0">
                <a:solidFill>
                  <a:schemeClr val="bg1"/>
                </a:solidFill>
              </a:rPr>
              <a:t>The tragic shooting came after Baldwin was inadvertently given a real loaded gun by assistant director David Halls, according to a search warrant obtained by the Santa Fe County Sheriff’s Office. The weapon was supposed to have blanks in it.</a:t>
            </a:r>
          </a:p>
          <a:p>
            <a:pPr lvl="2"/>
            <a:r>
              <a:rPr lang="en-US" b="1" dirty="0">
                <a:solidFill>
                  <a:schemeClr val="bg1"/>
                </a:solidFill>
              </a:rPr>
              <a:t>Halls, rookie movie-set armorer Hannah Gutierrez Reed and Baldwin were all known to have handled the weapon before the fatal shooting, according to the warrant.</a:t>
            </a:r>
          </a:p>
          <a:p>
            <a:pPr lvl="2"/>
            <a:r>
              <a:rPr lang="en-US" b="1" dirty="0">
                <a:solidFill>
                  <a:schemeClr val="bg1"/>
                </a:solidFill>
              </a:rPr>
              <a:t>According to the warrants, Baldwin was rehearsing a scene where he was due to pull the gun while sitting in a church pew and point the weapon at the camera.</a:t>
            </a:r>
          </a:p>
          <a:p>
            <a:pPr lvl="2"/>
            <a:r>
              <a:rPr lang="en-US" b="1" dirty="0">
                <a:solidFill>
                  <a:schemeClr val="bg1"/>
                </a:solidFill>
              </a:rPr>
              <a:t>Halls gave the weapon to the actor and yelled “Cold gun,” meaning it was safe to use in the scene.</a:t>
            </a:r>
          </a:p>
          <a:p>
            <a:pPr lvl="2"/>
            <a:r>
              <a:rPr lang="en-US" b="1" dirty="0">
                <a:solidFill>
                  <a:schemeClr val="bg1"/>
                </a:solidFill>
              </a:rPr>
              <a:t>Cameraman Reid Russell told police he did not know if the gun had been checked before it was given to Baldwin.</a:t>
            </a:r>
          </a:p>
          <a:p>
            <a:r>
              <a:rPr lang="en-US" b="1" dirty="0">
                <a:solidFill>
                  <a:schemeClr val="bg1"/>
                </a:solidFill>
              </a:rPr>
              <a:t>For more examples and details: </a:t>
            </a:r>
            <a:r>
              <a:rPr lang="en-US" b="1" dirty="0">
                <a:solidFill>
                  <a:schemeClr val="bg1"/>
                </a:solidFill>
                <a:hlinkClick r:id="rId2"/>
              </a:rPr>
              <a:t>https://youtu.be/5JsuJGpym2M</a:t>
            </a:r>
            <a:r>
              <a:rPr lang="en-US" b="1" dirty="0">
                <a:solidFill>
                  <a:schemeClr val="bg1"/>
                </a:solidFill>
              </a:rPr>
              <a:t> </a:t>
            </a:r>
          </a:p>
          <a:p>
            <a:pPr lvl="1"/>
            <a:endParaRPr lang="en-US" b="1" dirty="0">
              <a:solidFill>
                <a:schemeClr val="bg1"/>
              </a:solidFill>
            </a:endParaRPr>
          </a:p>
        </p:txBody>
      </p:sp>
    </p:spTree>
    <p:extLst>
      <p:ext uri="{BB962C8B-B14F-4D97-AF65-F5344CB8AC3E}">
        <p14:creationId xmlns:p14="http://schemas.microsoft.com/office/powerpoint/2010/main" val="2629659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00CC66"/>
                </a:solidFill>
                <a:latin typeface="Lucida Handwriting" panose="03010101010101010101" pitchFamily="66" charset="0"/>
              </a:rPr>
              <a:t>Arts Differ in:</a:t>
            </a:r>
          </a:p>
        </p:txBody>
      </p:sp>
      <p:sp>
        <p:nvSpPr>
          <p:cNvPr id="3" name="Content Placeholder 2"/>
          <p:cNvSpPr>
            <a:spLocks noGrp="1"/>
          </p:cNvSpPr>
          <p:nvPr>
            <p:ph sz="half" idx="1"/>
          </p:nvPr>
        </p:nvSpPr>
        <p:spPr/>
        <p:txBody>
          <a:bodyPr>
            <a:normAutofit/>
          </a:bodyPr>
          <a:lstStyle/>
          <a:p>
            <a:endParaRPr lang="en-US" dirty="0">
              <a:solidFill>
                <a:schemeClr val="bg1"/>
              </a:solidFill>
            </a:endParaRPr>
          </a:p>
          <a:p>
            <a:r>
              <a:rPr lang="en-US" dirty="0">
                <a:solidFill>
                  <a:srgbClr val="92D050"/>
                </a:solidFill>
              </a:rPr>
              <a:t>The nature of their audiences</a:t>
            </a:r>
          </a:p>
          <a:p>
            <a:endParaRPr lang="en-US" dirty="0">
              <a:solidFill>
                <a:schemeClr val="bg1"/>
              </a:solidFill>
            </a:endParaRPr>
          </a:p>
          <a:p>
            <a:r>
              <a:rPr lang="en-US" dirty="0">
                <a:solidFill>
                  <a:schemeClr val="accent3">
                    <a:lumMod val="60000"/>
                    <a:lumOff val="40000"/>
                  </a:schemeClr>
                </a:solidFill>
              </a:rPr>
              <a:t>Their means of communication</a:t>
            </a:r>
          </a:p>
          <a:p>
            <a:endParaRPr lang="en-US" dirty="0">
              <a:solidFill>
                <a:schemeClr val="bg1"/>
              </a:solidFill>
            </a:endParaRPr>
          </a:p>
          <a:p>
            <a:r>
              <a:rPr lang="en-US" dirty="0">
                <a:solidFill>
                  <a:schemeClr val="accent3">
                    <a:lumMod val="20000"/>
                    <a:lumOff val="80000"/>
                  </a:schemeClr>
                </a:solidFill>
              </a:rPr>
              <a:t>Their permanence / recoverability</a:t>
            </a:r>
          </a:p>
          <a:p>
            <a:endParaRPr lang="en-US" dirty="0">
              <a:solidFill>
                <a:schemeClr val="bg1"/>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67200" y="1524000"/>
            <a:ext cx="4038600" cy="4572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677879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4">
                    <a:lumMod val="40000"/>
                    <a:lumOff val="60000"/>
                  </a:schemeClr>
                </a:solidFill>
                <a:latin typeface="Footlight MT Light" panose="0204060206030A020304" pitchFamily="18" charset="0"/>
              </a:rPr>
              <a:t>Theories of the Theatre</a:t>
            </a:r>
          </a:p>
        </p:txBody>
      </p:sp>
      <p:sp>
        <p:nvSpPr>
          <p:cNvPr id="3" name="Content Placeholder 2"/>
          <p:cNvSpPr>
            <a:spLocks noGrp="1"/>
          </p:cNvSpPr>
          <p:nvPr>
            <p:ph idx="1"/>
          </p:nvPr>
        </p:nvSpPr>
        <p:spPr/>
        <p:txBody>
          <a:bodyPr>
            <a:normAutofit fontScale="85000" lnSpcReduction="10000"/>
          </a:bodyPr>
          <a:lstStyle/>
          <a:p>
            <a:pPr marL="0" indent="0" algn="ctr">
              <a:buNone/>
            </a:pPr>
            <a:r>
              <a:rPr lang="en-US" sz="3300" b="1" dirty="0">
                <a:solidFill>
                  <a:schemeClr val="accent5">
                    <a:lumMod val="60000"/>
                    <a:lumOff val="40000"/>
                  </a:schemeClr>
                </a:solidFill>
                <a:effectLst>
                  <a:outerShdw blurRad="38100" dist="38100" dir="2700000" algn="tl">
                    <a:srgbClr val="000000">
                      <a:alpha val="43137"/>
                    </a:srgbClr>
                  </a:outerShdw>
                </a:effectLst>
              </a:rPr>
              <a:t>Theatre – What is it?</a:t>
            </a:r>
          </a:p>
          <a:p>
            <a:pPr marL="0" indent="0">
              <a:buNone/>
            </a:pPr>
            <a:endParaRPr lang="en-US" dirty="0">
              <a:solidFill>
                <a:schemeClr val="bg1"/>
              </a:solidFill>
            </a:endParaRPr>
          </a:p>
          <a:p>
            <a:r>
              <a:rPr lang="en-US" dirty="0">
                <a:solidFill>
                  <a:schemeClr val="bg1"/>
                </a:solidFill>
              </a:rPr>
              <a:t>A performing art </a:t>
            </a:r>
          </a:p>
          <a:p>
            <a:endParaRPr lang="en-US" dirty="0">
              <a:solidFill>
                <a:schemeClr val="bg1"/>
              </a:solidFill>
            </a:endParaRPr>
          </a:p>
          <a:p>
            <a:r>
              <a:rPr lang="en-US" dirty="0">
                <a:solidFill>
                  <a:schemeClr val="bg1"/>
                </a:solidFill>
              </a:rPr>
              <a:t>A graphic art </a:t>
            </a:r>
          </a:p>
          <a:p>
            <a:endParaRPr lang="en-US" dirty="0">
              <a:solidFill>
                <a:schemeClr val="bg1"/>
              </a:solidFill>
            </a:endParaRPr>
          </a:p>
          <a:p>
            <a:r>
              <a:rPr lang="en-US" dirty="0">
                <a:solidFill>
                  <a:schemeClr val="bg1"/>
                </a:solidFill>
              </a:rPr>
              <a:t>A literary art (although sometimes not written down)</a:t>
            </a:r>
          </a:p>
          <a:p>
            <a:endParaRPr lang="en-US" dirty="0">
              <a:solidFill>
                <a:schemeClr val="bg1"/>
              </a:solidFill>
            </a:endParaRPr>
          </a:p>
          <a:p>
            <a:r>
              <a:rPr lang="en-US" dirty="0">
                <a:solidFill>
                  <a:schemeClr val="bg1"/>
                </a:solidFill>
              </a:rPr>
              <a:t>A popular art (entertainment) - diversion </a:t>
            </a:r>
            <a:r>
              <a:rPr lang="en-US" dirty="0"/>
              <a:t>for a mass audience.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2241519"/>
            <a:ext cx="1695450" cy="169545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4932" y="1295400"/>
            <a:ext cx="2575298" cy="2895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446318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9966FF"/>
                </a:solidFill>
                <a:latin typeface="Colonna MT" panose="04020805060202030203" pitchFamily="82" charset="0"/>
              </a:rPr>
              <a:t>Is theatre a pure art? </a:t>
            </a:r>
          </a:p>
        </p:txBody>
      </p:sp>
      <p:sp>
        <p:nvSpPr>
          <p:cNvPr id="3" name="Content Placeholder 2"/>
          <p:cNvSpPr>
            <a:spLocks noGrp="1"/>
          </p:cNvSpPr>
          <p:nvPr>
            <p:ph idx="1"/>
          </p:nvPr>
        </p:nvSpPr>
        <p:spPr/>
        <p:txBody>
          <a:bodyPr/>
          <a:lstStyle/>
          <a:p>
            <a:pPr marL="0" indent="0" algn="ctr">
              <a:buNone/>
            </a:pPr>
            <a:r>
              <a:rPr lang="en-US" sz="4800" dirty="0">
                <a:solidFill>
                  <a:srgbClr val="FFFF99"/>
                </a:solidFill>
              </a:rPr>
              <a:t>No!</a:t>
            </a:r>
          </a:p>
          <a:p>
            <a:pPr marL="0" indent="0" algn="ctr">
              <a:buNone/>
            </a:pPr>
            <a:endParaRPr lang="en-US" sz="4800" dirty="0">
              <a:solidFill>
                <a:schemeClr val="bg1"/>
              </a:solidFill>
            </a:endParaRPr>
          </a:p>
          <a:p>
            <a:pPr marL="0" indent="0">
              <a:buNone/>
            </a:pPr>
            <a:r>
              <a:rPr lang="en-US" dirty="0">
                <a:solidFill>
                  <a:schemeClr val="bg1"/>
                </a:solidFill>
              </a:rPr>
              <a:t>Theatre, in performance, is produced by the collaboration of many theatrical artists: writers, actors, directors, designers, producers, managers. Each of these collaborators considers himself/herself an artist.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219200"/>
            <a:ext cx="2247160" cy="2057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562599" y="1295401"/>
            <a:ext cx="2666999" cy="1524000"/>
          </a:xfrm>
          <a:prstGeom prst="roundRect">
            <a:avLst>
              <a:gd name="adj" fmla="val 0"/>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390270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Works Cited</a:t>
            </a:r>
          </a:p>
        </p:txBody>
      </p:sp>
      <p:sp>
        <p:nvSpPr>
          <p:cNvPr id="3" name="Content Placeholder 2"/>
          <p:cNvSpPr>
            <a:spLocks noGrp="1"/>
          </p:cNvSpPr>
          <p:nvPr>
            <p:ph idx="1"/>
          </p:nvPr>
        </p:nvSpPr>
        <p:spPr/>
        <p:txBody>
          <a:bodyPr>
            <a:noAutofit/>
          </a:bodyPr>
          <a:lstStyle/>
          <a:p>
            <a:pPr marL="0" indent="0">
              <a:buNone/>
            </a:pPr>
            <a:r>
              <a:rPr lang="en-US" sz="1500" dirty="0">
                <a:solidFill>
                  <a:schemeClr val="bg1"/>
                </a:solidFill>
              </a:rPr>
              <a:t>Ashton, Rosemary. The Life of Samuel Taylor Coleridge. Cambridge, MA: Blackwell Publishers Inc., 1996.</a:t>
            </a:r>
          </a:p>
          <a:p>
            <a:pPr marL="0" indent="0">
              <a:buNone/>
            </a:pPr>
            <a:endParaRPr lang="en-US" sz="1500" dirty="0">
              <a:solidFill>
                <a:schemeClr val="bg1"/>
              </a:solidFill>
            </a:endParaRPr>
          </a:p>
          <a:p>
            <a:pPr marL="0" indent="0">
              <a:buNone/>
            </a:pPr>
            <a:r>
              <a:rPr lang="en-US" sz="1500" dirty="0">
                <a:solidFill>
                  <a:schemeClr val="bg1"/>
                </a:solidFill>
              </a:rPr>
              <a:t>Coleridge on knowing the philosophy of the age. (2012, January 06). Retrieved August 11, 2017, from https://lifeondoverbeach.wordpress.com/2012/01/06/coleridge-on-knowing-philosophy-of-the-age/</a:t>
            </a:r>
          </a:p>
          <a:p>
            <a:pPr marL="0" indent="0">
              <a:buNone/>
            </a:pPr>
            <a:endParaRPr lang="en-US" sz="1500" dirty="0">
              <a:solidFill>
                <a:schemeClr val="bg1"/>
              </a:solidFill>
            </a:endParaRPr>
          </a:p>
          <a:p>
            <a:pPr marL="0" indent="0">
              <a:buNone/>
            </a:pPr>
            <a:r>
              <a:rPr lang="en-US" sz="1500" dirty="0">
                <a:solidFill>
                  <a:schemeClr val="bg1"/>
                </a:solidFill>
              </a:rPr>
              <a:t>Combs, M. (2014, July 14). Weekend Arts Roundup: Performance Art Abounds. Retrieved August 14, 2017, from http://www.thecurrent.org/feature/2014/07/24/weekend-arts-roundup-performance-art-abounds</a:t>
            </a:r>
          </a:p>
          <a:p>
            <a:pPr marL="0" indent="0">
              <a:buNone/>
            </a:pPr>
            <a:endParaRPr lang="en-US" sz="1500" dirty="0">
              <a:solidFill>
                <a:schemeClr val="bg1"/>
              </a:solidFill>
            </a:endParaRPr>
          </a:p>
          <a:p>
            <a:pPr marL="0" indent="0">
              <a:buNone/>
            </a:pPr>
            <a:r>
              <a:rPr lang="en-US" sz="1500" dirty="0">
                <a:solidFill>
                  <a:schemeClr val="bg1"/>
                </a:solidFill>
              </a:rPr>
              <a:t>Commercial Art &gt; Graphic Art &gt; Graphic Design &gt; Visual Communicator. (2011, March 15). Retrieved August 11, 2017, from https://thoughtlessdelineation.wordpress.com/2011/01/17/commercial-art-graphic-art-graphic-design-visual-communicator/</a:t>
            </a:r>
          </a:p>
          <a:p>
            <a:pPr marL="0" indent="0">
              <a:buNone/>
            </a:pPr>
            <a:endParaRPr lang="en-US" sz="1500" dirty="0">
              <a:solidFill>
                <a:schemeClr val="bg1"/>
              </a:solidFill>
            </a:endParaRPr>
          </a:p>
          <a:p>
            <a:pPr marL="0" indent="0">
              <a:buNone/>
            </a:pPr>
            <a:r>
              <a:rPr lang="en-US" sz="1500" dirty="0">
                <a:solidFill>
                  <a:schemeClr val="bg1"/>
                </a:solidFill>
              </a:rPr>
              <a:t>Connolly, K. (2008, December 15). Actor cutting neck was stage accident, Hamburg theatre says. Retrieved August 14, 2017, from https://www.theguardian.com/world/2008/dec/15/austria-theatre</a:t>
            </a:r>
          </a:p>
        </p:txBody>
      </p:sp>
    </p:spTree>
    <p:extLst>
      <p:ext uri="{BB962C8B-B14F-4D97-AF65-F5344CB8AC3E}">
        <p14:creationId xmlns:p14="http://schemas.microsoft.com/office/powerpoint/2010/main" val="276175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Works Cited</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solidFill>
                  <a:schemeClr val="bg1"/>
                </a:solidFill>
              </a:rPr>
              <a:t>Empathize Meaning. (</a:t>
            </a:r>
            <a:r>
              <a:rPr lang="en-US" dirty="0" err="1">
                <a:solidFill>
                  <a:schemeClr val="bg1"/>
                </a:solidFill>
              </a:rPr>
              <a:t>n.d.</a:t>
            </a:r>
            <a:r>
              <a:rPr lang="en-US" dirty="0">
                <a:solidFill>
                  <a:schemeClr val="bg1"/>
                </a:solidFill>
              </a:rPr>
              <a:t>). Retrieved August 11, 2017, from http://www.suggest-keywords.com/ZW1wYXRoaXplIG1lYW5pbmc/ </a:t>
            </a:r>
          </a:p>
          <a:p>
            <a:pPr marL="0" indent="0">
              <a:buNone/>
            </a:pPr>
            <a:endParaRPr lang="en-US" dirty="0">
              <a:solidFill>
                <a:schemeClr val="bg1"/>
              </a:solidFill>
            </a:endParaRPr>
          </a:p>
          <a:p>
            <a:pPr marL="0" indent="0">
              <a:buNone/>
            </a:pPr>
            <a:r>
              <a:rPr lang="en-US" dirty="0">
                <a:solidFill>
                  <a:schemeClr val="bg1"/>
                </a:solidFill>
              </a:rPr>
              <a:t>Lisle, C. (2012, March 08). Noir Art | Sean Phillips. Retrieved August 11, 2017, from https://noirwhale.com/2012/03/08/noir-art-sean-phillips/</a:t>
            </a:r>
          </a:p>
          <a:p>
            <a:pPr marL="0" indent="0">
              <a:buNone/>
            </a:pPr>
            <a:endParaRPr lang="en-US" dirty="0">
              <a:solidFill>
                <a:schemeClr val="bg1"/>
              </a:solidFill>
            </a:endParaRPr>
          </a:p>
          <a:p>
            <a:pPr marL="0" indent="0">
              <a:buNone/>
            </a:pPr>
            <a:r>
              <a:rPr lang="en-US" dirty="0">
                <a:solidFill>
                  <a:schemeClr val="bg1"/>
                </a:solidFill>
              </a:rPr>
              <a:t>Literary Devices. (2015, March 11). Verisimilitude - Examples and Definition of Verisimilitude. Retrieved August 11, 2017, from https://literarydevices.net/verisimilitude/</a:t>
            </a:r>
          </a:p>
          <a:p>
            <a:pPr marL="0" indent="0">
              <a:buNone/>
            </a:pPr>
            <a:endParaRPr lang="en-US" dirty="0">
              <a:solidFill>
                <a:schemeClr val="bg1"/>
              </a:solidFill>
            </a:endParaRPr>
          </a:p>
          <a:p>
            <a:pPr marL="0" indent="0">
              <a:buNone/>
            </a:pPr>
            <a:r>
              <a:rPr lang="en-US" dirty="0">
                <a:solidFill>
                  <a:schemeClr val="bg1"/>
                </a:solidFill>
              </a:rPr>
              <a:t>Murano, G. (2009, March 12). 9 Worst Movie Set Disasters (movie set accidents, movie set deaths). Retrieved August 14, 2017, from http://www.oddee.com/item_96604.aspx</a:t>
            </a:r>
          </a:p>
          <a:p>
            <a:pPr marL="0" indent="0">
              <a:buNone/>
            </a:pPr>
            <a:endParaRPr lang="en-US" dirty="0">
              <a:solidFill>
                <a:schemeClr val="bg1"/>
              </a:solidFill>
            </a:endParaRPr>
          </a:p>
          <a:p>
            <a:pPr marL="0" indent="0">
              <a:buNone/>
            </a:pPr>
            <a:r>
              <a:rPr lang="en-US" dirty="0">
                <a:solidFill>
                  <a:schemeClr val="bg1"/>
                </a:solidFill>
              </a:rPr>
              <a:t>S. (2009, November 22). 10 of the World's Most Radical Recycling Projects. Retrieved August 11, 2017, from http://webecoist.momtastic.com/2009/01/06/creative-alternative-recycling-projects-art/</a:t>
            </a:r>
          </a:p>
        </p:txBody>
      </p:sp>
    </p:spTree>
    <p:extLst>
      <p:ext uri="{BB962C8B-B14F-4D97-AF65-F5344CB8AC3E}">
        <p14:creationId xmlns:p14="http://schemas.microsoft.com/office/powerpoint/2010/main" val="761715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latin typeface="Gill Sans MT Condensed" panose="020B0506020104020203" pitchFamily="34" charset="0"/>
              </a:rPr>
              <a:t>What are the </a:t>
            </a:r>
            <a:r>
              <a:rPr lang="en-US" u="sng" dirty="0">
                <a:solidFill>
                  <a:srgbClr val="FFFF00"/>
                </a:solidFill>
                <a:latin typeface="Gill Sans MT Condensed" panose="020B0506020104020203" pitchFamily="34" charset="0"/>
              </a:rPr>
              <a:t>FOUR</a:t>
            </a:r>
            <a:r>
              <a:rPr lang="en-US" dirty="0">
                <a:solidFill>
                  <a:srgbClr val="FFFF00"/>
                </a:solidFill>
                <a:latin typeface="Gill Sans MT Condensed" panose="020B0506020104020203" pitchFamily="34" charset="0"/>
              </a:rPr>
              <a:t> types of Performing Arts?</a:t>
            </a:r>
          </a:p>
        </p:txBody>
      </p:sp>
      <p:sp>
        <p:nvSpPr>
          <p:cNvPr id="3" name="Content Placeholder 2"/>
          <p:cNvSpPr>
            <a:spLocks noGrp="1"/>
          </p:cNvSpPr>
          <p:nvPr>
            <p:ph idx="1"/>
          </p:nvPr>
        </p:nvSpPr>
        <p:spPr/>
        <p:txBody>
          <a:bodyPr/>
          <a:lstStyle/>
          <a:p>
            <a:pPr marL="514350" indent="-514350">
              <a:lnSpc>
                <a:spcPct val="200000"/>
              </a:lnSpc>
              <a:buFont typeface="+mj-lt"/>
              <a:buAutoNum type="arabicPeriod"/>
            </a:pPr>
            <a:r>
              <a:rPr lang="en-US" dirty="0">
                <a:solidFill>
                  <a:srgbClr val="FFFF99"/>
                </a:solidFill>
              </a:rPr>
              <a:t>Theatre</a:t>
            </a:r>
          </a:p>
          <a:p>
            <a:pPr marL="514350" indent="-514350" algn="r">
              <a:lnSpc>
                <a:spcPct val="200000"/>
              </a:lnSpc>
              <a:buFont typeface="+mj-lt"/>
              <a:buAutoNum type="arabicPeriod"/>
            </a:pPr>
            <a:r>
              <a:rPr lang="en-US" dirty="0">
                <a:solidFill>
                  <a:srgbClr val="FFFF99"/>
                </a:solidFill>
              </a:rPr>
              <a:t>Dance</a:t>
            </a:r>
          </a:p>
          <a:p>
            <a:pPr marL="514350" indent="-514350" algn="ctr">
              <a:lnSpc>
                <a:spcPct val="200000"/>
              </a:lnSpc>
              <a:buFont typeface="+mj-lt"/>
              <a:buAutoNum type="arabicPeriod"/>
            </a:pPr>
            <a:r>
              <a:rPr lang="en-US" dirty="0">
                <a:solidFill>
                  <a:srgbClr val="FFFF99"/>
                </a:solidFill>
              </a:rPr>
              <a:t>Opera</a:t>
            </a:r>
          </a:p>
          <a:p>
            <a:pPr marL="514350" indent="-514350">
              <a:lnSpc>
                <a:spcPct val="200000"/>
              </a:lnSpc>
              <a:buFont typeface="+mj-lt"/>
              <a:buAutoNum type="arabicPeriod"/>
            </a:pPr>
            <a:r>
              <a:rPr lang="en-US" dirty="0">
                <a:solidFill>
                  <a:srgbClr val="FFFF99"/>
                </a:solidFill>
              </a:rPr>
              <a:t>Music</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590800"/>
            <a:ext cx="2971800" cy="1714500"/>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1371600"/>
            <a:ext cx="5638800" cy="151447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3733800"/>
            <a:ext cx="3048000" cy="251460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0800" y="4724400"/>
            <a:ext cx="2933700" cy="1733550"/>
          </a:xfrm>
          <a:prstGeom prst="ellipse">
            <a:avLst/>
          </a:prstGeom>
          <a:ln>
            <a:noFill/>
          </a:ln>
          <a:effectLst>
            <a:softEdge rad="112500"/>
          </a:effectLst>
        </p:spPr>
      </p:pic>
    </p:spTree>
    <p:extLst>
      <p:ext uri="{BB962C8B-B14F-4D97-AF65-F5344CB8AC3E}">
        <p14:creationId xmlns:p14="http://schemas.microsoft.com/office/powerpoint/2010/main" val="1309956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2">
                    <a:lumMod val="75000"/>
                  </a:schemeClr>
                </a:solidFill>
                <a:latin typeface="Matura MT Script Capitals" panose="03020802060602070202" pitchFamily="66" charset="0"/>
              </a:rPr>
              <a:t>What characteristics do all the performing arts have in common? </a:t>
            </a:r>
          </a:p>
        </p:txBody>
      </p:sp>
      <p:sp>
        <p:nvSpPr>
          <p:cNvPr id="3" name="Content Placeholder 2"/>
          <p:cNvSpPr>
            <a:spLocks noGrp="1"/>
          </p:cNvSpPr>
          <p:nvPr>
            <p:ph idx="1"/>
          </p:nvPr>
        </p:nvSpPr>
        <p:spPr/>
        <p:txBody>
          <a:bodyPr>
            <a:normAutofit lnSpcReduction="10000"/>
          </a:bodyPr>
          <a:lstStyle/>
          <a:p>
            <a:r>
              <a:rPr lang="en-US" dirty="0">
                <a:solidFill>
                  <a:schemeClr val="bg1"/>
                </a:solidFill>
              </a:rPr>
              <a:t>They all require: </a:t>
            </a:r>
          </a:p>
          <a:p>
            <a:pPr lvl="1"/>
            <a:r>
              <a:rPr lang="en-US" dirty="0">
                <a:solidFill>
                  <a:schemeClr val="bg1"/>
                </a:solidFill>
              </a:rPr>
              <a:t>A creator </a:t>
            </a:r>
          </a:p>
          <a:p>
            <a:pPr lvl="2"/>
            <a:r>
              <a:rPr lang="en-US" dirty="0">
                <a:solidFill>
                  <a:schemeClr val="bg1"/>
                </a:solidFill>
              </a:rPr>
              <a:t>Playwright or composer</a:t>
            </a:r>
          </a:p>
          <a:p>
            <a:pPr lvl="1"/>
            <a:r>
              <a:rPr lang="en-US" dirty="0">
                <a:solidFill>
                  <a:schemeClr val="bg1"/>
                </a:solidFill>
              </a:rPr>
              <a:t>An interpreter</a:t>
            </a:r>
          </a:p>
          <a:p>
            <a:pPr lvl="2"/>
            <a:r>
              <a:rPr lang="en-US" dirty="0">
                <a:solidFill>
                  <a:schemeClr val="bg1"/>
                </a:solidFill>
              </a:rPr>
              <a:t>Actor, dancer, singer, or musician</a:t>
            </a:r>
          </a:p>
          <a:p>
            <a:pPr lvl="1"/>
            <a:r>
              <a:rPr lang="en-US" dirty="0">
                <a:solidFill>
                  <a:schemeClr val="bg1"/>
                </a:solidFill>
              </a:rPr>
              <a:t>An audience</a:t>
            </a:r>
          </a:p>
          <a:p>
            <a:pPr marL="457200" lvl="1" indent="0">
              <a:buNone/>
            </a:pPr>
            <a:endParaRPr lang="en-US" dirty="0">
              <a:solidFill>
                <a:schemeClr val="bg1"/>
              </a:solidFill>
            </a:endParaRPr>
          </a:p>
          <a:p>
            <a:pPr lvl="1"/>
            <a:r>
              <a:rPr lang="en-US" dirty="0">
                <a:solidFill>
                  <a:schemeClr val="bg1"/>
                </a:solidFill>
              </a:rPr>
              <a:t>They also require that the interpreter and audience occupy the same space (the theatre) at the same time.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1524000"/>
            <a:ext cx="2743200" cy="2667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359722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chemeClr val="tx2">
                    <a:lumMod val="40000"/>
                    <a:lumOff val="60000"/>
                  </a:schemeClr>
                </a:solidFill>
                <a:latin typeface="Chiller" panose="04020404031007020602" pitchFamily="82" charset="0"/>
              </a:rPr>
              <a:t>What is Art?</a:t>
            </a:r>
          </a:p>
        </p:txBody>
      </p:sp>
      <p:sp>
        <p:nvSpPr>
          <p:cNvPr id="3" name="Content Placeholder 2"/>
          <p:cNvSpPr>
            <a:spLocks noGrp="1"/>
          </p:cNvSpPr>
          <p:nvPr>
            <p:ph idx="1"/>
          </p:nvPr>
        </p:nvSpPr>
        <p:spPr/>
        <p:txBody>
          <a:bodyPr>
            <a:normAutofit fontScale="92500" lnSpcReduction="20000"/>
          </a:bodyPr>
          <a:lstStyle/>
          <a:p>
            <a:pPr marL="0" indent="0">
              <a:buNone/>
            </a:pPr>
            <a:endParaRPr lang="en-US" dirty="0">
              <a:solidFill>
                <a:schemeClr val="bg1"/>
              </a:solidFill>
            </a:endParaRPr>
          </a:p>
          <a:p>
            <a:pPr marL="0" indent="0">
              <a:buNone/>
            </a:pPr>
            <a:r>
              <a:rPr lang="en-US" dirty="0">
                <a:solidFill>
                  <a:schemeClr val="bg1"/>
                </a:solidFill>
              </a:rPr>
              <a:t>The arts can be divided traditionally into the: </a:t>
            </a:r>
          </a:p>
          <a:p>
            <a:pPr marL="0" indent="0">
              <a:buNone/>
            </a:pPr>
            <a:endParaRPr lang="en-US" dirty="0">
              <a:solidFill>
                <a:schemeClr val="bg1"/>
              </a:solidFill>
            </a:endParaRPr>
          </a:p>
          <a:p>
            <a:r>
              <a:rPr lang="en-US" dirty="0">
                <a:solidFill>
                  <a:schemeClr val="bg1"/>
                </a:solidFill>
              </a:rPr>
              <a:t>Useful arts</a:t>
            </a:r>
          </a:p>
          <a:p>
            <a:pPr lvl="1"/>
            <a:r>
              <a:rPr lang="en-US" dirty="0">
                <a:solidFill>
                  <a:schemeClr val="bg1"/>
                </a:solidFill>
              </a:rPr>
              <a:t>Medicine, politics, persuasion can be taught</a:t>
            </a:r>
          </a:p>
          <a:p>
            <a:endParaRPr lang="en-US" dirty="0">
              <a:solidFill>
                <a:schemeClr val="bg1"/>
              </a:solidFill>
            </a:endParaRPr>
          </a:p>
          <a:p>
            <a:r>
              <a:rPr lang="en-US" dirty="0">
                <a:solidFill>
                  <a:schemeClr val="bg1"/>
                </a:solidFill>
              </a:rPr>
              <a:t>Fine arts</a:t>
            </a:r>
          </a:p>
          <a:p>
            <a:pPr lvl="1"/>
            <a:r>
              <a:rPr lang="en-US" dirty="0">
                <a:solidFill>
                  <a:schemeClr val="bg1"/>
                </a:solidFill>
              </a:rPr>
              <a:t>Literature, politics, painting, sculpture, architecture, music, dance – the traditional wisdom says that we cannot really be taught to DO art, but we can be taught to appreciate art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52400"/>
            <a:ext cx="2667000"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4443" y="92767"/>
            <a:ext cx="2684757" cy="15074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18798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FFFF00"/>
                </a:solidFill>
                <a:latin typeface="Curlz MT" panose="04040404050702020202" pitchFamily="82" charset="0"/>
              </a:rPr>
              <a:t>The Three Categories of Art</a:t>
            </a:r>
          </a:p>
        </p:txBody>
      </p:sp>
      <p:sp>
        <p:nvSpPr>
          <p:cNvPr id="3" name="Content Placeholder 2"/>
          <p:cNvSpPr>
            <a:spLocks noGrp="1"/>
          </p:cNvSpPr>
          <p:nvPr>
            <p:ph idx="1"/>
          </p:nvPr>
        </p:nvSpPr>
        <p:spPr/>
        <p:txBody>
          <a:bodyPr/>
          <a:lstStyle/>
          <a:p>
            <a:r>
              <a:rPr lang="en-US" dirty="0">
                <a:solidFill>
                  <a:srgbClr val="FFFF99"/>
                </a:solidFill>
              </a:rPr>
              <a:t>Literary</a:t>
            </a:r>
          </a:p>
          <a:p>
            <a:pPr lvl="1"/>
            <a:r>
              <a:rPr lang="en-US" dirty="0">
                <a:solidFill>
                  <a:schemeClr val="bg1"/>
                </a:solidFill>
              </a:rPr>
              <a:t>Poetry, drama, fiction</a:t>
            </a:r>
          </a:p>
          <a:p>
            <a:pPr marL="457200" lvl="1" indent="0">
              <a:buNone/>
            </a:pPr>
            <a:endParaRPr lang="en-US" dirty="0">
              <a:solidFill>
                <a:schemeClr val="bg1"/>
              </a:solidFill>
            </a:endParaRPr>
          </a:p>
          <a:p>
            <a:r>
              <a:rPr lang="en-US" dirty="0">
                <a:solidFill>
                  <a:srgbClr val="FFFF99"/>
                </a:solidFill>
              </a:rPr>
              <a:t>Visual </a:t>
            </a:r>
          </a:p>
          <a:p>
            <a:pPr lvl="1"/>
            <a:r>
              <a:rPr lang="en-US" dirty="0">
                <a:solidFill>
                  <a:schemeClr val="bg1"/>
                </a:solidFill>
              </a:rPr>
              <a:t>Painting, sculpture, architecture</a:t>
            </a:r>
          </a:p>
          <a:p>
            <a:pPr marL="457200" lvl="1" indent="0">
              <a:buNone/>
            </a:pPr>
            <a:endParaRPr lang="en-US" dirty="0">
              <a:solidFill>
                <a:schemeClr val="bg1"/>
              </a:solidFill>
            </a:endParaRPr>
          </a:p>
          <a:p>
            <a:r>
              <a:rPr lang="en-US" dirty="0">
                <a:solidFill>
                  <a:srgbClr val="FFFF99"/>
                </a:solidFill>
              </a:rPr>
              <a:t>Performing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1447800"/>
            <a:ext cx="2133600" cy="159657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2514600"/>
            <a:ext cx="1604211" cy="243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8068" y="4343400"/>
            <a:ext cx="3259932" cy="180975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406737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FF0000"/>
                </a:solidFill>
                <a:latin typeface="Freestyle Script" panose="030804020302050B0404" pitchFamily="66" charset="0"/>
              </a:rPr>
              <a:t>What does ART help to do?</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solidFill>
                  <a:schemeClr val="accent2">
                    <a:lumMod val="60000"/>
                    <a:lumOff val="40000"/>
                  </a:schemeClr>
                </a:solidFill>
              </a:rPr>
              <a:t>Art helps people understand the world:</a:t>
            </a:r>
          </a:p>
          <a:p>
            <a:pPr marL="0" indent="0">
              <a:buNone/>
            </a:pPr>
            <a:endParaRPr lang="en-US" dirty="0">
              <a:solidFill>
                <a:schemeClr val="bg1"/>
              </a:solidFill>
            </a:endParaRPr>
          </a:p>
          <a:p>
            <a:pPr marL="914400" lvl="1" indent="-514350"/>
            <a:r>
              <a:rPr lang="en-US" dirty="0">
                <a:solidFill>
                  <a:schemeClr val="bg1"/>
                </a:solidFill>
              </a:rPr>
              <a:t>It involves a search for meaning</a:t>
            </a:r>
          </a:p>
          <a:p>
            <a:pPr marL="914400" lvl="1" indent="-514350"/>
            <a:r>
              <a:rPr lang="en-US" dirty="0">
                <a:solidFill>
                  <a:schemeClr val="bg1"/>
                </a:solidFill>
              </a:rPr>
              <a:t>It can help shape our perceptions (which comes through our emotions, imaginations, and intellect – in art, experience is presented, not necessarily explained – the audience can be involved directly; therefore, art is different from history, philosophy, science, etc.)</a:t>
            </a:r>
          </a:p>
          <a:p>
            <a:endParaRPr lang="en-US" dirty="0">
              <a:solidFill>
                <a:schemeClr val="bg1"/>
              </a:solidFill>
            </a:endParaRPr>
          </a:p>
        </p:txBody>
      </p:sp>
    </p:spTree>
    <p:extLst>
      <p:ext uri="{BB962C8B-B14F-4D97-AF65-F5344CB8AC3E}">
        <p14:creationId xmlns:p14="http://schemas.microsoft.com/office/powerpoint/2010/main" val="2060462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FF0000"/>
                </a:solidFill>
                <a:latin typeface="Freestyle Script" panose="030804020302050B0404" pitchFamily="66" charset="0"/>
              </a:rPr>
              <a:t>What does ART help to do?</a:t>
            </a:r>
          </a:p>
        </p:txBody>
      </p:sp>
      <p:sp>
        <p:nvSpPr>
          <p:cNvPr id="3" name="Content Placeholder 2"/>
          <p:cNvSpPr>
            <a:spLocks noGrp="1"/>
          </p:cNvSpPr>
          <p:nvPr>
            <p:ph idx="1"/>
          </p:nvPr>
        </p:nvSpPr>
        <p:spPr/>
        <p:txBody>
          <a:bodyPr>
            <a:normAutofit fontScale="25000" lnSpcReduction="20000"/>
          </a:bodyPr>
          <a:lstStyle/>
          <a:p>
            <a:pPr marL="0" indent="0">
              <a:buNone/>
            </a:pPr>
            <a:r>
              <a:rPr lang="en-US" sz="8000" b="1" dirty="0">
                <a:solidFill>
                  <a:schemeClr val="accent2">
                    <a:lumMod val="60000"/>
                    <a:lumOff val="40000"/>
                  </a:schemeClr>
                </a:solidFill>
              </a:rPr>
              <a:t>2. Art gives us a "God's eye view" of experience – a "heightened reality." </a:t>
            </a:r>
          </a:p>
          <a:p>
            <a:pPr marL="0" indent="0">
              <a:buNone/>
            </a:pPr>
            <a:endParaRPr lang="en-US" dirty="0">
              <a:solidFill>
                <a:schemeClr val="bg1"/>
              </a:solidFill>
            </a:endParaRPr>
          </a:p>
          <a:p>
            <a:r>
              <a:rPr lang="en-US" sz="7200" dirty="0">
                <a:solidFill>
                  <a:schemeClr val="bg1"/>
                </a:solidFill>
              </a:rPr>
              <a:t>We know we are not watching (experiencing) reality, but art</a:t>
            </a:r>
          </a:p>
          <a:p>
            <a:endParaRPr lang="en-US" sz="7200" dirty="0">
              <a:solidFill>
                <a:schemeClr val="bg1"/>
              </a:solidFill>
            </a:endParaRPr>
          </a:p>
          <a:p>
            <a:r>
              <a:rPr lang="en-US" sz="7200" dirty="0">
                <a:solidFill>
                  <a:schemeClr val="bg1"/>
                </a:solidFill>
              </a:rPr>
              <a:t>Art is a refinement of life</a:t>
            </a:r>
          </a:p>
          <a:p>
            <a:pPr marL="0" indent="0">
              <a:buNone/>
            </a:pPr>
            <a:endParaRPr lang="en-US" sz="7200" dirty="0">
              <a:solidFill>
                <a:schemeClr val="bg1"/>
              </a:solidFill>
            </a:endParaRPr>
          </a:p>
          <a:p>
            <a:r>
              <a:rPr lang="en-US" sz="7200" dirty="0">
                <a:solidFill>
                  <a:schemeClr val="bg1"/>
                </a:solidFill>
              </a:rPr>
              <a:t>Look at the four verbs of creativity – select, rearrange, condense, intensify – to examine art's relationship to life</a:t>
            </a:r>
          </a:p>
          <a:p>
            <a:pPr marL="0" indent="0">
              <a:buNone/>
            </a:pPr>
            <a:endParaRPr lang="en-US" sz="7200" dirty="0">
              <a:solidFill>
                <a:schemeClr val="bg1"/>
              </a:solidFill>
            </a:endParaRPr>
          </a:p>
          <a:p>
            <a:r>
              <a:rPr lang="en-US" sz="7200" dirty="0">
                <a:solidFill>
                  <a:schemeClr val="bg1"/>
                </a:solidFill>
              </a:rPr>
              <a:t>We have "aesthetic distance" – “the factor which allows us to enter into an imaginative world – even though we are aware that it is separate from everyday reality..."</a:t>
            </a:r>
          </a:p>
          <a:p>
            <a:endParaRPr lang="en-US" sz="7200" dirty="0">
              <a:solidFill>
                <a:schemeClr val="bg1"/>
              </a:solidFill>
            </a:endParaRPr>
          </a:p>
          <a:p>
            <a:r>
              <a:rPr lang="en-US" sz="7200" dirty="0">
                <a:solidFill>
                  <a:schemeClr val="bg1"/>
                </a:solidFill>
              </a:rPr>
              <a:t>The separation of audience and artist through art – We can watch others kill and die and will not stop or help. It is a state in which we view art objectively, at least partially. </a:t>
            </a:r>
          </a:p>
          <a:p>
            <a:pPr marL="0" indent="0">
              <a:buNone/>
            </a:pPr>
            <a:endParaRPr lang="en-US" sz="7200" dirty="0">
              <a:solidFill>
                <a:schemeClr val="bg1"/>
              </a:solidFill>
            </a:endParaRPr>
          </a:p>
          <a:p>
            <a:r>
              <a:rPr lang="en-US" sz="7200" dirty="0">
                <a:solidFill>
                  <a:schemeClr val="bg1"/>
                </a:solidFill>
              </a:rPr>
              <a:t>Simultaneously, we must also feel </a:t>
            </a:r>
            <a:r>
              <a:rPr lang="en-US" sz="7200" u="sng" dirty="0">
                <a:solidFill>
                  <a:schemeClr val="bg1"/>
                </a:solidFill>
              </a:rPr>
              <a:t>EMPATHY</a:t>
            </a:r>
            <a:r>
              <a:rPr lang="en-US" sz="7200" dirty="0">
                <a:solidFill>
                  <a:schemeClr val="bg1"/>
                </a:solidFill>
              </a:rPr>
              <a:t> for the characters on-stage – we are involved, yet also detached. </a:t>
            </a:r>
          </a:p>
        </p:txBody>
      </p:sp>
    </p:spTree>
    <p:extLst>
      <p:ext uri="{BB962C8B-B14F-4D97-AF65-F5344CB8AC3E}">
        <p14:creationId xmlns:p14="http://schemas.microsoft.com/office/powerpoint/2010/main" val="1408669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40000"/>
                    <a:lumOff val="60000"/>
                  </a:schemeClr>
                </a:solidFill>
                <a:latin typeface="Viner Hand ITC" panose="03070502030502020203" pitchFamily="66" charset="0"/>
              </a:rPr>
              <a:t>What is Empathy?</a:t>
            </a:r>
          </a:p>
        </p:txBody>
      </p:sp>
      <p:sp>
        <p:nvSpPr>
          <p:cNvPr id="4" name="Content Placeholder 3"/>
          <p:cNvSpPr>
            <a:spLocks noGrp="1"/>
          </p:cNvSpPr>
          <p:nvPr>
            <p:ph sz="half" idx="1"/>
          </p:nvPr>
        </p:nvSpPr>
        <p:spPr/>
        <p:txBody>
          <a:bodyPr>
            <a:normAutofit fontScale="77500" lnSpcReduction="20000"/>
          </a:bodyPr>
          <a:lstStyle/>
          <a:p>
            <a:pPr marL="0" indent="0">
              <a:buNone/>
            </a:pPr>
            <a:r>
              <a:rPr lang="en-US" dirty="0">
                <a:solidFill>
                  <a:schemeClr val="bg1"/>
                </a:solidFill>
              </a:rPr>
              <a:t>According to the Oxford Dictionary, the word Empathy is a noun. Meaning:</a:t>
            </a:r>
          </a:p>
          <a:p>
            <a:pPr marL="0" indent="0">
              <a:buNone/>
            </a:pPr>
            <a:endParaRPr lang="en-US" dirty="0">
              <a:solidFill>
                <a:schemeClr val="bg1"/>
              </a:solidFill>
            </a:endParaRPr>
          </a:p>
          <a:p>
            <a:r>
              <a:rPr lang="en-US" dirty="0">
                <a:solidFill>
                  <a:schemeClr val="bg1"/>
                </a:solidFill>
              </a:rPr>
              <a:t>The ability to understand and share the feelings of another.</a:t>
            </a:r>
          </a:p>
          <a:p>
            <a:pPr marL="0" indent="0">
              <a:buNone/>
            </a:pPr>
            <a:endParaRPr lang="en-US" dirty="0">
              <a:solidFill>
                <a:schemeClr val="bg1"/>
              </a:solidFill>
            </a:endParaRPr>
          </a:p>
          <a:p>
            <a:pPr marL="0" indent="0">
              <a:buNone/>
            </a:pPr>
            <a:r>
              <a:rPr lang="en-US" dirty="0">
                <a:solidFill>
                  <a:schemeClr val="bg1"/>
                </a:solidFill>
              </a:rPr>
              <a:t>It’s ORIGIN:</a:t>
            </a:r>
          </a:p>
          <a:p>
            <a:endParaRPr lang="en-US" dirty="0">
              <a:solidFill>
                <a:schemeClr val="bg1"/>
              </a:solidFill>
            </a:endParaRPr>
          </a:p>
          <a:p>
            <a:r>
              <a:rPr lang="en-US" dirty="0">
                <a:solidFill>
                  <a:schemeClr val="bg1"/>
                </a:solidFill>
              </a:rPr>
              <a:t>Early 20th century: from the Greek word, </a:t>
            </a:r>
            <a:r>
              <a:rPr lang="en-US" i="1" dirty="0" err="1">
                <a:solidFill>
                  <a:schemeClr val="bg1"/>
                </a:solidFill>
              </a:rPr>
              <a:t>empatheia</a:t>
            </a:r>
            <a:r>
              <a:rPr lang="en-US" dirty="0">
                <a:solidFill>
                  <a:schemeClr val="bg1"/>
                </a:solidFill>
              </a:rPr>
              <a:t> (from </a:t>
            </a:r>
            <a:r>
              <a:rPr lang="en-US" dirty="0" err="1">
                <a:solidFill>
                  <a:schemeClr val="bg1"/>
                </a:solidFill>
              </a:rPr>
              <a:t>em</a:t>
            </a:r>
            <a:r>
              <a:rPr lang="en-US" dirty="0">
                <a:solidFill>
                  <a:schemeClr val="bg1"/>
                </a:solidFill>
              </a:rPr>
              <a:t>- ‘in’ + pathos ‘feeling’)</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524000"/>
            <a:ext cx="4038600" cy="4724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9159114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TotalTime>
  <Words>2440</Words>
  <Application>Microsoft Office PowerPoint</Application>
  <PresentationFormat>On-screen Show (4:3)</PresentationFormat>
  <Paragraphs>190</Paragraphs>
  <Slides>22</Slides>
  <Notes>0</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22</vt:i4>
      </vt:variant>
    </vt:vector>
  </HeadingPairs>
  <TitlesOfParts>
    <vt:vector size="40" baseType="lpstr">
      <vt:lpstr>Arial</vt:lpstr>
      <vt:lpstr>Calibri</vt:lpstr>
      <vt:lpstr>Chiller</vt:lpstr>
      <vt:lpstr>Colonna MT</vt:lpstr>
      <vt:lpstr>Curlz MT</vt:lpstr>
      <vt:lpstr>Eras Bold ITC</vt:lpstr>
      <vt:lpstr>Footlight MT Light</vt:lpstr>
      <vt:lpstr>Freestyle Script</vt:lpstr>
      <vt:lpstr>Gill Sans MT Condensed</vt:lpstr>
      <vt:lpstr>Gloucester MT Extra Condensed</vt:lpstr>
      <vt:lpstr>Jokerman</vt:lpstr>
      <vt:lpstr>LilyUPC</vt:lpstr>
      <vt:lpstr>Lucida Handwriting</vt:lpstr>
      <vt:lpstr>Maiandra GD</vt:lpstr>
      <vt:lpstr>Matura MT Script Capitals</vt:lpstr>
      <vt:lpstr>Rod</vt:lpstr>
      <vt:lpstr>Viner Hand ITC</vt:lpstr>
      <vt:lpstr>1_Office Theme</vt:lpstr>
      <vt:lpstr>What is theatre? (Part 3)</vt:lpstr>
      <vt:lpstr>Theories of the Theatre</vt:lpstr>
      <vt:lpstr>What are the FOUR types of Performing Arts?</vt:lpstr>
      <vt:lpstr>What characteristics do all the performing arts have in common? </vt:lpstr>
      <vt:lpstr>What is Art?</vt:lpstr>
      <vt:lpstr>The Three Categories of Art</vt:lpstr>
      <vt:lpstr>What does ART help to do?</vt:lpstr>
      <vt:lpstr>What does ART help to do?</vt:lpstr>
      <vt:lpstr>What is Empathy?</vt:lpstr>
      <vt:lpstr>Suspension of Disbelief</vt:lpstr>
      <vt:lpstr>What does the word aesthetic mean?</vt:lpstr>
      <vt:lpstr>What is Verisimilitude?</vt:lpstr>
      <vt:lpstr>Suspension of Disbelief</vt:lpstr>
      <vt:lpstr>What does ART help to do?</vt:lpstr>
      <vt:lpstr>What is the difference between a real-life knife fight and a staged knife fight?  </vt:lpstr>
      <vt:lpstr>Accidents Can Happen while Creating Art</vt:lpstr>
      <vt:lpstr>Accidents Can Happen while Creating Art</vt:lpstr>
      <vt:lpstr>Accidents Can Happen while Creating Art</vt:lpstr>
      <vt:lpstr>Arts Differ in:</vt:lpstr>
      <vt:lpstr>Is theatre a pure art? </vt:lpstr>
      <vt:lpstr>Works Cited</vt:lpstr>
      <vt:lpstr>Works Cited</vt:lpstr>
    </vt:vector>
  </TitlesOfParts>
  <Company>Palm Springs Unified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theatre? (Part 2)</dc:title>
  <dc:creator>Sawyer, Allyson (asawyer@psusd.us)</dc:creator>
  <cp:lastModifiedBy>Boylan, Allyson (aboylan@psusd.us)</cp:lastModifiedBy>
  <cp:revision>50</cp:revision>
  <dcterms:created xsi:type="dcterms:W3CDTF">2017-08-11T18:22:26Z</dcterms:created>
  <dcterms:modified xsi:type="dcterms:W3CDTF">2022-08-17T21:18:41Z</dcterms:modified>
</cp:coreProperties>
</file>