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5" r:id="rId4"/>
    <p:sldId id="277" r:id="rId5"/>
    <p:sldId id="276" r:id="rId6"/>
    <p:sldId id="278" r:id="rId7"/>
    <p:sldId id="259" r:id="rId8"/>
    <p:sldId id="260" r:id="rId9"/>
    <p:sldId id="262" r:id="rId10"/>
    <p:sldId id="263" r:id="rId11"/>
    <p:sldId id="279" r:id="rId12"/>
    <p:sldId id="264" r:id="rId13"/>
    <p:sldId id="265" r:id="rId14"/>
    <p:sldId id="266" r:id="rId15"/>
    <p:sldId id="267" r:id="rId16"/>
    <p:sldId id="268" r:id="rId17"/>
    <p:sldId id="269" r:id="rId18"/>
    <p:sldId id="270" r:id="rId19"/>
    <p:sldId id="271" r:id="rId20"/>
    <p:sldId id="272" r:id="rId21"/>
    <p:sldId id="273" r:id="rId22"/>
    <p:sldId id="274"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D60093"/>
    <a:srgbClr val="00FFFF"/>
    <a:srgbClr val="6666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34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75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21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78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26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91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56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46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1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24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70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809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lstStyle/>
          <a:p>
            <a:r>
              <a:rPr lang="en-US" dirty="0">
                <a:solidFill>
                  <a:schemeClr val="bg2">
                    <a:lumMod val="75000"/>
                  </a:schemeClr>
                </a:solidFill>
                <a:latin typeface="Franklin Gothic Medium Cond" panose="020B0606030402020204" pitchFamily="34" charset="0"/>
              </a:rPr>
              <a:t>Elements of Theatre  </a:t>
            </a:r>
            <a:br>
              <a:rPr lang="en-US" dirty="0">
                <a:solidFill>
                  <a:schemeClr val="bg2">
                    <a:lumMod val="75000"/>
                  </a:schemeClr>
                </a:solidFill>
                <a:latin typeface="Franklin Gothic Medium Cond" panose="020B0606030402020204" pitchFamily="34" charset="0"/>
              </a:rPr>
            </a:br>
            <a:r>
              <a:rPr lang="en-US" dirty="0">
                <a:solidFill>
                  <a:schemeClr val="bg2">
                    <a:lumMod val="75000"/>
                  </a:schemeClr>
                </a:solidFill>
                <a:latin typeface="Franklin Gothic Medium Cond" panose="020B0606030402020204" pitchFamily="34" charset="0"/>
              </a:rPr>
              <a:t>Audience and Theatre </a:t>
            </a:r>
          </a:p>
        </p:txBody>
      </p:sp>
      <p:sp>
        <p:nvSpPr>
          <p:cNvPr id="3" name="Subtitle 2"/>
          <p:cNvSpPr>
            <a:spLocks noGrp="1"/>
          </p:cNvSpPr>
          <p:nvPr>
            <p:ph type="subTitle" idx="1"/>
          </p:nvPr>
        </p:nvSpPr>
        <p:spPr/>
        <p:txBody>
          <a:bodyPr/>
          <a:lstStyle/>
          <a:p>
            <a:r>
              <a:rPr lang="en-US" dirty="0">
                <a:solidFill>
                  <a:schemeClr val="bg1"/>
                </a:solidFill>
              </a:rPr>
              <a:t>Week 2</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265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dirty="0">
                <a:solidFill>
                  <a:schemeClr val="bg2">
                    <a:lumMod val="90000"/>
                  </a:schemeClr>
                </a:solidFill>
                <a:latin typeface="Bauhaus 93" panose="04030905020B02020C02" pitchFamily="82" charset="0"/>
              </a:rPr>
              <a:t>What is the Eros Theory?</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fontScale="92500" lnSpcReduction="10000"/>
          </a:bodyPr>
          <a:lstStyle/>
          <a:p>
            <a:r>
              <a:rPr lang="en-US" sz="2400" dirty="0">
                <a:solidFill>
                  <a:srgbClr val="FFFF99"/>
                </a:solidFill>
              </a:rPr>
              <a:t>A concept developed by Sigmund Freud</a:t>
            </a:r>
          </a:p>
          <a:p>
            <a:r>
              <a:rPr lang="en-US" sz="2400" dirty="0">
                <a:solidFill>
                  <a:schemeClr val="bg1"/>
                </a:solidFill>
              </a:rPr>
              <a:t>Eros is the internal drive of life and creation</a:t>
            </a:r>
          </a:p>
          <a:p>
            <a:r>
              <a:rPr lang="en-US" sz="2400" dirty="0">
                <a:solidFill>
                  <a:schemeClr val="bg1"/>
                </a:solidFill>
              </a:rPr>
              <a:t>The word Eros translated from ancient Greek translates to love, but more on the emphasis of romantic and intimate love. </a:t>
            </a:r>
          </a:p>
          <a:p>
            <a:r>
              <a:rPr lang="en-US" sz="2400" dirty="0">
                <a:solidFill>
                  <a:schemeClr val="bg1"/>
                </a:solidFill>
              </a:rPr>
              <a:t>Eros is better known in ancient Greek culture as striking individuals with lustful passion often with “arrows of love,” we know Eros more by his Latin counter-part Cupid.</a:t>
            </a:r>
          </a:p>
        </p:txBody>
      </p:sp>
      <p:pic>
        <p:nvPicPr>
          <p:cNvPr id="1026" name="Picture 2" descr="Cupid by John Maggiotto (Black &amp;amp; White Photograph) | Artful Home">
            <a:extLst>
              <a:ext uri="{FF2B5EF4-FFF2-40B4-BE49-F238E27FC236}">
                <a16:creationId xmlns:a16="http://schemas.microsoft.com/office/drawing/2014/main" id="{75D6E7D6-63AF-4384-A488-E6275710FD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55" r="16589" b="-3"/>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69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bg2">
                    <a:lumMod val="90000"/>
                  </a:schemeClr>
                </a:solidFill>
                <a:latin typeface="Bauhaus 93" panose="04030905020B02020C02" pitchFamily="82" charset="0"/>
              </a:rPr>
              <a:t>What is the Eros Theory?</a:t>
            </a:r>
          </a:p>
        </p:txBody>
      </p:sp>
      <p:sp>
        <p:nvSpPr>
          <p:cNvPr id="3" name="Content Placeholder 2"/>
          <p:cNvSpPr>
            <a:spLocks noGrp="1"/>
          </p:cNvSpPr>
          <p:nvPr>
            <p:ph idx="1"/>
          </p:nvPr>
        </p:nvSpPr>
        <p:spPr>
          <a:xfrm>
            <a:off x="457200" y="1219200"/>
            <a:ext cx="8229600" cy="4906963"/>
          </a:xfrm>
        </p:spPr>
        <p:txBody>
          <a:bodyPr>
            <a:noAutofit/>
          </a:bodyPr>
          <a:lstStyle/>
          <a:p>
            <a:r>
              <a:rPr lang="en-US" sz="2200" dirty="0">
                <a:solidFill>
                  <a:schemeClr val="bg1"/>
                </a:solidFill>
              </a:rPr>
              <a:t>Some of the more famous Greek myths involving the Greek goddesses involve lust and the consequences, such as Hera and the swan. </a:t>
            </a:r>
          </a:p>
          <a:p>
            <a:r>
              <a:rPr lang="en-US" sz="2200" dirty="0">
                <a:solidFill>
                  <a:schemeClr val="bg1"/>
                </a:solidFill>
              </a:rPr>
              <a:t>Freud was not the first philosopher to contemplate the ideas of Eros, lust, and love. Once again going back to the ancient Greeks, Plato philosophized that Eros had two dimensions where we love not only by sensual and lustful attractions, but also an internal love that goes beyond mere physical attraction.</a:t>
            </a:r>
          </a:p>
          <a:p>
            <a:r>
              <a:rPr lang="en-US" sz="2200" dirty="0">
                <a:solidFill>
                  <a:schemeClr val="bg1"/>
                </a:solidFill>
              </a:rPr>
              <a:t>According to Joseph Brown, “Freud believed that we derive pleasure from creation and creation can come in many forms.”</a:t>
            </a:r>
          </a:p>
          <a:p>
            <a:r>
              <a:rPr lang="en-US" sz="2200" dirty="0">
                <a:solidFill>
                  <a:schemeClr val="bg1"/>
                </a:solidFill>
              </a:rPr>
              <a:t>Freud believed we derive pleasure from being creative from making things, so in a sense it can be seen as almost biological.</a:t>
            </a:r>
          </a:p>
        </p:txBody>
      </p:sp>
    </p:spTree>
    <p:extLst>
      <p:ext uri="{BB962C8B-B14F-4D97-AF65-F5344CB8AC3E}">
        <p14:creationId xmlns:p14="http://schemas.microsoft.com/office/powerpoint/2010/main" val="233037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00B0F0"/>
                </a:solidFill>
                <a:latin typeface="Felix Titling" panose="04060505060202020A04" pitchFamily="82" charset="0"/>
              </a:rPr>
              <a:t>Examples of people using Eros Theory</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Composers such as:</a:t>
            </a:r>
          </a:p>
          <a:p>
            <a:pPr lvl="1"/>
            <a:r>
              <a:rPr lang="en-US" dirty="0">
                <a:solidFill>
                  <a:schemeClr val="bg1"/>
                </a:solidFill>
              </a:rPr>
              <a:t>Ludwig Von Beethoven</a:t>
            </a:r>
          </a:p>
          <a:p>
            <a:pPr lvl="1"/>
            <a:r>
              <a:rPr lang="en-US" dirty="0">
                <a:solidFill>
                  <a:schemeClr val="bg1"/>
                </a:solidFill>
              </a:rPr>
              <a:t>Franz Schubert</a:t>
            </a:r>
          </a:p>
          <a:p>
            <a:pPr lvl="1"/>
            <a:r>
              <a:rPr lang="en-US" dirty="0">
                <a:solidFill>
                  <a:schemeClr val="bg1"/>
                </a:solidFill>
              </a:rPr>
              <a:t>Richard Wagner</a:t>
            </a:r>
          </a:p>
          <a:p>
            <a:r>
              <a:rPr lang="en-US" dirty="0">
                <a:solidFill>
                  <a:schemeClr val="bg1"/>
                </a:solidFill>
              </a:rPr>
              <a:t>These composers had musical compositions that went against the Classical style of compositions of Mozart and Bach during the Romantic Era of music because the music of Beethoven and Wagner had more emotion and feeling from their music, in fact the entire music industry from past to present shows the exact meaning of Eros pleasure from creating on the basis of merely wanting to create.</a:t>
            </a:r>
          </a:p>
          <a:p>
            <a:r>
              <a:rPr lang="en-US" dirty="0">
                <a:solidFill>
                  <a:schemeClr val="bg1"/>
                </a:solidFill>
              </a:rPr>
              <a:t>Whereas painters and sculptors like…</a:t>
            </a:r>
          </a:p>
          <a:p>
            <a:pPr lvl="1"/>
            <a:r>
              <a:rPr lang="en-US" dirty="0">
                <a:solidFill>
                  <a:schemeClr val="bg1"/>
                </a:solidFill>
              </a:rPr>
              <a:t>Leonardo Da Vinci</a:t>
            </a:r>
          </a:p>
          <a:p>
            <a:pPr lvl="1"/>
            <a:r>
              <a:rPr lang="en-US" dirty="0">
                <a:solidFill>
                  <a:schemeClr val="bg1"/>
                </a:solidFill>
              </a:rPr>
              <a:t>Michelangelo</a:t>
            </a:r>
          </a:p>
          <a:p>
            <a:pPr lvl="1"/>
            <a:r>
              <a:rPr lang="en-US" dirty="0">
                <a:solidFill>
                  <a:schemeClr val="bg1"/>
                </a:solidFill>
              </a:rPr>
              <a:t>Vincent Van Gogh </a:t>
            </a:r>
          </a:p>
          <a:p>
            <a:r>
              <a:rPr lang="en-US" dirty="0">
                <a:solidFill>
                  <a:schemeClr val="bg1"/>
                </a:solidFill>
              </a:rPr>
              <a:t>… were paid to create and one could argue that they did not create for pleasure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9" y="1143001"/>
            <a:ext cx="4572001" cy="15240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191000"/>
            <a:ext cx="3657600" cy="1143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12250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7030A0"/>
                </a:solidFill>
                <a:latin typeface="Felix Titling" panose="04060505060202020A04" pitchFamily="82" charset="0"/>
              </a:rPr>
              <a:t>Examples of people using Eros Theory</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solidFill>
                  <a:schemeClr val="accent4">
                    <a:lumMod val="60000"/>
                    <a:lumOff val="40000"/>
                  </a:schemeClr>
                </a:solidFill>
              </a:rPr>
              <a:t>The Culinary World:</a:t>
            </a:r>
          </a:p>
          <a:p>
            <a:pPr marL="0" indent="0" algn="ctr">
              <a:buNone/>
            </a:pPr>
            <a:endParaRPr lang="en-US" dirty="0">
              <a:solidFill>
                <a:schemeClr val="bg1"/>
              </a:solidFill>
            </a:endParaRPr>
          </a:p>
          <a:p>
            <a:r>
              <a:rPr lang="en-US" dirty="0">
                <a:solidFill>
                  <a:schemeClr val="bg1"/>
                </a:solidFill>
              </a:rPr>
              <a:t>If there were no creativity in the culinary world, we could merely survive on the bare basics of nutrition, however just looking at such cuisines as Italian, Indian, and Mexican we see a plethora of different flavors ranging from bold to subtle and we derive pleasure from consuming and creating these dishes. </a:t>
            </a:r>
          </a:p>
          <a:p>
            <a:r>
              <a:rPr lang="en-US" dirty="0">
                <a:solidFill>
                  <a:schemeClr val="bg1"/>
                </a:solidFill>
              </a:rPr>
              <a:t>If it were so basic that humans were like any other animal like the behaviorists assume, humans wouldn’t have such a vast culinary palette. We would consume foods in their most basic forms and that would be it.</a:t>
            </a:r>
          </a:p>
        </p:txBody>
      </p:sp>
      <p:pic>
        <p:nvPicPr>
          <p:cNvPr id="2050" name="Picture 2" descr="9 Easy Ways to Start Cooking More This Year | Real Simple">
            <a:extLst>
              <a:ext uri="{FF2B5EF4-FFF2-40B4-BE49-F238E27FC236}">
                <a16:creationId xmlns:a16="http://schemas.microsoft.com/office/drawing/2014/main" id="{A6579330-F793-4210-9340-B5ABF163A0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143000"/>
            <a:ext cx="1981200" cy="11013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9 Easy Ways to Start Cooking More This Year | Real Simple">
            <a:extLst>
              <a:ext uri="{FF2B5EF4-FFF2-40B4-BE49-F238E27FC236}">
                <a16:creationId xmlns:a16="http://schemas.microsoft.com/office/drawing/2014/main" id="{5389093E-08E1-4F13-B330-6208112D0A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8200" y="1143000"/>
            <a:ext cx="1981200" cy="11013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97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bg2">
                    <a:lumMod val="90000"/>
                  </a:schemeClr>
                </a:solidFill>
                <a:latin typeface="Bauhaus 93" panose="04030905020B02020C02" pitchFamily="82" charset="0"/>
              </a:rPr>
              <a:t>What is the Eros Theory?</a:t>
            </a:r>
          </a:p>
        </p:txBody>
      </p:sp>
      <p:sp>
        <p:nvSpPr>
          <p:cNvPr id="3" name="Content Placeholder 2"/>
          <p:cNvSpPr>
            <a:spLocks noGrp="1"/>
          </p:cNvSpPr>
          <p:nvPr>
            <p:ph idx="1"/>
          </p:nvPr>
        </p:nvSpPr>
        <p:spPr>
          <a:xfrm>
            <a:off x="457200" y="1219200"/>
            <a:ext cx="8229600" cy="4906963"/>
          </a:xfrm>
        </p:spPr>
        <p:txBody>
          <a:bodyPr>
            <a:noAutofit/>
          </a:bodyPr>
          <a:lstStyle/>
          <a:p>
            <a:pPr marL="0" indent="0" algn="ctr">
              <a:buNone/>
            </a:pPr>
            <a:r>
              <a:rPr lang="en-US" sz="2000" dirty="0">
                <a:solidFill>
                  <a:schemeClr val="bg2">
                    <a:lumMod val="50000"/>
                  </a:schemeClr>
                </a:solidFill>
              </a:rPr>
              <a:t>The Negative Side:</a:t>
            </a:r>
          </a:p>
          <a:p>
            <a:pPr marL="0" indent="0" algn="ctr">
              <a:buNone/>
            </a:pPr>
            <a:endParaRPr lang="en-US" sz="2000" dirty="0">
              <a:solidFill>
                <a:schemeClr val="bg1"/>
              </a:solidFill>
            </a:endParaRPr>
          </a:p>
          <a:p>
            <a:r>
              <a:rPr lang="en-US" sz="2000" dirty="0">
                <a:solidFill>
                  <a:schemeClr val="bg1"/>
                </a:solidFill>
              </a:rPr>
              <a:t>Love has lust which if unchecked can lead to unspeakable perversions: </a:t>
            </a:r>
          </a:p>
          <a:p>
            <a:pPr lvl="1"/>
            <a:r>
              <a:rPr lang="en-US" sz="1600" dirty="0">
                <a:solidFill>
                  <a:schemeClr val="bg1"/>
                </a:solidFill>
              </a:rPr>
              <a:t>Rape</a:t>
            </a:r>
          </a:p>
          <a:p>
            <a:pPr lvl="1"/>
            <a:r>
              <a:rPr lang="en-US" sz="1600" dirty="0">
                <a:solidFill>
                  <a:schemeClr val="bg1"/>
                </a:solidFill>
              </a:rPr>
              <a:t>Pedophilia</a:t>
            </a:r>
          </a:p>
          <a:p>
            <a:r>
              <a:rPr lang="en-US" sz="2000" dirty="0">
                <a:solidFill>
                  <a:schemeClr val="bg1"/>
                </a:solidFill>
              </a:rPr>
              <a:t>Creativity has given us: </a:t>
            </a:r>
          </a:p>
          <a:p>
            <a:pPr lvl="1"/>
            <a:r>
              <a:rPr lang="en-US" sz="1600" dirty="0">
                <a:solidFill>
                  <a:schemeClr val="bg1"/>
                </a:solidFill>
              </a:rPr>
              <a:t>the airplane</a:t>
            </a:r>
          </a:p>
          <a:p>
            <a:pPr lvl="1"/>
            <a:r>
              <a:rPr lang="en-US" sz="1600" dirty="0">
                <a:solidFill>
                  <a:schemeClr val="bg1"/>
                </a:solidFill>
              </a:rPr>
              <a:t>harnessing electricity</a:t>
            </a:r>
          </a:p>
          <a:p>
            <a:pPr lvl="1"/>
            <a:r>
              <a:rPr lang="en-US" sz="1600" dirty="0">
                <a:solidFill>
                  <a:schemeClr val="bg1"/>
                </a:solidFill>
              </a:rPr>
              <a:t>works of art</a:t>
            </a:r>
          </a:p>
          <a:p>
            <a:r>
              <a:rPr lang="en-US" sz="2000" dirty="0">
                <a:solidFill>
                  <a:schemeClr val="bg1"/>
                </a:solidFill>
              </a:rPr>
              <a:t>On the other hand, it has also given us: </a:t>
            </a:r>
          </a:p>
          <a:p>
            <a:pPr lvl="1"/>
            <a:r>
              <a:rPr lang="en-US" sz="1600" dirty="0">
                <a:solidFill>
                  <a:schemeClr val="bg1"/>
                </a:solidFill>
              </a:rPr>
              <a:t>Machine guns</a:t>
            </a:r>
          </a:p>
          <a:p>
            <a:pPr lvl="1"/>
            <a:r>
              <a:rPr lang="en-US" sz="1600" dirty="0">
                <a:solidFill>
                  <a:schemeClr val="bg1"/>
                </a:solidFill>
              </a:rPr>
              <a:t>Atomic weapons</a:t>
            </a:r>
          </a:p>
          <a:p>
            <a:pPr lvl="1"/>
            <a:r>
              <a:rPr lang="en-US" sz="1600" dirty="0">
                <a:solidFill>
                  <a:schemeClr val="bg1"/>
                </a:solidFill>
              </a:rPr>
              <a:t>And the different means of hurting our fellow man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438400"/>
            <a:ext cx="3568671" cy="1981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901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D60093"/>
                </a:solidFill>
                <a:latin typeface="Pristina" panose="03060402040406080204" pitchFamily="66" charset="0"/>
              </a:rPr>
              <a:t>Who is Sigmund Freud?</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8274" y="1600200"/>
            <a:ext cx="3216451" cy="4525963"/>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p:txBody>
          <a:bodyPr>
            <a:normAutofit fontScale="70000" lnSpcReduction="20000"/>
          </a:bodyPr>
          <a:lstStyle/>
          <a:p>
            <a:pPr marL="0" indent="0">
              <a:buNone/>
            </a:pPr>
            <a:r>
              <a:rPr lang="en-US" dirty="0">
                <a:solidFill>
                  <a:schemeClr val="bg1"/>
                </a:solidFill>
              </a:rPr>
              <a:t>According to biography.com, “Sigmund Freud was an Austrian neurologist best known for developing the theories and techniques of psychoanalysis.” “Freud was born in Freiberg, which is now known as the Czech Republic, on May 6, 1856. Freud developed psychoanalysis, a method through which an analyst unpacks unconscious conflicts based on the free associations, dreams and fantasies of the patient. His theories on child sexuality, libido and the ego, among other topics, were some of the most influential academic concepts of the 20th century.”</a:t>
            </a:r>
          </a:p>
        </p:txBody>
      </p:sp>
    </p:spTree>
    <p:extLst>
      <p:ext uri="{BB962C8B-B14F-4D97-AF65-F5344CB8AC3E}">
        <p14:creationId xmlns:p14="http://schemas.microsoft.com/office/powerpoint/2010/main" val="425401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tx2">
                    <a:lumMod val="60000"/>
                    <a:lumOff val="40000"/>
                  </a:schemeClr>
                </a:solidFill>
                <a:latin typeface="Gloucester MT Extra Condensed" panose="02030808020601010101" pitchFamily="18" charset="0"/>
              </a:rPr>
              <a:t>Theatre as Performance</a:t>
            </a:r>
          </a:p>
        </p:txBody>
      </p:sp>
      <p:sp>
        <p:nvSpPr>
          <p:cNvPr id="3" name="Content Placeholder 2"/>
          <p:cNvSpPr>
            <a:spLocks noGrp="1"/>
          </p:cNvSpPr>
          <p:nvPr>
            <p:ph idx="1"/>
          </p:nvPr>
        </p:nvSpPr>
        <p:spPr/>
        <p:txBody>
          <a:bodyPr>
            <a:normAutofit fontScale="62500" lnSpcReduction="20000"/>
          </a:bodyPr>
          <a:lstStyle/>
          <a:p>
            <a:pPr marL="0" indent="0">
              <a:buNone/>
            </a:pPr>
            <a:endParaRPr lang="en-US" b="1" dirty="0">
              <a:solidFill>
                <a:srgbClr val="00FFFF"/>
              </a:solidFill>
            </a:endParaRPr>
          </a:p>
          <a:p>
            <a:pPr marL="0" indent="0">
              <a:buNone/>
            </a:pPr>
            <a:r>
              <a:rPr lang="en-US" b="1" dirty="0">
                <a:solidFill>
                  <a:srgbClr val="00FFFF"/>
                </a:solidFill>
              </a:rPr>
              <a:t>Performance: </a:t>
            </a:r>
          </a:p>
          <a:p>
            <a:endParaRPr lang="en-US" dirty="0">
              <a:solidFill>
                <a:schemeClr val="bg1"/>
              </a:solidFill>
            </a:endParaRPr>
          </a:p>
          <a:p>
            <a:r>
              <a:rPr lang="en-US" dirty="0">
                <a:solidFill>
                  <a:schemeClr val="bg1"/>
                </a:solidFill>
              </a:rPr>
              <a:t>Requires an audience a group of individuals gathered together at a certain time and place for no purpose other than to see the performance (though some may be doing other things: placing bets, writing reviews, wasting time, etc.) that is aware of itself as a group. </a:t>
            </a:r>
          </a:p>
          <a:p>
            <a:pPr marL="0" indent="0">
              <a:buNone/>
            </a:pPr>
            <a:endParaRPr lang="en-US" dirty="0">
              <a:solidFill>
                <a:schemeClr val="bg1"/>
              </a:solidFill>
            </a:endParaRPr>
          </a:p>
          <a:p>
            <a:pPr marL="0" indent="0">
              <a:buNone/>
            </a:pPr>
            <a:r>
              <a:rPr lang="en-US" b="1" dirty="0">
                <a:solidFill>
                  <a:srgbClr val="92D050"/>
                </a:solidFill>
              </a:rPr>
              <a:t>Audience:</a:t>
            </a:r>
          </a:p>
          <a:p>
            <a:endParaRPr lang="en-US" dirty="0">
              <a:solidFill>
                <a:schemeClr val="bg1"/>
              </a:solidFill>
            </a:endParaRPr>
          </a:p>
          <a:p>
            <a:r>
              <a:rPr lang="en-US" dirty="0">
                <a:solidFill>
                  <a:schemeClr val="bg1"/>
                </a:solidFill>
              </a:rPr>
              <a:t>The audience for a theatre performance has artistic self-awareness. </a:t>
            </a:r>
          </a:p>
          <a:p>
            <a:r>
              <a:rPr lang="en-US" dirty="0">
                <a:solidFill>
                  <a:schemeClr val="bg1"/>
                </a:solidFill>
              </a:rPr>
              <a:t>Audience for sports (spectators) – competition – outcome is not pre-determined (as it is with most theatre – though some plays have varied outcomes (</a:t>
            </a:r>
            <a:r>
              <a:rPr lang="en-US" i="1" dirty="0">
                <a:solidFill>
                  <a:schemeClr val="bg1"/>
                </a:solidFill>
              </a:rPr>
              <a:t>Sheer Madness</a:t>
            </a:r>
            <a:r>
              <a:rPr lang="en-US" dirty="0">
                <a:solidFill>
                  <a:schemeClr val="bg1"/>
                </a:solidFill>
              </a:rPr>
              <a:t>, </a:t>
            </a:r>
            <a:r>
              <a:rPr lang="en-US" i="1" dirty="0">
                <a:solidFill>
                  <a:schemeClr val="bg1"/>
                </a:solidFill>
              </a:rPr>
              <a:t>The Night of January 16</a:t>
            </a:r>
            <a:r>
              <a:rPr lang="en-US" dirty="0">
                <a:solidFill>
                  <a:schemeClr val="bg1"/>
                </a:solidFill>
              </a:rPr>
              <a:t>, and </a:t>
            </a:r>
            <a:r>
              <a:rPr lang="en-US" i="1" dirty="0">
                <a:solidFill>
                  <a:schemeClr val="bg1"/>
                </a:solidFill>
              </a:rPr>
              <a:t>The Mystery of Edwin Drood</a:t>
            </a:r>
            <a:r>
              <a:rPr lang="en-US" dirty="0">
                <a:solidFill>
                  <a:schemeClr val="bg1"/>
                </a:solidFill>
              </a:rPr>
              <a:t>, for instance, have endings determined by the audience).</a:t>
            </a:r>
          </a:p>
          <a:p>
            <a:endParaRPr lang="en-US" dirty="0">
              <a:solidFill>
                <a:schemeClr val="bg1"/>
              </a:solidFill>
            </a:endParaRPr>
          </a:p>
        </p:txBody>
      </p:sp>
      <p:pic>
        <p:nvPicPr>
          <p:cNvPr id="3074" name="Picture 2" descr="8 Audience Engagement Strategies for More Meaningful Events - Eventbrite UK">
            <a:extLst>
              <a:ext uri="{FF2B5EF4-FFF2-40B4-BE49-F238E27FC236}">
                <a16:creationId xmlns:a16="http://schemas.microsoft.com/office/drawing/2014/main" id="{A93F0F28-C481-4FCD-B380-E4B25B3B12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26218"/>
            <a:ext cx="2225726" cy="17549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Performance of El Abrazo: Una Mirada a tu Interior - Vallarta Lifestyles">
            <a:extLst>
              <a:ext uri="{FF2B5EF4-FFF2-40B4-BE49-F238E27FC236}">
                <a16:creationId xmlns:a16="http://schemas.microsoft.com/office/drawing/2014/main" id="{A89FF851-9007-4A8F-AB9D-803B5F4891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69" y="195890"/>
            <a:ext cx="1905000" cy="13281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906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39762"/>
          </a:xfrm>
        </p:spPr>
        <p:txBody>
          <a:bodyPr>
            <a:normAutofit fontScale="90000"/>
          </a:bodyPr>
          <a:lstStyle/>
          <a:p>
            <a:r>
              <a:rPr lang="en-US" dirty="0">
                <a:solidFill>
                  <a:schemeClr val="bg1"/>
                </a:solidFill>
                <a:latin typeface="Haettenschweiler" panose="020B0706040902060204" pitchFamily="34" charset="0"/>
              </a:rPr>
              <a:t>Theatre vs. Other Arts</a:t>
            </a:r>
          </a:p>
        </p:txBody>
      </p:sp>
      <p:graphicFrame>
        <p:nvGraphicFramePr>
          <p:cNvPr id="3" name="Table 2"/>
          <p:cNvGraphicFramePr>
            <a:graphicFrameLocks noGrp="1"/>
          </p:cNvGraphicFramePr>
          <p:nvPr>
            <p:extLst>
              <p:ext uri="{D42A27DB-BD31-4B8C-83A1-F6EECF244321}">
                <p14:modId xmlns:p14="http://schemas.microsoft.com/office/powerpoint/2010/main" val="2181354196"/>
              </p:ext>
            </p:extLst>
          </p:nvPr>
        </p:nvGraphicFramePr>
        <p:xfrm>
          <a:off x="304800" y="990600"/>
          <a:ext cx="8534401" cy="5591266"/>
        </p:xfrm>
        <a:graphic>
          <a:graphicData uri="http://schemas.openxmlformats.org/drawingml/2006/table">
            <a:tbl>
              <a:tblPr firstRow="1" bandRow="1">
                <a:tableStyleId>{775DCB02-9BB8-47FD-8907-85C794F793BA}</a:tableStyleId>
              </a:tblPr>
              <a:tblGrid>
                <a:gridCol w="1318953">
                  <a:extLst>
                    <a:ext uri="{9D8B030D-6E8A-4147-A177-3AD203B41FA5}">
                      <a16:colId xmlns:a16="http://schemas.microsoft.com/office/drawing/2014/main" val="20000"/>
                    </a:ext>
                  </a:extLst>
                </a:gridCol>
                <a:gridCol w="1629295">
                  <a:extLst>
                    <a:ext uri="{9D8B030D-6E8A-4147-A177-3AD203B41FA5}">
                      <a16:colId xmlns:a16="http://schemas.microsoft.com/office/drawing/2014/main" val="20001"/>
                    </a:ext>
                  </a:extLst>
                </a:gridCol>
                <a:gridCol w="1318953">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tblGrid>
              <a:tr h="703943">
                <a:tc>
                  <a:txBody>
                    <a:bodyPr/>
                    <a:lstStyle/>
                    <a:p>
                      <a:pPr algn="ctr"/>
                      <a:r>
                        <a:rPr lang="en-US" dirty="0"/>
                        <a:t>ART FORM</a:t>
                      </a:r>
                    </a:p>
                  </a:txBody>
                  <a:tcPr/>
                </a:tc>
                <a:tc>
                  <a:txBody>
                    <a:bodyPr/>
                    <a:lstStyle/>
                    <a:p>
                      <a:pPr algn="ctr"/>
                      <a:r>
                        <a:rPr lang="en-US" dirty="0"/>
                        <a:t>Represents</a:t>
                      </a:r>
                    </a:p>
                    <a:p>
                      <a:pPr algn="ctr"/>
                      <a:r>
                        <a:rPr lang="en-US" dirty="0"/>
                        <a:t>(</a:t>
                      </a:r>
                      <a:r>
                        <a:rPr lang="en-US" sz="800" dirty="0"/>
                        <a:t>Abstract</a:t>
                      </a:r>
                      <a:r>
                        <a:rPr lang="en-US" sz="800" baseline="0" dirty="0"/>
                        <a:t> or Concreate</a:t>
                      </a:r>
                      <a:r>
                        <a:rPr lang="en-US" baseline="0" dirty="0"/>
                        <a:t>)</a:t>
                      </a:r>
                      <a:endParaRPr lang="en-US" dirty="0"/>
                    </a:p>
                  </a:txBody>
                  <a:tcPr/>
                </a:tc>
                <a:tc>
                  <a:txBody>
                    <a:bodyPr/>
                    <a:lstStyle/>
                    <a:p>
                      <a:pPr algn="ctr"/>
                      <a:r>
                        <a:rPr lang="en-US" dirty="0"/>
                        <a:t>Uses what senses?</a:t>
                      </a:r>
                    </a:p>
                  </a:txBody>
                  <a:tcPr/>
                </a:tc>
                <a:tc>
                  <a:txBody>
                    <a:bodyPr/>
                    <a:lstStyle/>
                    <a:p>
                      <a:pPr algn="ctr"/>
                      <a:r>
                        <a:rPr lang="en-US" dirty="0"/>
                        <a:t>Must Use Space</a:t>
                      </a:r>
                    </a:p>
                  </a:txBody>
                  <a:tcPr/>
                </a:tc>
                <a:tc>
                  <a:txBody>
                    <a:bodyPr/>
                    <a:lstStyle/>
                    <a:p>
                      <a:pPr algn="ctr"/>
                      <a:r>
                        <a:rPr lang="en-US" dirty="0"/>
                        <a:t>Must use Time</a:t>
                      </a:r>
                    </a:p>
                  </a:txBody>
                  <a:tcPr/>
                </a:tc>
                <a:tc>
                  <a:txBody>
                    <a:bodyPr/>
                    <a:lstStyle/>
                    <a:p>
                      <a:pPr algn="ctr"/>
                      <a:r>
                        <a:rPr lang="en-US" dirty="0"/>
                        <a:t>Is the Artist Present?</a:t>
                      </a:r>
                    </a:p>
                  </a:txBody>
                  <a:tcPr/>
                </a:tc>
                <a:extLst>
                  <a:ext uri="{0D108BD9-81ED-4DB2-BD59-A6C34878D82A}">
                    <a16:rowId xmlns:a16="http://schemas.microsoft.com/office/drawing/2014/main" val="10000"/>
                  </a:ext>
                </a:extLst>
              </a:tr>
              <a:tr h="703943">
                <a:tc>
                  <a:txBody>
                    <a:bodyPr/>
                    <a:lstStyle/>
                    <a:p>
                      <a:pPr algn="ctr"/>
                      <a:r>
                        <a:rPr lang="en-US" dirty="0"/>
                        <a:t>Music</a:t>
                      </a:r>
                    </a:p>
                  </a:txBody>
                  <a:tcPr/>
                </a:tc>
                <a:tc>
                  <a:txBody>
                    <a:bodyPr/>
                    <a:lstStyle/>
                    <a:p>
                      <a:pPr algn="ctr"/>
                      <a:r>
                        <a:rPr lang="en-US" sz="1600" dirty="0"/>
                        <a:t>Abstract--</a:t>
                      </a:r>
                      <a:r>
                        <a:rPr lang="en-US" sz="1050" dirty="0"/>
                        <a:t>Could be considered the most pure--uses only one sense.</a:t>
                      </a:r>
                    </a:p>
                  </a:txBody>
                  <a:tcPr/>
                </a:tc>
                <a:tc>
                  <a:txBody>
                    <a:bodyPr/>
                    <a:lstStyle/>
                    <a:p>
                      <a:pPr algn="ctr"/>
                      <a:r>
                        <a:rPr lang="en-US" dirty="0"/>
                        <a:t>Hearing</a:t>
                      </a:r>
                    </a:p>
                  </a:txBody>
                  <a:tcPr/>
                </a:tc>
                <a:tc>
                  <a:txBody>
                    <a:bodyPr/>
                    <a:lstStyle/>
                    <a:p>
                      <a:pPr algn="ctr"/>
                      <a:r>
                        <a:rPr lang="en-US" dirty="0"/>
                        <a:t>No</a:t>
                      </a:r>
                    </a:p>
                  </a:txBody>
                  <a:tcPr/>
                </a:tc>
                <a:tc>
                  <a:txBody>
                    <a:bodyPr/>
                    <a:lstStyle/>
                    <a:p>
                      <a:pPr algn="ctr"/>
                      <a:r>
                        <a:rPr lang="en-US" dirty="0"/>
                        <a:t>Yes</a:t>
                      </a:r>
                    </a:p>
                  </a:txBody>
                  <a:tcPr/>
                </a:tc>
                <a:tc>
                  <a:txBody>
                    <a:bodyPr/>
                    <a:lstStyle/>
                    <a:p>
                      <a:pPr algn="ctr"/>
                      <a:r>
                        <a:rPr lang="en-US" dirty="0"/>
                        <a:t>?</a:t>
                      </a:r>
                    </a:p>
                  </a:txBody>
                  <a:tcPr/>
                </a:tc>
                <a:extLst>
                  <a:ext uri="{0D108BD9-81ED-4DB2-BD59-A6C34878D82A}">
                    <a16:rowId xmlns:a16="http://schemas.microsoft.com/office/drawing/2014/main" val="10001"/>
                  </a:ext>
                </a:extLst>
              </a:tr>
              <a:tr h="461917">
                <a:tc>
                  <a:txBody>
                    <a:bodyPr/>
                    <a:lstStyle/>
                    <a:p>
                      <a:pPr algn="ctr"/>
                      <a:r>
                        <a:rPr lang="en-US" dirty="0"/>
                        <a:t>Graphic Art</a:t>
                      </a:r>
                    </a:p>
                  </a:txBody>
                  <a:tcPr/>
                </a:tc>
                <a:tc>
                  <a:txBody>
                    <a:bodyPr/>
                    <a:lstStyle/>
                    <a:p>
                      <a:pPr algn="ctr"/>
                      <a:r>
                        <a:rPr lang="en-US" sz="1200" dirty="0"/>
                        <a:t>Concrete/Abstract</a:t>
                      </a:r>
                    </a:p>
                  </a:txBody>
                  <a:tcPr/>
                </a:tc>
                <a:tc>
                  <a:txBody>
                    <a:bodyPr/>
                    <a:lstStyle/>
                    <a:p>
                      <a:pPr algn="ctr"/>
                      <a:r>
                        <a:rPr lang="en-US" dirty="0"/>
                        <a:t>Sight</a:t>
                      </a:r>
                    </a:p>
                  </a:txBody>
                  <a:tcPr/>
                </a:tc>
                <a:tc>
                  <a:txBody>
                    <a:bodyPr/>
                    <a:lstStyle/>
                    <a:p>
                      <a:pPr algn="ctr"/>
                      <a:r>
                        <a:rPr lang="en-US" sz="1400" dirty="0"/>
                        <a:t>Two Dimensions</a:t>
                      </a:r>
                    </a:p>
                  </a:txBody>
                  <a:tcPr/>
                </a:tc>
                <a:tc>
                  <a:txBody>
                    <a:bodyPr/>
                    <a:lstStyle/>
                    <a:p>
                      <a:pPr algn="ctr"/>
                      <a:r>
                        <a:rPr lang="en-US" dirty="0"/>
                        <a:t>No</a:t>
                      </a:r>
                    </a:p>
                  </a:txBody>
                  <a:tcPr/>
                </a:tc>
                <a:tc>
                  <a:txBody>
                    <a:bodyPr/>
                    <a:lstStyle/>
                    <a:p>
                      <a:pPr algn="ctr"/>
                      <a:r>
                        <a:rPr lang="en-US" dirty="0"/>
                        <a:t>No</a:t>
                      </a:r>
                    </a:p>
                  </a:txBody>
                  <a:tcPr/>
                </a:tc>
                <a:extLst>
                  <a:ext uri="{0D108BD9-81ED-4DB2-BD59-A6C34878D82A}">
                    <a16:rowId xmlns:a16="http://schemas.microsoft.com/office/drawing/2014/main" val="10002"/>
                  </a:ext>
                </a:extLst>
              </a:tr>
              <a:tr h="703943">
                <a:tc>
                  <a:txBody>
                    <a:bodyPr/>
                    <a:lstStyle/>
                    <a:p>
                      <a:pPr algn="ctr"/>
                      <a:r>
                        <a:rPr lang="en-US" sz="1600" dirty="0"/>
                        <a:t>Sculpture/ Architecture</a:t>
                      </a:r>
                    </a:p>
                  </a:txBody>
                  <a:tcPr/>
                </a:tc>
                <a:tc>
                  <a:txBody>
                    <a:bodyPr/>
                    <a:lstStyle/>
                    <a:p>
                      <a:pPr algn="ctr"/>
                      <a:endParaRPr lang="en-US" sz="1200" dirty="0"/>
                    </a:p>
                    <a:p>
                      <a:pPr algn="ctr"/>
                      <a:r>
                        <a:rPr lang="en-US" sz="1200" dirty="0"/>
                        <a:t>Concrete/Abstract</a:t>
                      </a:r>
                    </a:p>
                  </a:txBody>
                  <a:tcPr/>
                </a:tc>
                <a:tc>
                  <a:txBody>
                    <a:bodyPr/>
                    <a:lstStyle/>
                    <a:p>
                      <a:pPr algn="ctr"/>
                      <a:r>
                        <a:rPr lang="en-US" dirty="0"/>
                        <a:t>Sight</a:t>
                      </a:r>
                    </a:p>
                  </a:txBody>
                  <a:tcPr/>
                </a:tc>
                <a:tc>
                  <a:txBody>
                    <a:bodyPr/>
                    <a:lstStyle/>
                    <a:p>
                      <a:pPr algn="ctr"/>
                      <a:r>
                        <a:rPr lang="en-US" sz="1400" dirty="0"/>
                        <a:t>Two Dimensions</a:t>
                      </a:r>
                    </a:p>
                  </a:txBody>
                  <a:tcPr/>
                </a:tc>
                <a:tc>
                  <a:txBody>
                    <a:bodyPr/>
                    <a:lstStyle/>
                    <a:p>
                      <a:pPr algn="ctr"/>
                      <a:r>
                        <a:rPr lang="en-US" dirty="0"/>
                        <a:t>No</a:t>
                      </a:r>
                    </a:p>
                  </a:txBody>
                  <a:tcPr/>
                </a:tc>
                <a:tc>
                  <a:txBody>
                    <a:bodyPr/>
                    <a:lstStyle/>
                    <a:p>
                      <a:pPr algn="ctr"/>
                      <a:r>
                        <a:rPr lang="en-US" dirty="0"/>
                        <a:t>No</a:t>
                      </a:r>
                    </a:p>
                  </a:txBody>
                  <a:tcPr/>
                </a:tc>
                <a:extLst>
                  <a:ext uri="{0D108BD9-81ED-4DB2-BD59-A6C34878D82A}">
                    <a16:rowId xmlns:a16="http://schemas.microsoft.com/office/drawing/2014/main" val="10003"/>
                  </a:ext>
                </a:extLst>
              </a:tr>
              <a:tr h="439057">
                <a:tc>
                  <a:txBody>
                    <a:bodyPr/>
                    <a:lstStyle/>
                    <a:p>
                      <a:pPr algn="ctr"/>
                      <a:r>
                        <a:rPr lang="en-US" dirty="0"/>
                        <a:t>Dance</a:t>
                      </a:r>
                    </a:p>
                  </a:txBody>
                  <a:tcPr/>
                </a:tc>
                <a:tc>
                  <a:txBody>
                    <a:bodyPr/>
                    <a:lstStyle/>
                    <a:p>
                      <a:pPr algn="ctr"/>
                      <a:r>
                        <a:rPr lang="en-US" sz="1200" dirty="0"/>
                        <a:t>Concrete/Abstract</a:t>
                      </a:r>
                    </a:p>
                  </a:txBody>
                  <a:tcPr/>
                </a:tc>
                <a:tc>
                  <a:txBody>
                    <a:bodyPr/>
                    <a:lstStyle/>
                    <a:p>
                      <a:pPr algn="ctr"/>
                      <a:r>
                        <a:rPr lang="en-US" sz="1400" dirty="0"/>
                        <a:t>Sight and Hearing</a:t>
                      </a:r>
                    </a:p>
                  </a:txBody>
                  <a:tcPr/>
                </a:tc>
                <a:tc>
                  <a:txBody>
                    <a:bodyPr/>
                    <a:lstStyle/>
                    <a:p>
                      <a:pPr algn="ctr"/>
                      <a:r>
                        <a:rPr lang="en-US" sz="1400" dirty="0"/>
                        <a:t>Two Dimensions</a:t>
                      </a:r>
                    </a:p>
                  </a:txBody>
                  <a:tcPr/>
                </a:tc>
                <a:tc>
                  <a:txBody>
                    <a:bodyPr/>
                    <a:lstStyle/>
                    <a:p>
                      <a:pPr algn="ctr"/>
                      <a:r>
                        <a:rPr lang="en-US" dirty="0"/>
                        <a:t>Yes</a:t>
                      </a:r>
                    </a:p>
                  </a:txBody>
                  <a:tcPr/>
                </a:tc>
                <a:tc>
                  <a:txBody>
                    <a:bodyPr/>
                    <a:lstStyle/>
                    <a:p>
                      <a:pPr algn="ctr"/>
                      <a:r>
                        <a:rPr lang="en-US" dirty="0"/>
                        <a:t>Yes</a:t>
                      </a:r>
                    </a:p>
                  </a:txBody>
                  <a:tcPr/>
                </a:tc>
                <a:extLst>
                  <a:ext uri="{0D108BD9-81ED-4DB2-BD59-A6C34878D82A}">
                    <a16:rowId xmlns:a16="http://schemas.microsoft.com/office/drawing/2014/main" val="10004"/>
                  </a:ext>
                </a:extLst>
              </a:tr>
              <a:tr h="703943">
                <a:tc>
                  <a:txBody>
                    <a:bodyPr/>
                    <a:lstStyle/>
                    <a:p>
                      <a:pPr algn="ctr"/>
                      <a:r>
                        <a:rPr lang="en-US" dirty="0"/>
                        <a:t>Literature</a:t>
                      </a:r>
                    </a:p>
                  </a:txBody>
                  <a:tcPr/>
                </a:tc>
                <a:tc>
                  <a:txBody>
                    <a:bodyPr/>
                    <a:lstStyle/>
                    <a:p>
                      <a:pPr algn="ctr"/>
                      <a:r>
                        <a:rPr lang="en-US" sz="1600" dirty="0"/>
                        <a:t>Abstract</a:t>
                      </a:r>
                      <a:r>
                        <a:rPr lang="en-US" dirty="0"/>
                        <a:t> (</a:t>
                      </a:r>
                      <a:r>
                        <a:rPr lang="en-US" sz="1000" dirty="0"/>
                        <a:t>Uses words to convey both concrete and abstract ideas; cognitive</a:t>
                      </a:r>
                      <a:r>
                        <a:rPr lang="en-US" dirty="0"/>
                        <a:t>)</a:t>
                      </a:r>
                    </a:p>
                  </a:txBody>
                  <a:tcPr/>
                </a:tc>
                <a:tc>
                  <a:txBody>
                    <a:bodyPr/>
                    <a:lstStyle/>
                    <a:p>
                      <a:pPr algn="ctr"/>
                      <a:r>
                        <a:rPr lang="en-US" dirty="0"/>
                        <a:t>Sight and Imagination</a:t>
                      </a:r>
                    </a:p>
                  </a:txBody>
                  <a:tcPr/>
                </a:tc>
                <a:tc>
                  <a:txBody>
                    <a:bodyPr/>
                    <a:lstStyle/>
                    <a:p>
                      <a:pPr algn="ctr"/>
                      <a:r>
                        <a:rPr lang="en-US" sz="1200" dirty="0"/>
                        <a:t>Not the work itself. (The book exists physically, but what is the "literature?")</a:t>
                      </a:r>
                    </a:p>
                  </a:txBody>
                  <a:tcPr/>
                </a:tc>
                <a:tc>
                  <a:txBody>
                    <a:bodyPr/>
                    <a:lstStyle/>
                    <a:p>
                      <a:pPr algn="ctr"/>
                      <a:r>
                        <a:rPr lang="en-US" dirty="0"/>
                        <a:t>To read, yes, but varies from reader to reader.</a:t>
                      </a:r>
                    </a:p>
                  </a:txBody>
                  <a:tcPr/>
                </a:tc>
                <a:tc>
                  <a:txBody>
                    <a:bodyPr/>
                    <a:lstStyle/>
                    <a:p>
                      <a:pPr algn="ctr"/>
                      <a:r>
                        <a:rPr lang="en-US" dirty="0"/>
                        <a:t>No</a:t>
                      </a:r>
                    </a:p>
                  </a:txBody>
                  <a:tcPr/>
                </a:tc>
                <a:extLst>
                  <a:ext uri="{0D108BD9-81ED-4DB2-BD59-A6C34878D82A}">
                    <a16:rowId xmlns:a16="http://schemas.microsoft.com/office/drawing/2014/main" val="10005"/>
                  </a:ext>
                </a:extLst>
              </a:tr>
              <a:tr h="703943">
                <a:tc>
                  <a:txBody>
                    <a:bodyPr/>
                    <a:lstStyle/>
                    <a:p>
                      <a:pPr algn="ctr"/>
                      <a:r>
                        <a:rPr lang="en-US" dirty="0"/>
                        <a:t>Theatre</a:t>
                      </a:r>
                    </a:p>
                  </a:txBody>
                  <a:tcPr/>
                </a:tc>
                <a:tc>
                  <a:txBody>
                    <a:bodyPr/>
                    <a:lstStyle/>
                    <a:p>
                      <a:pPr algn="ctr"/>
                      <a:r>
                        <a:rPr lang="en-US" sz="1400" dirty="0"/>
                        <a:t>Both concrete and abstract and imagination through IMITATION: "MIMESIS" </a:t>
                      </a:r>
                    </a:p>
                  </a:txBody>
                  <a:tcPr/>
                </a:tc>
                <a:tc>
                  <a:txBody>
                    <a:bodyPr/>
                    <a:lstStyle/>
                    <a:p>
                      <a:pPr algn="ctr"/>
                      <a:r>
                        <a:rPr lang="en-US" sz="1600" dirty="0"/>
                        <a:t>Either the least pure or the most pure—uses all the sense</a:t>
                      </a:r>
                    </a:p>
                  </a:txBody>
                  <a:tcPr/>
                </a:tc>
                <a:tc>
                  <a:txBody>
                    <a:bodyPr/>
                    <a:lstStyle/>
                    <a:p>
                      <a:pPr algn="ctr"/>
                      <a:r>
                        <a:rPr lang="en-US" sz="1200" dirty="0"/>
                        <a:t>A mixture of the all the Arts--Uses space, time, (Literature) dance (Movements)</a:t>
                      </a:r>
                    </a:p>
                  </a:txBody>
                  <a:tcPr/>
                </a:tc>
                <a:tc>
                  <a:txBody>
                    <a:bodyPr/>
                    <a:lstStyle/>
                    <a:p>
                      <a:pPr algn="ctr"/>
                      <a:r>
                        <a:rPr lang="en-US" sz="1600" dirty="0"/>
                        <a:t>Architecture, Graphic Design, Music (Sound)</a:t>
                      </a:r>
                    </a:p>
                  </a:txBody>
                  <a:tcPr/>
                </a:tc>
                <a:tc>
                  <a:txBody>
                    <a:bodyPr/>
                    <a:lstStyle/>
                    <a:p>
                      <a:pPr algn="ctr"/>
                      <a:r>
                        <a:rPr lang="en-US" dirty="0"/>
                        <a:t>Yes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4950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ight after the lockdown — the future of performing arts | Financial Times">
            <a:extLst>
              <a:ext uri="{FF2B5EF4-FFF2-40B4-BE49-F238E27FC236}">
                <a16:creationId xmlns:a16="http://schemas.microsoft.com/office/drawing/2014/main" id="{FDBFE3B8-993D-4AD4-A0A0-0E8AE7CE5F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6" r="29901"/>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365125"/>
            <a:ext cx="3342891" cy="930275"/>
          </a:xfrm>
        </p:spPr>
        <p:txBody>
          <a:bodyPr>
            <a:normAutofit/>
          </a:bodyPr>
          <a:lstStyle/>
          <a:p>
            <a:r>
              <a:rPr lang="en-US" sz="3500" dirty="0">
                <a:latin typeface="Harlow Solid Italic" panose="04030604020F02020D02" pitchFamily="82" charset="0"/>
              </a:rPr>
              <a:t>Different Types</a:t>
            </a:r>
          </a:p>
        </p:txBody>
      </p:sp>
      <p:sp>
        <p:nvSpPr>
          <p:cNvPr id="3" name="Content Placeholder 2"/>
          <p:cNvSpPr>
            <a:spLocks noGrp="1"/>
          </p:cNvSpPr>
          <p:nvPr>
            <p:ph idx="1"/>
          </p:nvPr>
        </p:nvSpPr>
        <p:spPr>
          <a:xfrm>
            <a:off x="304800" y="1295400"/>
            <a:ext cx="3190491" cy="4881563"/>
          </a:xfrm>
        </p:spPr>
        <p:txBody>
          <a:bodyPr>
            <a:normAutofit/>
          </a:bodyPr>
          <a:lstStyle/>
          <a:p>
            <a:pPr>
              <a:lnSpc>
                <a:spcPct val="90000"/>
              </a:lnSpc>
            </a:pPr>
            <a:r>
              <a:rPr lang="en-US" sz="1800" b="1" dirty="0"/>
              <a:t>Types of performances:</a:t>
            </a:r>
          </a:p>
          <a:p>
            <a:pPr lvl="1">
              <a:lnSpc>
                <a:spcPct val="90000"/>
              </a:lnSpc>
            </a:pPr>
            <a:r>
              <a:rPr lang="en-US" sz="1800" dirty="0"/>
              <a:t>Movie, dance, television, opera, music, salesmen, preachers, teachers, drill sergeants – all are theatrical / theatre-like.</a:t>
            </a:r>
          </a:p>
          <a:p>
            <a:pPr>
              <a:lnSpc>
                <a:spcPct val="90000"/>
              </a:lnSpc>
            </a:pPr>
            <a:r>
              <a:rPr lang="en-US" sz="1800" b="1" dirty="0"/>
              <a:t>Kinds of arts: </a:t>
            </a:r>
          </a:p>
          <a:p>
            <a:pPr lvl="1">
              <a:lnSpc>
                <a:spcPct val="90000"/>
              </a:lnSpc>
            </a:pPr>
            <a:r>
              <a:rPr lang="en-US" sz="1800" dirty="0"/>
              <a:t>Dance, music, movies, television, opera, painting, architecture, graphic arts, literature, performance art -- theatre.</a:t>
            </a:r>
          </a:p>
          <a:p>
            <a:pPr>
              <a:lnSpc>
                <a:spcPct val="90000"/>
              </a:lnSpc>
            </a:pPr>
            <a:r>
              <a:rPr lang="en-US" sz="1800" b="1" dirty="0"/>
              <a:t>Kinds of Stages: </a:t>
            </a:r>
          </a:p>
          <a:p>
            <a:pPr lvl="1">
              <a:lnSpc>
                <a:spcPct val="90000"/>
              </a:lnSpc>
            </a:pPr>
            <a:r>
              <a:rPr lang="en-US" sz="1800" dirty="0"/>
              <a:t>Location can shape many aspects of a performance.</a:t>
            </a:r>
          </a:p>
        </p:txBody>
      </p:sp>
    </p:spTree>
    <p:extLst>
      <p:ext uri="{BB962C8B-B14F-4D97-AF65-F5344CB8AC3E}">
        <p14:creationId xmlns:p14="http://schemas.microsoft.com/office/powerpoint/2010/main" val="229473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solidFill>
                  <a:srgbClr val="FFFF00"/>
                </a:solidFill>
                <a:latin typeface="Batang" panose="02030600000101010101" pitchFamily="18" charset="-127"/>
                <a:ea typeface="Batang" panose="02030600000101010101" pitchFamily="18" charset="-127"/>
              </a:rPr>
              <a:t>Types of Stage Spaces</a:t>
            </a:r>
          </a:p>
        </p:txBody>
      </p:sp>
      <p:sp>
        <p:nvSpPr>
          <p:cNvPr id="3" name="Text Placeholder 2"/>
          <p:cNvSpPr>
            <a:spLocks noGrp="1"/>
          </p:cNvSpPr>
          <p:nvPr>
            <p:ph type="body" idx="1"/>
          </p:nvPr>
        </p:nvSpPr>
        <p:spPr>
          <a:xfrm>
            <a:off x="2743200" y="1295400"/>
            <a:ext cx="4040188" cy="639762"/>
          </a:xfrm>
        </p:spPr>
        <p:txBody>
          <a:bodyPr>
            <a:normAutofit/>
          </a:bodyPr>
          <a:lstStyle/>
          <a:p>
            <a:pPr algn="ctr"/>
            <a:r>
              <a:rPr lang="en-US" sz="2000" dirty="0">
                <a:solidFill>
                  <a:srgbClr val="FFFF99"/>
                </a:solidFill>
              </a:rPr>
              <a:t>The Proscenium or Traditional Stage </a:t>
            </a:r>
          </a:p>
        </p:txBody>
      </p:sp>
      <p:sp>
        <p:nvSpPr>
          <p:cNvPr id="4" name="Content Placeholder 3"/>
          <p:cNvSpPr>
            <a:spLocks noGrp="1"/>
          </p:cNvSpPr>
          <p:nvPr>
            <p:ph sz="half" idx="2"/>
          </p:nvPr>
        </p:nvSpPr>
        <p:spPr/>
        <p:txBody>
          <a:bodyPr>
            <a:normAutofit lnSpcReduction="10000"/>
          </a:bodyPr>
          <a:lstStyle/>
          <a:p>
            <a:pPr marL="0" indent="0" algn="ctr">
              <a:buNone/>
            </a:pPr>
            <a:r>
              <a:rPr lang="en-US" u="sng" dirty="0">
                <a:solidFill>
                  <a:schemeClr val="bg1"/>
                </a:solidFill>
              </a:rPr>
              <a:t>Pros of the Proscenium Stage:</a:t>
            </a:r>
          </a:p>
          <a:p>
            <a:r>
              <a:rPr lang="en-US" dirty="0">
                <a:solidFill>
                  <a:schemeClr val="bg1"/>
                </a:solidFill>
              </a:rPr>
              <a:t>Can use lots of scenery--</a:t>
            </a:r>
            <a:r>
              <a:rPr lang="en-US" dirty="0">
                <a:solidFill>
                  <a:srgbClr val="FFFF99"/>
                </a:solidFill>
              </a:rPr>
              <a:t>allows for a "realistic" visual "picture frame."</a:t>
            </a:r>
          </a:p>
          <a:p>
            <a:r>
              <a:rPr lang="en-US" dirty="0">
                <a:solidFill>
                  <a:schemeClr val="bg1"/>
                </a:solidFill>
              </a:rPr>
              <a:t>More realism possible</a:t>
            </a:r>
          </a:p>
          <a:p>
            <a:r>
              <a:rPr lang="en-US" dirty="0">
                <a:solidFill>
                  <a:schemeClr val="bg1"/>
                </a:solidFill>
              </a:rPr>
              <a:t>Easier to light (from one direction.)</a:t>
            </a:r>
          </a:p>
          <a:p>
            <a:r>
              <a:rPr lang="en-US" dirty="0">
                <a:solidFill>
                  <a:schemeClr val="bg1"/>
                </a:solidFill>
              </a:rPr>
              <a:t>Room backstage</a:t>
            </a:r>
          </a:p>
          <a:p>
            <a:r>
              <a:rPr lang="en-US" dirty="0">
                <a:solidFill>
                  <a:schemeClr val="bg1"/>
                </a:solidFill>
              </a:rPr>
              <a:t>Uses traditional stage areas (upstage, downstage etc.)</a:t>
            </a:r>
          </a:p>
          <a:p>
            <a:endParaRPr lang="en-US" dirty="0">
              <a:solidFill>
                <a:schemeClr val="bg1"/>
              </a:solidFill>
            </a:endParaRP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2486259"/>
            <a:ext cx="4041775" cy="3328520"/>
          </a:xfrm>
        </p:spPr>
      </p:pic>
    </p:spTree>
    <p:extLst>
      <p:ext uri="{BB962C8B-B14F-4D97-AF65-F5344CB8AC3E}">
        <p14:creationId xmlns:p14="http://schemas.microsoft.com/office/powerpoint/2010/main" val="183403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0000"/>
                </a:solidFill>
                <a:latin typeface="Gigi" panose="04040504061007020D02" pitchFamily="82" charset="0"/>
              </a:rPr>
              <a:t>Theatre as an Art Form</a:t>
            </a:r>
          </a:p>
        </p:txBody>
      </p:sp>
      <p:sp>
        <p:nvSpPr>
          <p:cNvPr id="3" name="Content Placeholder 2"/>
          <p:cNvSpPr>
            <a:spLocks noGrp="1"/>
          </p:cNvSpPr>
          <p:nvPr>
            <p:ph idx="1"/>
          </p:nvPr>
        </p:nvSpPr>
        <p:spPr>
          <a:xfrm>
            <a:off x="457200" y="1219200"/>
            <a:ext cx="8229600" cy="4525963"/>
          </a:xfrm>
        </p:spPr>
        <p:txBody>
          <a:bodyPr>
            <a:noAutofit/>
          </a:bodyPr>
          <a:lstStyle/>
          <a:p>
            <a:pPr marL="0" indent="0" algn="ctr">
              <a:buNone/>
            </a:pPr>
            <a:r>
              <a:rPr lang="en-US" sz="1400" b="1" dirty="0">
                <a:solidFill>
                  <a:schemeClr val="accent2">
                    <a:lumMod val="60000"/>
                    <a:lumOff val="40000"/>
                  </a:schemeClr>
                </a:solidFill>
              </a:rPr>
              <a:t>Theatre is a Literary Art : The Play </a:t>
            </a:r>
          </a:p>
          <a:p>
            <a:pPr marL="0" indent="0">
              <a:buNone/>
            </a:pPr>
            <a:endParaRPr lang="en-US" sz="1400" dirty="0">
              <a:solidFill>
                <a:schemeClr val="bg1"/>
              </a:solidFill>
            </a:endParaRPr>
          </a:p>
          <a:p>
            <a:r>
              <a:rPr lang="en-US" sz="1400" dirty="0">
                <a:solidFill>
                  <a:schemeClr val="bg1"/>
                </a:solidFill>
              </a:rPr>
              <a:t>Perhaps the only concrete and lasting (permanent) element of the theatre is the play itself.</a:t>
            </a:r>
          </a:p>
          <a:p>
            <a:r>
              <a:rPr lang="en-US" sz="1400" dirty="0">
                <a:solidFill>
                  <a:schemeClr val="bg1"/>
                </a:solidFill>
              </a:rPr>
              <a:t>The other elements are moments in time (non-permanent), audiences only experience them once. Except for perhaps set and costume design, of which photos can keep a permanent record. </a:t>
            </a:r>
          </a:p>
          <a:p>
            <a:r>
              <a:rPr lang="en-US" sz="1400" dirty="0">
                <a:solidFill>
                  <a:schemeClr val="bg1"/>
                </a:solidFill>
              </a:rPr>
              <a:t>We have to look at the play in combination with its time and place – its context – for better understanding.</a:t>
            </a:r>
          </a:p>
          <a:p>
            <a:pPr marL="0" indent="0" algn="ctr">
              <a:buNone/>
            </a:pPr>
            <a:endParaRPr lang="en-US" sz="1400" dirty="0">
              <a:solidFill>
                <a:schemeClr val="bg1"/>
              </a:solidFill>
            </a:endParaRPr>
          </a:p>
          <a:p>
            <a:pPr marL="0" indent="0" algn="ctr">
              <a:buNone/>
            </a:pPr>
            <a:r>
              <a:rPr lang="en-US" sz="1400" b="1" dirty="0">
                <a:solidFill>
                  <a:schemeClr val="accent2">
                    <a:lumMod val="60000"/>
                    <a:lumOff val="40000"/>
                  </a:schemeClr>
                </a:solidFill>
              </a:rPr>
              <a:t>What makes a good play? </a:t>
            </a:r>
          </a:p>
          <a:p>
            <a:pPr marL="0" indent="0">
              <a:buNone/>
            </a:pPr>
            <a:endParaRPr lang="en-US" sz="1400" dirty="0">
              <a:solidFill>
                <a:schemeClr val="bg1"/>
              </a:solidFill>
            </a:endParaRPr>
          </a:p>
          <a:p>
            <a:r>
              <a:rPr lang="en-US" sz="1400" dirty="0">
                <a:solidFill>
                  <a:schemeClr val="bg1"/>
                </a:solidFill>
              </a:rPr>
              <a:t>Theorists throughout history have disagreed and bickered about what makes a good play. Most base their arguments at least in part on Aristotle or variations of Aristotle – </a:t>
            </a:r>
            <a:r>
              <a:rPr lang="en-US" sz="1400" i="1" dirty="0">
                <a:solidFill>
                  <a:schemeClr val="bg1"/>
                </a:solidFill>
              </a:rPr>
              <a:t>The Poetics</a:t>
            </a:r>
            <a:r>
              <a:rPr lang="en-US" sz="1400" dirty="0">
                <a:solidFill>
                  <a:schemeClr val="bg1"/>
                </a:solidFill>
              </a:rPr>
              <a:t> (334 BC) – disagreeing,  agreeing, or reinterpreting.</a:t>
            </a:r>
          </a:p>
          <a:p>
            <a:r>
              <a:rPr lang="en-US" sz="1400" dirty="0">
                <a:solidFill>
                  <a:schemeClr val="bg1"/>
                </a:solidFill>
              </a:rPr>
              <a:t>Although there is not one coherent theory of a good play, many basic premises have been determined by which we can evaluate a script – realizing, however, that our criteria may not necessarily be the same as the criteria for a good play when the play was written – how the play was looked at </a:t>
            </a:r>
            <a:r>
              <a:rPr lang="en-US" sz="1400" dirty="0" err="1">
                <a:solidFill>
                  <a:schemeClr val="bg1"/>
                </a:solidFill>
              </a:rPr>
              <a:t>at</a:t>
            </a:r>
            <a:r>
              <a:rPr lang="en-US" sz="1400" dirty="0">
                <a:solidFill>
                  <a:schemeClr val="bg1"/>
                </a:solidFill>
              </a:rPr>
              <a:t> the time.</a:t>
            </a:r>
          </a:p>
          <a:p>
            <a:r>
              <a:rPr lang="en-US" sz="1400" dirty="0">
                <a:solidFill>
                  <a:schemeClr val="bg1"/>
                </a:solidFill>
              </a:rPr>
              <a:t>Interpretations / evaluations are different based on different ways of looking at the world, at people, at life, and at the nature and purpose of the theatre. </a:t>
            </a:r>
          </a:p>
          <a:p>
            <a:r>
              <a:rPr lang="en-US" sz="1400" dirty="0">
                <a:solidFill>
                  <a:schemeClr val="bg1"/>
                </a:solidFill>
              </a:rPr>
              <a:t>By looking at various theories and examining play scripts of different styles and periods, our ability to discern and evaluate aesthetic elements of the drama will become more important. </a:t>
            </a:r>
          </a:p>
        </p:txBody>
      </p:sp>
    </p:spTree>
    <p:extLst>
      <p:ext uri="{BB962C8B-B14F-4D97-AF65-F5344CB8AC3E}">
        <p14:creationId xmlns:p14="http://schemas.microsoft.com/office/powerpoint/2010/main" val="4831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solidFill>
                  <a:srgbClr val="FFFF00"/>
                </a:solidFill>
                <a:latin typeface="Batang" panose="02030600000101010101" pitchFamily="18" charset="-127"/>
                <a:ea typeface="Batang" panose="02030600000101010101" pitchFamily="18" charset="-127"/>
              </a:rPr>
              <a:t>Types of Stage Spaces</a:t>
            </a:r>
          </a:p>
        </p:txBody>
      </p:sp>
      <p:sp>
        <p:nvSpPr>
          <p:cNvPr id="3" name="Text Placeholder 2"/>
          <p:cNvSpPr>
            <a:spLocks noGrp="1"/>
          </p:cNvSpPr>
          <p:nvPr>
            <p:ph type="body" idx="1"/>
          </p:nvPr>
        </p:nvSpPr>
        <p:spPr>
          <a:xfrm>
            <a:off x="2743200" y="1295400"/>
            <a:ext cx="4040188" cy="639762"/>
          </a:xfrm>
        </p:spPr>
        <p:txBody>
          <a:bodyPr>
            <a:normAutofit/>
          </a:bodyPr>
          <a:lstStyle/>
          <a:p>
            <a:pPr algn="ctr"/>
            <a:r>
              <a:rPr lang="en-US" sz="2000" dirty="0">
                <a:solidFill>
                  <a:srgbClr val="FFFF66"/>
                </a:solidFill>
              </a:rPr>
              <a:t>Arena Stage (Theatre-in-the-Round) </a:t>
            </a:r>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u="sng" dirty="0">
                <a:solidFill>
                  <a:schemeClr val="bg1"/>
                </a:solidFill>
              </a:rPr>
              <a:t>Pros of the Arena Stage:</a:t>
            </a:r>
          </a:p>
          <a:p>
            <a:pPr marL="0" indent="0">
              <a:buNone/>
            </a:pPr>
            <a:endParaRPr lang="en-US" dirty="0">
              <a:solidFill>
                <a:schemeClr val="bg1"/>
              </a:solidFill>
            </a:endParaRPr>
          </a:p>
          <a:p>
            <a:r>
              <a:rPr lang="en-US" dirty="0">
                <a:solidFill>
                  <a:schemeClr val="bg1"/>
                </a:solidFill>
              </a:rPr>
              <a:t>Very intimate-closer to the action than with a proscenium stage; can see other audience members across the stage</a:t>
            </a:r>
          </a:p>
          <a:p>
            <a:r>
              <a:rPr lang="en-US" dirty="0">
                <a:solidFill>
                  <a:schemeClr val="bg1"/>
                </a:solidFill>
              </a:rPr>
              <a:t>Lends itself to varied kinds of plays</a:t>
            </a:r>
          </a:p>
          <a:p>
            <a:pPr marL="0" indent="0">
              <a:buNone/>
            </a:pPr>
            <a:endParaRPr lang="en-US" dirty="0">
              <a:solidFill>
                <a:schemeClr val="bg1"/>
              </a:solidFill>
            </a:endParaRPr>
          </a:p>
          <a:p>
            <a:pPr marL="0" indent="0" algn="ctr">
              <a:buNone/>
            </a:pPr>
            <a:r>
              <a:rPr lang="en-US" u="sng" dirty="0">
                <a:solidFill>
                  <a:schemeClr val="bg1"/>
                </a:solidFill>
              </a:rPr>
              <a:t>Cons of the Arena Stage:</a:t>
            </a:r>
          </a:p>
          <a:p>
            <a:endParaRPr lang="en-US" dirty="0">
              <a:solidFill>
                <a:schemeClr val="bg1"/>
              </a:solidFill>
            </a:endParaRPr>
          </a:p>
          <a:p>
            <a:r>
              <a:rPr lang="en-US" dirty="0">
                <a:solidFill>
                  <a:schemeClr val="bg1"/>
                </a:solidFill>
              </a:rPr>
              <a:t>Can't use very realistic scenery</a:t>
            </a:r>
          </a:p>
          <a:p>
            <a:r>
              <a:rPr lang="en-US" dirty="0">
                <a:solidFill>
                  <a:schemeClr val="bg1"/>
                </a:solidFill>
              </a:rPr>
              <a:t>Someone's back is always facing the audience</a:t>
            </a:r>
          </a:p>
          <a:p>
            <a:r>
              <a:rPr lang="en-US" dirty="0">
                <a:solidFill>
                  <a:schemeClr val="bg1"/>
                </a:solidFill>
              </a:rPr>
              <a:t>Can't use traditional stage areas</a:t>
            </a:r>
          </a:p>
          <a:p>
            <a:endParaRPr lang="en-US" dirty="0">
              <a:solidFill>
                <a:schemeClr val="bg1"/>
              </a:solidFill>
            </a:endParaRP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725085" y="2486259"/>
            <a:ext cx="3881655" cy="3328520"/>
          </a:xfrm>
        </p:spPr>
      </p:pic>
    </p:spTree>
    <p:extLst>
      <p:ext uri="{BB962C8B-B14F-4D97-AF65-F5344CB8AC3E}">
        <p14:creationId xmlns:p14="http://schemas.microsoft.com/office/powerpoint/2010/main" val="374692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solidFill>
                  <a:srgbClr val="FFFF00"/>
                </a:solidFill>
                <a:latin typeface="Batang" panose="02030600000101010101" pitchFamily="18" charset="-127"/>
                <a:ea typeface="Batang" panose="02030600000101010101" pitchFamily="18" charset="-127"/>
              </a:rPr>
              <a:t>Types of Stage Spaces</a:t>
            </a:r>
          </a:p>
        </p:txBody>
      </p:sp>
      <p:sp>
        <p:nvSpPr>
          <p:cNvPr id="3" name="Text Placeholder 2"/>
          <p:cNvSpPr>
            <a:spLocks noGrp="1"/>
          </p:cNvSpPr>
          <p:nvPr>
            <p:ph type="body" idx="1"/>
          </p:nvPr>
        </p:nvSpPr>
        <p:spPr>
          <a:xfrm>
            <a:off x="2743200" y="1295400"/>
            <a:ext cx="4040188" cy="639762"/>
          </a:xfrm>
        </p:spPr>
        <p:txBody>
          <a:bodyPr>
            <a:normAutofit/>
          </a:bodyPr>
          <a:lstStyle/>
          <a:p>
            <a:pPr algn="ctr"/>
            <a:r>
              <a:rPr lang="en-US" sz="2000" dirty="0">
                <a:solidFill>
                  <a:srgbClr val="FFFF66"/>
                </a:solidFill>
              </a:rPr>
              <a:t>Thrust Stage (Three-quarter Round) </a:t>
            </a:r>
          </a:p>
        </p:txBody>
      </p:sp>
      <p:sp>
        <p:nvSpPr>
          <p:cNvPr id="4" name="Content Placeholder 3"/>
          <p:cNvSpPr>
            <a:spLocks noGrp="1"/>
          </p:cNvSpPr>
          <p:nvPr>
            <p:ph sz="half" idx="2"/>
          </p:nvPr>
        </p:nvSpPr>
        <p:spPr/>
        <p:txBody>
          <a:bodyPr>
            <a:normAutofit fontScale="85000" lnSpcReduction="10000"/>
          </a:bodyPr>
          <a:lstStyle/>
          <a:p>
            <a:pPr marL="0" indent="0" algn="ctr">
              <a:buNone/>
            </a:pPr>
            <a:r>
              <a:rPr lang="en-US" u="sng" dirty="0">
                <a:solidFill>
                  <a:schemeClr val="bg1"/>
                </a:solidFill>
              </a:rPr>
              <a:t>Pros of the Thrust Stage:</a:t>
            </a:r>
          </a:p>
          <a:p>
            <a:pPr marL="0" indent="0">
              <a:buNone/>
            </a:pPr>
            <a:endParaRPr lang="en-US" dirty="0">
              <a:solidFill>
                <a:schemeClr val="bg1"/>
              </a:solidFill>
            </a:endParaRPr>
          </a:p>
          <a:p>
            <a:r>
              <a:rPr lang="en-US" dirty="0">
                <a:solidFill>
                  <a:schemeClr val="bg1"/>
                </a:solidFill>
              </a:rPr>
              <a:t>Blend of proscenium and arena</a:t>
            </a:r>
          </a:p>
          <a:p>
            <a:r>
              <a:rPr lang="en-US" dirty="0">
                <a:solidFill>
                  <a:schemeClr val="bg1"/>
                </a:solidFill>
              </a:rPr>
              <a:t>Versatile</a:t>
            </a:r>
          </a:p>
          <a:p>
            <a:r>
              <a:rPr lang="en-US" dirty="0">
                <a:solidFill>
                  <a:schemeClr val="bg1"/>
                </a:solidFill>
              </a:rPr>
              <a:t>Can use big, realistic sets</a:t>
            </a:r>
          </a:p>
          <a:p>
            <a:r>
              <a:rPr lang="en-US" dirty="0">
                <a:solidFill>
                  <a:schemeClr val="bg1"/>
                </a:solidFill>
              </a:rPr>
              <a:t>Still have intimacy – </a:t>
            </a:r>
            <a:r>
              <a:rPr lang="en-US" dirty="0">
                <a:solidFill>
                  <a:srgbClr val="FFFF99"/>
                </a:solidFill>
              </a:rPr>
              <a:t>audience sits on three sides</a:t>
            </a:r>
          </a:p>
          <a:p>
            <a:pPr marL="0" indent="0">
              <a:buNone/>
            </a:pPr>
            <a:endParaRPr lang="en-US" dirty="0">
              <a:solidFill>
                <a:schemeClr val="bg1"/>
              </a:solidFill>
            </a:endParaRPr>
          </a:p>
          <a:p>
            <a:pPr marL="0" indent="0" algn="ctr">
              <a:buNone/>
            </a:pPr>
            <a:r>
              <a:rPr lang="en-US" u="sng" dirty="0">
                <a:solidFill>
                  <a:schemeClr val="bg1"/>
                </a:solidFill>
              </a:rPr>
              <a:t>Cons of the Thrust Stage:</a:t>
            </a:r>
          </a:p>
          <a:p>
            <a:pPr marL="0" indent="0">
              <a:buNone/>
            </a:pPr>
            <a:endParaRPr lang="en-US" dirty="0">
              <a:solidFill>
                <a:schemeClr val="bg1"/>
              </a:solidFill>
            </a:endParaRPr>
          </a:p>
          <a:p>
            <a:r>
              <a:rPr lang="en-US" dirty="0">
                <a:solidFill>
                  <a:schemeClr val="bg1"/>
                </a:solidFill>
              </a:rPr>
              <a:t>Must use/rearrange some audience space</a:t>
            </a:r>
          </a:p>
          <a:p>
            <a:pPr marL="0" indent="0">
              <a:buNone/>
            </a:pPr>
            <a:endParaRPr lang="en-US" dirty="0">
              <a:solidFill>
                <a:schemeClr val="bg1"/>
              </a:solidFill>
            </a:endParaRP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725085" y="2590800"/>
            <a:ext cx="3881655" cy="3276600"/>
          </a:xfrm>
        </p:spPr>
      </p:pic>
    </p:spTree>
    <p:extLst>
      <p:ext uri="{BB962C8B-B14F-4D97-AF65-F5344CB8AC3E}">
        <p14:creationId xmlns:p14="http://schemas.microsoft.com/office/powerpoint/2010/main" val="251049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solidFill>
                  <a:srgbClr val="FFFF00"/>
                </a:solidFill>
                <a:latin typeface="Batang" panose="02030600000101010101" pitchFamily="18" charset="-127"/>
                <a:ea typeface="Batang" panose="02030600000101010101" pitchFamily="18" charset="-127"/>
              </a:rPr>
              <a:t>Types of Stage Spaces</a:t>
            </a:r>
          </a:p>
        </p:txBody>
      </p:sp>
      <p:sp>
        <p:nvSpPr>
          <p:cNvPr id="3" name="Text Placeholder 2"/>
          <p:cNvSpPr>
            <a:spLocks noGrp="1"/>
          </p:cNvSpPr>
          <p:nvPr>
            <p:ph type="body" idx="1"/>
          </p:nvPr>
        </p:nvSpPr>
        <p:spPr>
          <a:xfrm>
            <a:off x="381000" y="1295400"/>
            <a:ext cx="4040188" cy="639762"/>
          </a:xfrm>
        </p:spPr>
        <p:txBody>
          <a:bodyPr>
            <a:normAutofit/>
          </a:bodyPr>
          <a:lstStyle/>
          <a:p>
            <a:pPr algn="ctr"/>
            <a:r>
              <a:rPr lang="en-US" sz="2000" dirty="0">
                <a:solidFill>
                  <a:srgbClr val="FFFF66"/>
                </a:solidFill>
              </a:rPr>
              <a:t>Flexible Stage</a:t>
            </a:r>
          </a:p>
        </p:txBody>
      </p:sp>
      <p:sp>
        <p:nvSpPr>
          <p:cNvPr id="4" name="Content Placeholder 3"/>
          <p:cNvSpPr>
            <a:spLocks noGrp="1"/>
          </p:cNvSpPr>
          <p:nvPr>
            <p:ph sz="half" idx="2"/>
          </p:nvPr>
        </p:nvSpPr>
        <p:spPr/>
        <p:txBody>
          <a:bodyPr>
            <a:normAutofit fontScale="92500" lnSpcReduction="20000"/>
          </a:bodyPr>
          <a:lstStyle/>
          <a:p>
            <a:pPr marL="0" indent="0" algn="ctr">
              <a:buNone/>
            </a:pPr>
            <a:r>
              <a:rPr lang="en-US" u="sng" dirty="0">
                <a:solidFill>
                  <a:schemeClr val="bg1"/>
                </a:solidFill>
              </a:rPr>
              <a:t>Pros of the Flexible Stage:</a:t>
            </a:r>
          </a:p>
          <a:p>
            <a:pPr marL="0" indent="0" algn="ctr">
              <a:buNone/>
            </a:pPr>
            <a:endParaRPr lang="en-US" u="sng" dirty="0">
              <a:solidFill>
                <a:schemeClr val="bg1"/>
              </a:solidFill>
            </a:endParaRPr>
          </a:p>
          <a:p>
            <a:r>
              <a:rPr lang="en-US" dirty="0">
                <a:solidFill>
                  <a:schemeClr val="bg1"/>
                </a:solidFill>
              </a:rPr>
              <a:t>Uses the environment that already exists in a room/space</a:t>
            </a:r>
          </a:p>
          <a:p>
            <a:r>
              <a:rPr lang="en-US" dirty="0">
                <a:solidFill>
                  <a:schemeClr val="bg1"/>
                </a:solidFill>
              </a:rPr>
              <a:t>Sometimes audiences can be in the performance space</a:t>
            </a:r>
          </a:p>
          <a:p>
            <a:r>
              <a:rPr lang="en-US" dirty="0">
                <a:solidFill>
                  <a:schemeClr val="bg1"/>
                </a:solidFill>
              </a:rPr>
              <a:t>Sometimes performers within audience space </a:t>
            </a:r>
          </a:p>
          <a:p>
            <a:r>
              <a:rPr lang="en-US" dirty="0">
                <a:solidFill>
                  <a:schemeClr val="bg1"/>
                </a:solidFill>
              </a:rPr>
              <a:t>Uses available space, modified or no</a:t>
            </a:r>
          </a:p>
          <a:p>
            <a:r>
              <a:rPr lang="en-US" dirty="0">
                <a:solidFill>
                  <a:srgbClr val="FFFF99"/>
                </a:solidFill>
              </a:rPr>
              <a:t>Includes the Alley Stage </a:t>
            </a:r>
            <a:r>
              <a:rPr lang="en-US" dirty="0">
                <a:solidFill>
                  <a:schemeClr val="bg1"/>
                </a:solidFill>
              </a:rPr>
              <a:t>– which is like a runway</a:t>
            </a:r>
          </a:p>
          <a:p>
            <a:pPr marL="0" indent="0">
              <a:buNone/>
            </a:pPr>
            <a:endParaRPr lang="en-US" dirty="0">
              <a:solidFill>
                <a:schemeClr val="bg1"/>
              </a:solidFill>
            </a:endParaRP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495800" y="4267200"/>
            <a:ext cx="4191000" cy="2135188"/>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219200"/>
            <a:ext cx="4267200" cy="2667000"/>
          </a:xfrm>
          <a:prstGeom prst="rect">
            <a:avLst/>
          </a:prstGeom>
          <a:ln>
            <a:noFill/>
          </a:ln>
          <a:effectLst>
            <a:softEdge rad="112500"/>
          </a:effectLst>
        </p:spPr>
      </p:pic>
    </p:spTree>
    <p:extLst>
      <p:ext uri="{BB962C8B-B14F-4D97-AF65-F5344CB8AC3E}">
        <p14:creationId xmlns:p14="http://schemas.microsoft.com/office/powerpoint/2010/main" val="271757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chemeClr val="bg1"/>
                </a:solidFill>
              </a:rPr>
              <a:t>Biography.com Editors. (2017, April 28). Sigmund Freud. Retrieved August 16, 2017, from https://www.biography.com/people/sigmund-freud-9302400</a:t>
            </a:r>
          </a:p>
          <a:p>
            <a:pPr marL="0" indent="0">
              <a:buNone/>
            </a:pPr>
            <a:endParaRPr lang="en-US" dirty="0">
              <a:solidFill>
                <a:schemeClr val="bg1"/>
              </a:solidFill>
            </a:endParaRPr>
          </a:p>
          <a:p>
            <a:pPr marL="0" indent="0">
              <a:buNone/>
            </a:pPr>
            <a:r>
              <a:rPr lang="en-US" dirty="0">
                <a:solidFill>
                  <a:schemeClr val="bg1"/>
                </a:solidFill>
              </a:rPr>
              <a:t>Brown, J. (</a:t>
            </a:r>
            <a:r>
              <a:rPr lang="en-US" dirty="0" err="1">
                <a:solidFill>
                  <a:schemeClr val="bg1"/>
                </a:solidFill>
              </a:rPr>
              <a:t>n.d.</a:t>
            </a:r>
            <a:r>
              <a:rPr lang="en-US" dirty="0">
                <a:solidFill>
                  <a:schemeClr val="bg1"/>
                </a:solidFill>
              </a:rPr>
              <a:t>). Thanatos and Eros. Retrieved August 16, 2017, from http://www.academia.edu/4551692/Thanatos_and_Eros </a:t>
            </a:r>
          </a:p>
          <a:p>
            <a:pPr marL="0" indent="0">
              <a:buNone/>
            </a:pPr>
            <a:endParaRPr lang="en-US" dirty="0">
              <a:solidFill>
                <a:schemeClr val="bg1"/>
              </a:solidFill>
            </a:endParaRPr>
          </a:p>
          <a:p>
            <a:pPr marL="0" indent="0">
              <a:buNone/>
            </a:pPr>
            <a:r>
              <a:rPr lang="en-US" dirty="0">
                <a:solidFill>
                  <a:schemeClr val="bg1"/>
                </a:solidFill>
              </a:rPr>
              <a:t>Robert Edmond Jones. (2017, August 11). Retrieved August 16, 2017, from https://en.wikipedia.org/wiki/Robert_Edmond_Jones </a:t>
            </a:r>
          </a:p>
          <a:p>
            <a:pPr marL="0" indent="0">
              <a:buNone/>
            </a:pPr>
            <a:endParaRPr lang="en-US" dirty="0">
              <a:solidFill>
                <a:schemeClr val="bg1"/>
              </a:solidFill>
            </a:endParaRPr>
          </a:p>
          <a:p>
            <a:pPr marL="0" indent="0">
              <a:buNone/>
            </a:pPr>
            <a:r>
              <a:rPr lang="en-US" dirty="0">
                <a:solidFill>
                  <a:schemeClr val="bg1"/>
                </a:solidFill>
              </a:rPr>
              <a:t>“Robert Edmond Jones Facts.” Biography, </a:t>
            </a:r>
            <a:r>
              <a:rPr lang="en-US" dirty="0" err="1">
                <a:solidFill>
                  <a:schemeClr val="bg1"/>
                </a:solidFill>
              </a:rPr>
              <a:t>LoveToKnow</a:t>
            </a:r>
            <a:r>
              <a:rPr lang="en-US" dirty="0">
                <a:solidFill>
                  <a:schemeClr val="bg1"/>
                </a:solidFill>
              </a:rPr>
              <a:t>, Corp, biography.yourdictionary.com/</a:t>
            </a:r>
            <a:r>
              <a:rPr lang="en-US" dirty="0" err="1">
                <a:solidFill>
                  <a:schemeClr val="bg1"/>
                </a:solidFill>
              </a:rPr>
              <a:t>robert</a:t>
            </a:r>
            <a:r>
              <a:rPr lang="en-US" dirty="0">
                <a:solidFill>
                  <a:schemeClr val="bg1"/>
                </a:solidFill>
              </a:rPr>
              <a:t>-</a:t>
            </a:r>
            <a:r>
              <a:rPr lang="en-US" dirty="0" err="1">
                <a:solidFill>
                  <a:schemeClr val="bg1"/>
                </a:solidFill>
              </a:rPr>
              <a:t>edmond</a:t>
            </a:r>
            <a:r>
              <a:rPr lang="en-US" dirty="0">
                <a:solidFill>
                  <a:schemeClr val="bg1"/>
                </a:solidFill>
              </a:rPr>
              <a:t>-jones. Accessed 16 Aug. 2017.</a:t>
            </a:r>
          </a:p>
        </p:txBody>
      </p:sp>
    </p:spTree>
    <p:extLst>
      <p:ext uri="{BB962C8B-B14F-4D97-AF65-F5344CB8AC3E}">
        <p14:creationId xmlns:p14="http://schemas.microsoft.com/office/powerpoint/2010/main" val="242003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latin typeface="Magneto" panose="04030805050802020D02" pitchFamily="82" charset="0"/>
              </a:rPr>
              <a:t>Theatre vs. Drama</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The word theatre comes from the Greek “</a:t>
            </a:r>
            <a:r>
              <a:rPr lang="en-US" dirty="0" err="1">
                <a:solidFill>
                  <a:schemeClr val="bg1"/>
                </a:solidFill>
              </a:rPr>
              <a:t>theatron</a:t>
            </a:r>
            <a:r>
              <a:rPr lang="en-US" dirty="0">
                <a:solidFill>
                  <a:schemeClr val="bg1"/>
                </a:solidFill>
              </a:rPr>
              <a:t>,” literally "seeing place," or "place where something is seen." </a:t>
            </a:r>
          </a:p>
          <a:p>
            <a:r>
              <a:rPr lang="en-US" dirty="0">
                <a:solidFill>
                  <a:schemeClr val="bg1"/>
                </a:solidFill>
              </a:rPr>
              <a:t>The word was first used in its current form in 1576 when James Burbage named his playhouse the Theatre. Since Burbage’s playhouse was one of the first, if not the first, structure built specifically for the production of plays, the name theatre eventually came to mean first the buildings and then the entire genre. </a:t>
            </a:r>
          </a:p>
          <a:p>
            <a:r>
              <a:rPr lang="en-US" dirty="0">
                <a:solidFill>
                  <a:schemeClr val="bg1"/>
                </a:solidFill>
              </a:rPr>
              <a:t>The companion term drama comes from the Greek word </a:t>
            </a:r>
            <a:r>
              <a:rPr lang="en-US" dirty="0" err="1">
                <a:solidFill>
                  <a:schemeClr val="bg1"/>
                </a:solidFill>
              </a:rPr>
              <a:t>dran</a:t>
            </a:r>
            <a:r>
              <a:rPr lang="en-US" dirty="0">
                <a:solidFill>
                  <a:schemeClr val="bg1"/>
                </a:solidFill>
              </a:rPr>
              <a:t>, literally "to do." It is "something done." </a:t>
            </a:r>
          </a:p>
          <a:p>
            <a:r>
              <a:rPr lang="en-US" dirty="0">
                <a:solidFill>
                  <a:schemeClr val="bg1"/>
                </a:solidFill>
              </a:rPr>
              <a:t>Frequently the terms are used interchangeably, although the theatre always refers to the structure where the performances are held as well as to the company of players who perform. </a:t>
            </a:r>
          </a:p>
          <a:p>
            <a:r>
              <a:rPr lang="en-US" dirty="0">
                <a:solidFill>
                  <a:schemeClr val="bg1"/>
                </a:solidFill>
              </a:rPr>
              <a:t>Theatre also refers to the designers, administrators, technicians, etc. who work together to produce plays as well as the body of ideas that animates the artists and brings the plays to life. </a:t>
            </a:r>
          </a:p>
          <a:p>
            <a:r>
              <a:rPr lang="en-US" dirty="0">
                <a:solidFill>
                  <a:schemeClr val="bg1"/>
                </a:solidFill>
              </a:rPr>
              <a:t>Drama is a more limited term and tends to refer mainly to the plays that are produced. </a:t>
            </a:r>
            <a:r>
              <a:rPr lang="en-US" dirty="0">
                <a:solidFill>
                  <a:srgbClr val="92D050"/>
                </a:solidFill>
              </a:rPr>
              <a:t>In other words, drama is the script itself; theatre is all the elements that combine to bring that play to life.</a:t>
            </a:r>
          </a:p>
        </p:txBody>
      </p:sp>
    </p:spTree>
    <p:extLst>
      <p:ext uri="{BB962C8B-B14F-4D97-AF65-F5344CB8AC3E}">
        <p14:creationId xmlns:p14="http://schemas.microsoft.com/office/powerpoint/2010/main" val="216665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60093"/>
                </a:solidFill>
                <a:latin typeface="Kristen ITC" panose="03050502040202030202" pitchFamily="66" charset="0"/>
              </a:rPr>
              <a:t>Who is James Burbage and why should we care about him?</a:t>
            </a:r>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a:solidFill>
                  <a:schemeClr val="bg1"/>
                </a:solidFill>
              </a:rPr>
              <a:t>According to the Elizabethian-Era.com, “James Burbage was an Elizabethan entrepreneur. He realized considerable profit by staging plays at Elizabethan Inn-yards and had the vision to build 'The Theatre' and the 'Globe'. He was at the forefront of the early days of Elizabethan commercial theatre and played an important part in the history of the Globe Theatre and William Shakespeare. James Burbage was born in 1531 and is said to have been born at Stratford-upon-Avon.” “The Theatre was designed as a construction which was similar to a small Roman amphitheater - the Elizabethan Amphitheatre. They modified the features of the existing blood sport rings with the addition of a fixed stage, unlike the trestle supported stage used in the inn-yards. This allowed the new stage productions to become far more sophisticated. Plays featured the use of props such as canons (although these massive props often had to be left on stage for the entire performance) and a much larger stage area for the actors which was complete with trap-doors.”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7774" y="1752600"/>
            <a:ext cx="3705225" cy="3810000"/>
          </a:xfrm>
          <a:prstGeom prst="ellipse">
            <a:avLst/>
          </a:prstGeom>
          <a:ln>
            <a:noFill/>
          </a:ln>
          <a:effectLst>
            <a:softEdge rad="112500"/>
          </a:effectLst>
        </p:spPr>
      </p:pic>
      <p:sp>
        <p:nvSpPr>
          <p:cNvPr id="6" name="TextBox 5"/>
          <p:cNvSpPr txBox="1"/>
          <p:nvPr/>
        </p:nvSpPr>
        <p:spPr>
          <a:xfrm>
            <a:off x="5486400" y="5638800"/>
            <a:ext cx="2819400" cy="369332"/>
          </a:xfrm>
          <a:prstGeom prst="rect">
            <a:avLst/>
          </a:prstGeom>
          <a:noFill/>
        </p:spPr>
        <p:txBody>
          <a:bodyPr wrap="square" rtlCol="0">
            <a:spAutoFit/>
          </a:bodyPr>
          <a:lstStyle/>
          <a:p>
            <a:pPr algn="ctr"/>
            <a:r>
              <a:rPr lang="en-US" b="1" dirty="0">
                <a:solidFill>
                  <a:schemeClr val="accent3">
                    <a:lumMod val="75000"/>
                  </a:schemeClr>
                </a:solidFill>
              </a:rPr>
              <a:t>An Elizabethan Theatre</a:t>
            </a:r>
          </a:p>
        </p:txBody>
      </p:sp>
    </p:spTree>
    <p:extLst>
      <p:ext uri="{BB962C8B-B14F-4D97-AF65-F5344CB8AC3E}">
        <p14:creationId xmlns:p14="http://schemas.microsoft.com/office/powerpoint/2010/main" val="145901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60000"/>
                    <a:lumOff val="40000"/>
                  </a:schemeClr>
                </a:solidFill>
                <a:latin typeface="Andalus" panose="02020603050405020304" pitchFamily="18" charset="-78"/>
                <a:cs typeface="Andalus" panose="02020603050405020304" pitchFamily="18" charset="-78"/>
              </a:rPr>
              <a:t>What is a play? What is involved?</a:t>
            </a:r>
          </a:p>
        </p:txBody>
      </p:sp>
      <p:sp>
        <p:nvSpPr>
          <p:cNvPr id="3" name="Content Placeholder 2"/>
          <p:cNvSpPr>
            <a:spLocks noGrp="1"/>
          </p:cNvSpPr>
          <p:nvPr>
            <p:ph idx="1"/>
          </p:nvPr>
        </p:nvSpPr>
        <p:spPr/>
        <p:txBody>
          <a:bodyPr>
            <a:noAutofit/>
          </a:bodyPr>
          <a:lstStyle/>
          <a:p>
            <a:r>
              <a:rPr lang="en-US" sz="2000" dirty="0">
                <a:solidFill>
                  <a:schemeClr val="bg1"/>
                </a:solidFill>
              </a:rPr>
              <a:t>Drama requires the reader to contribute more than any other form of literature does. </a:t>
            </a:r>
          </a:p>
          <a:p>
            <a:r>
              <a:rPr lang="en-US" sz="2000" dirty="0">
                <a:solidFill>
                  <a:schemeClr val="bg1"/>
                </a:solidFill>
              </a:rPr>
              <a:t>Not only must the reader see and understand what is explicitly said and done, but he must also be aware of all that is merely implied or left unsaid. </a:t>
            </a:r>
          </a:p>
          <a:p>
            <a:pPr lvl="1"/>
            <a:r>
              <a:rPr lang="en-US" sz="1800" dirty="0">
                <a:solidFill>
                  <a:schemeClr val="bg1"/>
                </a:solidFill>
              </a:rPr>
              <a:t>READ STAGE DIRECTIONS. Frequently at the beginning of the play, the playwright or someone will have described the set. Make a little sketch of it if you have to. You MUST be able to visualize what is going on as you read.</a:t>
            </a:r>
          </a:p>
          <a:p>
            <a:r>
              <a:rPr lang="en-US" sz="2000" b="1" dirty="0">
                <a:solidFill>
                  <a:schemeClr val="tx2">
                    <a:lumMod val="20000"/>
                    <a:lumOff val="80000"/>
                  </a:schemeClr>
                </a:solidFill>
              </a:rPr>
              <a:t>Dramatic Action </a:t>
            </a:r>
            <a:r>
              <a:rPr lang="en-US" sz="2000" dirty="0">
                <a:solidFill>
                  <a:schemeClr val="bg1"/>
                </a:solidFill>
              </a:rPr>
              <a:t>- A play is a representation of people in action. The term, action means more than just physical movement, it involves the motivations as well, the person’s thoughts and feelings, as well as deeds. It is what he does and why he does it. </a:t>
            </a:r>
          </a:p>
          <a:p>
            <a:r>
              <a:rPr lang="en-US" sz="2000" dirty="0">
                <a:solidFill>
                  <a:schemeClr val="bg1"/>
                </a:solidFill>
              </a:rPr>
              <a:t>Because each playwright is unique, his/her plays are unique; however, good plays tend to have qualities in common.</a:t>
            </a:r>
          </a:p>
        </p:txBody>
      </p:sp>
    </p:spTree>
    <p:extLst>
      <p:ext uri="{BB962C8B-B14F-4D97-AF65-F5344CB8AC3E}">
        <p14:creationId xmlns:p14="http://schemas.microsoft.com/office/powerpoint/2010/main" val="190979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2971800"/>
            <a:ext cx="1849041" cy="3505199"/>
          </a:xfrm>
        </p:spPr>
        <p:txBody>
          <a:bodyPr anchor="ctr">
            <a:normAutofit/>
          </a:bodyPr>
          <a:lstStyle/>
          <a:p>
            <a:r>
              <a:rPr lang="en-US" sz="3100" dirty="0">
                <a:solidFill>
                  <a:schemeClr val="tx2">
                    <a:lumMod val="60000"/>
                    <a:lumOff val="40000"/>
                  </a:schemeClr>
                </a:solidFill>
                <a:latin typeface="Andalus" panose="02020603050405020304" pitchFamily="18" charset="-78"/>
                <a:cs typeface="Andalus" panose="02020603050405020304" pitchFamily="18" charset="-78"/>
              </a:rPr>
              <a:t>What is a play? What is involved?</a:t>
            </a:r>
          </a:p>
        </p:txBody>
      </p:sp>
      <p:pic>
        <p:nvPicPr>
          <p:cNvPr id="1026" name="Picture 2" descr="Dramatic Action - Magazine | UAB">
            <a:extLst>
              <a:ext uri="{FF2B5EF4-FFF2-40B4-BE49-F238E27FC236}">
                <a16:creationId xmlns:a16="http://schemas.microsoft.com/office/drawing/2014/main" id="{319991FF-3438-4464-B0AA-D98982CCC8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858"/>
          <a:stretch/>
        </p:blipFill>
        <p:spPr bwMode="auto">
          <a:xfrm>
            <a:off x="20" y="10"/>
            <a:ext cx="9143980" cy="287655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57400" y="2876561"/>
            <a:ext cx="6724646" cy="3752839"/>
          </a:xfrm>
        </p:spPr>
        <p:txBody>
          <a:bodyPr anchor="ctr">
            <a:normAutofit/>
          </a:bodyPr>
          <a:lstStyle/>
          <a:p>
            <a:pPr>
              <a:lnSpc>
                <a:spcPct val="90000"/>
              </a:lnSpc>
            </a:pPr>
            <a:r>
              <a:rPr lang="en-US" sz="1400" b="1" dirty="0">
                <a:solidFill>
                  <a:schemeClr val="bg1"/>
                </a:solidFill>
              </a:rPr>
              <a:t>Dramatic action should be:</a:t>
            </a:r>
          </a:p>
          <a:p>
            <a:pPr lvl="1">
              <a:lnSpc>
                <a:spcPct val="90000"/>
              </a:lnSpc>
            </a:pPr>
            <a:r>
              <a:rPr lang="en-US" sz="1400" b="1" dirty="0">
                <a:solidFill>
                  <a:schemeClr val="bg1"/>
                </a:solidFill>
              </a:rPr>
              <a:t>Purposeful </a:t>
            </a:r>
            <a:r>
              <a:rPr lang="en-US" sz="1400" dirty="0">
                <a:solidFill>
                  <a:schemeClr val="bg1"/>
                </a:solidFill>
              </a:rPr>
              <a:t>- Organized to arouse a specific response, such as pity, fear, laughter, anger, etc.</a:t>
            </a:r>
          </a:p>
          <a:p>
            <a:pPr lvl="1">
              <a:lnSpc>
                <a:spcPct val="90000"/>
              </a:lnSpc>
            </a:pPr>
            <a:r>
              <a:rPr lang="en-US" sz="1400" b="1" dirty="0">
                <a:solidFill>
                  <a:schemeClr val="bg1"/>
                </a:solidFill>
              </a:rPr>
              <a:t>Varied</a:t>
            </a:r>
            <a:r>
              <a:rPr lang="en-US" sz="1400" dirty="0">
                <a:solidFill>
                  <a:schemeClr val="bg1"/>
                </a:solidFill>
              </a:rPr>
              <a:t> - variety in plot, ideas, mood, characterization, spectacle necessary to avoid dullness or predictability.</a:t>
            </a:r>
          </a:p>
          <a:p>
            <a:pPr lvl="1">
              <a:lnSpc>
                <a:spcPct val="90000"/>
              </a:lnSpc>
            </a:pPr>
            <a:r>
              <a:rPr lang="en-US" sz="1400" b="1" dirty="0">
                <a:solidFill>
                  <a:schemeClr val="bg1"/>
                </a:solidFill>
              </a:rPr>
              <a:t>Engage and maintain interest </a:t>
            </a:r>
            <a:r>
              <a:rPr lang="en-US" sz="1400" dirty="0">
                <a:solidFill>
                  <a:schemeClr val="bg1"/>
                </a:solidFill>
              </a:rPr>
              <a:t>- situation should be compelling enough to arouse interest; issues must be vital enough to arouse concern; or aural/visual devices must be sufficiently novel enough to hold interest.</a:t>
            </a:r>
          </a:p>
          <a:p>
            <a:pPr lvl="1">
              <a:lnSpc>
                <a:spcPct val="90000"/>
              </a:lnSpc>
            </a:pPr>
            <a:r>
              <a:rPr lang="en-US" sz="1400" b="1" dirty="0">
                <a:solidFill>
                  <a:schemeClr val="bg1"/>
                </a:solidFill>
              </a:rPr>
              <a:t>Probable</a:t>
            </a:r>
            <a:r>
              <a:rPr lang="en-US" sz="1400" dirty="0">
                <a:solidFill>
                  <a:schemeClr val="bg1"/>
                </a:solidFill>
              </a:rPr>
              <a:t> - Within the world of the play, events must be logical. As a play progresses, its guidelines are revealed. The audience then expects the playwright to observe the rules he has established. Even if the playwright wants to show that life is inconsistent, he must be consistent in his inconsistency. </a:t>
            </a:r>
          </a:p>
          <a:p>
            <a:pPr lvl="2">
              <a:lnSpc>
                <a:spcPct val="90000"/>
              </a:lnSpc>
            </a:pPr>
            <a:r>
              <a:rPr lang="en-US" sz="1400" dirty="0">
                <a:solidFill>
                  <a:schemeClr val="bg1"/>
                </a:solidFill>
              </a:rPr>
              <a:t>For example, at the beginning of the play, </a:t>
            </a:r>
            <a:r>
              <a:rPr lang="en-US" sz="1400" i="1" dirty="0">
                <a:solidFill>
                  <a:schemeClr val="bg1"/>
                </a:solidFill>
              </a:rPr>
              <a:t>The Bald Soprano</a:t>
            </a:r>
            <a:r>
              <a:rPr lang="en-US" sz="1400" dirty="0">
                <a:solidFill>
                  <a:schemeClr val="bg1"/>
                </a:solidFill>
              </a:rPr>
              <a:t>, a clock strikes 17 times, and Mrs. Smith promptly announces that it is 9 o’clock. Despite the title of the play, there is no soprano, bald or otherwise. This warns the audience that nothing is logical in this play.</a:t>
            </a:r>
          </a:p>
        </p:txBody>
      </p:sp>
    </p:spTree>
    <p:extLst>
      <p:ext uri="{BB962C8B-B14F-4D97-AF65-F5344CB8AC3E}">
        <p14:creationId xmlns:p14="http://schemas.microsoft.com/office/powerpoint/2010/main" val="97906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0000"/>
                </a:solidFill>
                <a:latin typeface="Gigi" panose="04040504061007020D02" pitchFamily="82" charset="0"/>
              </a:rPr>
              <a:t>Theatre as an Art Form</a:t>
            </a:r>
          </a:p>
        </p:txBody>
      </p:sp>
      <p:sp>
        <p:nvSpPr>
          <p:cNvPr id="3" name="Content Placeholder 2"/>
          <p:cNvSpPr>
            <a:spLocks noGrp="1"/>
          </p:cNvSpPr>
          <p:nvPr>
            <p:ph idx="1"/>
          </p:nvPr>
        </p:nvSpPr>
        <p:spPr>
          <a:xfrm>
            <a:off x="457200" y="1219200"/>
            <a:ext cx="8229600" cy="4525963"/>
          </a:xfrm>
        </p:spPr>
        <p:txBody>
          <a:bodyPr>
            <a:noAutofit/>
          </a:bodyPr>
          <a:lstStyle/>
          <a:p>
            <a:pPr marL="0" indent="0" algn="ctr">
              <a:buNone/>
            </a:pPr>
            <a:r>
              <a:rPr lang="en-US" sz="1800" dirty="0">
                <a:solidFill>
                  <a:schemeClr val="accent2">
                    <a:lumMod val="60000"/>
                    <a:lumOff val="40000"/>
                  </a:schemeClr>
                </a:solidFill>
              </a:rPr>
              <a:t>Theatre is a Performing Art: The Production </a:t>
            </a:r>
          </a:p>
          <a:p>
            <a:pPr marL="0" indent="0">
              <a:buNone/>
            </a:pPr>
            <a:endParaRPr lang="en-US" sz="1800" dirty="0">
              <a:solidFill>
                <a:schemeClr val="bg1"/>
              </a:solidFill>
            </a:endParaRPr>
          </a:p>
          <a:p>
            <a:r>
              <a:rPr lang="en-US" sz="1800" dirty="0">
                <a:solidFill>
                  <a:schemeClr val="bg1"/>
                </a:solidFill>
              </a:rPr>
              <a:t>The production itself is shortly-lived and immediate. </a:t>
            </a:r>
          </a:p>
          <a:p>
            <a:r>
              <a:rPr lang="en-US" sz="1800" dirty="0">
                <a:solidFill>
                  <a:schemeClr val="bg1"/>
                </a:solidFill>
              </a:rPr>
              <a:t>People view productions as “the home of the now,“ at least for the time the audience experiences the performance.  </a:t>
            </a:r>
          </a:p>
          <a:p>
            <a:r>
              <a:rPr lang="en-US" sz="1800" dirty="0">
                <a:solidFill>
                  <a:schemeClr val="bg1"/>
                </a:solidFill>
              </a:rPr>
              <a:t>Robert Edmund Jones (early 20th century scenic designer) claimed that performances were where people could be "aware of the now." </a:t>
            </a:r>
          </a:p>
          <a:p>
            <a:r>
              <a:rPr lang="en-US" sz="1800" dirty="0">
                <a:solidFill>
                  <a:schemeClr val="bg1"/>
                </a:solidFill>
              </a:rPr>
              <a:t>An art for everyone.</a:t>
            </a:r>
          </a:p>
          <a:p>
            <a:r>
              <a:rPr lang="en-US" sz="1800" dirty="0">
                <a:solidFill>
                  <a:schemeClr val="bg1"/>
                </a:solidFill>
              </a:rPr>
              <a:t>Acting, directing, design, construction, running crew (musicians, singers, dancers) are all working together to create a production.</a:t>
            </a:r>
          </a:p>
          <a:p>
            <a:r>
              <a:rPr lang="en-US" sz="1800" dirty="0">
                <a:solidFill>
                  <a:schemeClr val="bg1"/>
                </a:solidFill>
              </a:rPr>
              <a:t>A mixture of all the arts – making it either the least pure or the most pure.</a:t>
            </a:r>
          </a:p>
          <a:p>
            <a:r>
              <a:rPr lang="en-US" sz="1800" dirty="0">
                <a:solidFill>
                  <a:schemeClr val="bg1"/>
                </a:solidFill>
              </a:rPr>
              <a:t>Needs talent and skill to plan and execute, from all elements of the production.</a:t>
            </a:r>
          </a:p>
          <a:p>
            <a:r>
              <a:rPr lang="en-US" sz="1800" dirty="0">
                <a:solidFill>
                  <a:schemeClr val="bg1"/>
                </a:solidFill>
              </a:rPr>
              <a:t>The final product is a result of the efforts of many.</a:t>
            </a:r>
          </a:p>
          <a:p>
            <a:r>
              <a:rPr lang="en-US" sz="1800" dirty="0">
                <a:solidFill>
                  <a:schemeClr val="bg1"/>
                </a:solidFill>
              </a:rPr>
              <a:t>We can increase aesthetic and technical appreciation for the individual arts going into making theatre and for the different styles and periods of theatre. </a:t>
            </a:r>
          </a:p>
        </p:txBody>
      </p:sp>
    </p:spTree>
    <p:extLst>
      <p:ext uri="{BB962C8B-B14F-4D97-AF65-F5344CB8AC3E}">
        <p14:creationId xmlns:p14="http://schemas.microsoft.com/office/powerpoint/2010/main" val="387909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6">
                    <a:lumMod val="60000"/>
                    <a:lumOff val="40000"/>
                  </a:schemeClr>
                </a:solidFill>
                <a:latin typeface="Juice ITC" panose="04040403040A02020202" pitchFamily="82" charset="0"/>
              </a:rPr>
              <a:t>Who is Robert Edmond Jones? Why should we care about him?</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solidFill>
                  <a:schemeClr val="bg1"/>
                </a:solidFill>
              </a:rPr>
              <a:t>Robert Edmond Jones was born on December 12, 1887, in the township of Milton, New Hampshire, roughly halfway between Portland and Portsmouth, in a house built by his great grandfather Levi Jones. Edmond Jones (1887-1954) designed scenes for the theater that were simple and conducive to a more complete and coherent collaboration between the director and the designer. His work provided the foundation for the whole present-day tradition of scene design in the United States. Perhaps his most famous written work is </a:t>
            </a:r>
            <a:r>
              <a:rPr lang="en-US" i="1" dirty="0">
                <a:solidFill>
                  <a:schemeClr val="bg1"/>
                </a:solidFill>
              </a:rPr>
              <a:t>The Dramatic Imagination</a:t>
            </a:r>
            <a:r>
              <a:rPr lang="en-US" dirty="0">
                <a:solidFill>
                  <a:schemeClr val="bg1"/>
                </a:solidFill>
              </a:rPr>
              <a:t>, published in 1941. This collection of essays defined an understanding and respect for the art of the theater that was as relevant over 40 years later as at the time it was written.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04138" y="1600200"/>
            <a:ext cx="3526724" cy="4525963"/>
          </a:xfrm>
          <a:prstGeom prst="rect">
            <a:avLst/>
          </a:prstGeom>
          <a:ln>
            <a:noFill/>
          </a:ln>
          <a:effectLst>
            <a:softEdge rad="112500"/>
          </a:effectLst>
        </p:spPr>
      </p:pic>
    </p:spTree>
    <p:extLst>
      <p:ext uri="{BB962C8B-B14F-4D97-AF65-F5344CB8AC3E}">
        <p14:creationId xmlns:p14="http://schemas.microsoft.com/office/powerpoint/2010/main" val="37150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FFFF"/>
                </a:solidFill>
                <a:effectLst>
                  <a:glow rad="228600">
                    <a:schemeClr val="accent3">
                      <a:satMod val="175000"/>
                      <a:alpha val="40000"/>
                    </a:schemeClr>
                  </a:glow>
                </a:effectLst>
                <a:latin typeface="Gill Sans MT Ext Condensed Bold" panose="020B0902020104020203" pitchFamily="34" charset="0"/>
              </a:rPr>
              <a:t>Theatre is a Major Form of Entertainment</a:t>
            </a:r>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r>
              <a:rPr lang="en-US" dirty="0">
                <a:solidFill>
                  <a:schemeClr val="bg1"/>
                </a:solidFill>
              </a:rPr>
              <a:t>Theatre holds the audience's attention – the primary form of public entertainment until the advent of radio and movies. </a:t>
            </a:r>
          </a:p>
          <a:p>
            <a:r>
              <a:rPr lang="en-US" dirty="0">
                <a:solidFill>
                  <a:schemeClr val="bg1"/>
                </a:solidFill>
              </a:rPr>
              <a:t>Theatre is fun</a:t>
            </a:r>
          </a:p>
          <a:p>
            <a:pPr lvl="1"/>
            <a:r>
              <a:rPr lang="en-US" dirty="0">
                <a:solidFill>
                  <a:schemeClr val="bg1"/>
                </a:solidFill>
              </a:rPr>
              <a:t>Theatre is play (work, food, exercise) for the soul, for the mind, for the body.</a:t>
            </a:r>
          </a:p>
          <a:p>
            <a:r>
              <a:rPr lang="en-US" dirty="0">
                <a:solidFill>
                  <a:schemeClr val="bg1"/>
                </a:solidFill>
              </a:rPr>
              <a:t>All work and no plays would be boring.</a:t>
            </a:r>
          </a:p>
          <a:p>
            <a:r>
              <a:rPr lang="en-US" dirty="0">
                <a:solidFill>
                  <a:schemeClr val="bg1"/>
                </a:solidFill>
              </a:rPr>
              <a:t>Eric Bentley – suggested the concept of "</a:t>
            </a:r>
            <a:r>
              <a:rPr lang="en-US" dirty="0" err="1">
                <a:solidFill>
                  <a:schemeClr val="bg1"/>
                </a:solidFill>
              </a:rPr>
              <a:t>eros</a:t>
            </a:r>
            <a:r>
              <a:rPr lang="en-US" dirty="0">
                <a:solidFill>
                  <a:schemeClr val="bg1"/>
                </a:solidFill>
              </a:rPr>
              <a:t>" is essential for theatre – actual sweating breathing human beings in front of us – “</a:t>
            </a:r>
            <a:r>
              <a:rPr lang="en-US" dirty="0" err="1">
                <a:solidFill>
                  <a:schemeClr val="bg1"/>
                </a:solidFill>
              </a:rPr>
              <a:t>eros</a:t>
            </a:r>
            <a:r>
              <a:rPr lang="en-US" dirty="0">
                <a:solidFill>
                  <a:schemeClr val="bg1"/>
                </a:solidFill>
              </a:rPr>
              <a:t>” being the drive of creativity and love</a:t>
            </a:r>
          </a:p>
          <a:p>
            <a:endParaRPr lang="en-US" dirty="0">
              <a:solidFill>
                <a:schemeClr val="bg1"/>
              </a:solidFill>
            </a:endParaRPr>
          </a:p>
        </p:txBody>
      </p:sp>
    </p:spTree>
    <p:extLst>
      <p:ext uri="{BB962C8B-B14F-4D97-AF65-F5344CB8AC3E}">
        <p14:creationId xmlns:p14="http://schemas.microsoft.com/office/powerpoint/2010/main" val="29153078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2813</Words>
  <Application>Microsoft Office PowerPoint</Application>
  <PresentationFormat>On-screen Show (4:3)</PresentationFormat>
  <Paragraphs>213</Paragraphs>
  <Slides>23</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23</vt:i4>
      </vt:variant>
    </vt:vector>
  </HeadingPairs>
  <TitlesOfParts>
    <vt:vector size="40" baseType="lpstr">
      <vt:lpstr>Batang</vt:lpstr>
      <vt:lpstr>Andalus</vt:lpstr>
      <vt:lpstr>Arial</vt:lpstr>
      <vt:lpstr>Bauhaus 93</vt:lpstr>
      <vt:lpstr>Calibri</vt:lpstr>
      <vt:lpstr>Felix Titling</vt:lpstr>
      <vt:lpstr>Franklin Gothic Medium Cond</vt:lpstr>
      <vt:lpstr>Gigi</vt:lpstr>
      <vt:lpstr>Gill Sans MT Ext Condensed Bold</vt:lpstr>
      <vt:lpstr>Gloucester MT Extra Condensed</vt:lpstr>
      <vt:lpstr>Haettenschweiler</vt:lpstr>
      <vt:lpstr>Harlow Solid Italic</vt:lpstr>
      <vt:lpstr>Juice ITC</vt:lpstr>
      <vt:lpstr>Kristen ITC</vt:lpstr>
      <vt:lpstr>Magneto</vt:lpstr>
      <vt:lpstr>Pristina</vt:lpstr>
      <vt:lpstr>1_Office Theme</vt:lpstr>
      <vt:lpstr>Elements of Theatre   Audience and Theatre </vt:lpstr>
      <vt:lpstr>Theatre as an Art Form</vt:lpstr>
      <vt:lpstr>Theatre vs. Drama</vt:lpstr>
      <vt:lpstr>Who is James Burbage and why should we care about him?</vt:lpstr>
      <vt:lpstr>What is a play? What is involved?</vt:lpstr>
      <vt:lpstr>What is a play? What is involved?</vt:lpstr>
      <vt:lpstr>Theatre as an Art Form</vt:lpstr>
      <vt:lpstr>Who is Robert Edmond Jones? Why should we care about him?</vt:lpstr>
      <vt:lpstr>Theatre is a Major Form of Entertainment</vt:lpstr>
      <vt:lpstr>What is the Eros Theory?</vt:lpstr>
      <vt:lpstr>What is the Eros Theory?</vt:lpstr>
      <vt:lpstr>Examples of people using Eros Theory</vt:lpstr>
      <vt:lpstr>Examples of people using Eros Theory</vt:lpstr>
      <vt:lpstr>What is the Eros Theory?</vt:lpstr>
      <vt:lpstr>Who is Sigmund Freud?</vt:lpstr>
      <vt:lpstr>Theatre as Performance</vt:lpstr>
      <vt:lpstr>Theatre vs. Other Arts</vt:lpstr>
      <vt:lpstr>Different Types</vt:lpstr>
      <vt:lpstr>Types of Stage Spaces</vt:lpstr>
      <vt:lpstr>Types of Stage Spaces</vt:lpstr>
      <vt:lpstr>Types of Stage Spaces</vt:lpstr>
      <vt:lpstr>Types of Stage Spaces</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Theatre   Audience and Theatre</dc:title>
  <dc:creator>Sawyer, Allyson (asawyer@psusd.us)</dc:creator>
  <cp:lastModifiedBy>Boylan, Allyson (aboylan@psusd.us)</cp:lastModifiedBy>
  <cp:revision>47</cp:revision>
  <dcterms:created xsi:type="dcterms:W3CDTF">2017-08-16T22:00:52Z</dcterms:created>
  <dcterms:modified xsi:type="dcterms:W3CDTF">2022-08-22T21:13:57Z</dcterms:modified>
</cp:coreProperties>
</file>