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83" r:id="rId7"/>
    <p:sldId id="262" r:id="rId8"/>
    <p:sldId id="263" r:id="rId9"/>
    <p:sldId id="284" r:id="rId10"/>
    <p:sldId id="264" r:id="rId11"/>
    <p:sldId id="265" r:id="rId12"/>
    <p:sldId id="266" r:id="rId13"/>
    <p:sldId id="285" r:id="rId14"/>
    <p:sldId id="268" r:id="rId15"/>
    <p:sldId id="269" r:id="rId16"/>
    <p:sldId id="270" r:id="rId17"/>
    <p:sldId id="271" r:id="rId18"/>
    <p:sldId id="272" r:id="rId19"/>
    <p:sldId id="273" r:id="rId20"/>
    <p:sldId id="274" r:id="rId21"/>
    <p:sldId id="275" r:id="rId22"/>
    <p:sldId id="282" r:id="rId23"/>
    <p:sldId id="276" r:id="rId24"/>
    <p:sldId id="277" r:id="rId25"/>
    <p:sldId id="278" r:id="rId26"/>
    <p:sldId id="279" r:id="rId27"/>
    <p:sldId id="280" r:id="rId28"/>
    <p:sldId id="281" r:id="rId29"/>
    <p:sldId id="26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39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1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82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68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34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51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28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solidFill>
                  <a:prstClr val="black">
                    <a:tint val="75000"/>
                  </a:prstClr>
                </a:solidFill>
              </a:rPr>
              <a:pPr/>
              <a:t>11/1/2022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22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solidFill>
                  <a:prstClr val="black">
                    <a:tint val="75000"/>
                  </a:prstClr>
                </a:solidFill>
              </a:rPr>
              <a:pPr/>
              <a:t>11/1/2022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42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solidFill>
                  <a:prstClr val="black">
                    <a:tint val="75000"/>
                  </a:prstClr>
                </a:solidFill>
              </a:rPr>
              <a:pPr/>
              <a:t>11/1/2022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0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74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64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solidFill>
                  <a:prstClr val="black">
                    <a:tint val="75000"/>
                  </a:prstClr>
                </a:solidFill>
              </a:rPr>
              <a:pPr/>
              <a:t>11/1/2022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072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393380"/>
            <a:ext cx="7772400" cy="1470025"/>
          </a:xfrm>
        </p:spPr>
        <p:txBody>
          <a:bodyPr>
            <a:normAutofit/>
          </a:bodyPr>
          <a:lstStyle/>
          <a:p>
            <a:r>
              <a:rPr lang="en-US" sz="3200" dirty="0">
                <a:ln w="0"/>
                <a:gradFill>
                  <a:gsLst>
                    <a:gs pos="21000">
                      <a:srgbClr val="53575C"/>
                    </a:gs>
                    <a:gs pos="88000">
                      <a:srgbClr val="C5C7CA"/>
                    </a:gs>
                  </a:gsLst>
                  <a:lin ang="5400000"/>
                </a:gradFill>
                <a:effectLst>
                  <a:glow rad="228600">
                    <a:schemeClr val="accent2">
                      <a:satMod val="175000"/>
                      <a:alpha val="40000"/>
                    </a:schemeClr>
                  </a:glow>
                </a:effectLst>
                <a:latin typeface="Lucida Handwriting" panose="03010101010101010101" pitchFamily="66" charset="0"/>
              </a:rPr>
              <a:t>Elizabethan Theatre and Shakespeare</a:t>
            </a:r>
          </a:p>
        </p:txBody>
      </p:sp>
      <p:sp>
        <p:nvSpPr>
          <p:cNvPr id="3" name="Subtitle 2"/>
          <p:cNvSpPr>
            <a:spLocks noGrp="1"/>
          </p:cNvSpPr>
          <p:nvPr>
            <p:ph type="subTitle" idx="1"/>
          </p:nvPr>
        </p:nvSpPr>
        <p:spPr>
          <a:xfrm>
            <a:off x="1372394" y="4043362"/>
            <a:ext cx="6400800" cy="2133600"/>
          </a:xfrm>
        </p:spPr>
        <p:txBody>
          <a:bodyPr>
            <a:normAutofit fontScale="92500" lnSpcReduction="10000"/>
          </a:bodyPr>
          <a:lstStyle/>
          <a:p>
            <a:r>
              <a:rPr lang="en-US" dirty="0">
                <a:solidFill>
                  <a:schemeClr val="bg1"/>
                </a:solidFill>
              </a:rPr>
              <a:t>Week 12</a:t>
            </a:r>
          </a:p>
          <a:p>
            <a:r>
              <a:rPr lang="en-US" dirty="0">
                <a:solidFill>
                  <a:schemeClr val="bg1"/>
                </a:solidFill>
              </a:rPr>
              <a:t>[Part 1]</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57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n w="0"/>
                <a:solidFill>
                  <a:schemeClr val="accent1"/>
                </a:solidFill>
                <a:effectLst>
                  <a:glow rad="101600">
                    <a:schemeClr val="accent5">
                      <a:satMod val="175000"/>
                      <a:alpha val="40000"/>
                    </a:schemeClr>
                  </a:glow>
                  <a:outerShdw blurRad="38100" dist="25400" dir="5400000" algn="ctr" rotWithShape="0">
                    <a:srgbClr val="6E747A">
                      <a:alpha val="43000"/>
                    </a:srgbClr>
                  </a:outerShdw>
                </a:effectLst>
                <a:latin typeface="Gungsuh" panose="02030600000101010101" pitchFamily="18" charset="-127"/>
                <a:ea typeface="Gungsuh" panose="02030600000101010101" pitchFamily="18" charset="-127"/>
              </a:rPr>
              <a:t>Shakespeare’s Contemporaries:</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1000" y="1676400"/>
            <a:ext cx="2200275" cy="4114800"/>
          </a:xfrm>
          <a:prstGeom prst="rect">
            <a:avLst/>
          </a:prstGeom>
          <a:ln>
            <a:noFill/>
          </a:ln>
          <a:effectLst>
            <a:outerShdw blurRad="292100" dist="139700" dir="2700000" algn="tl" rotWithShape="0">
              <a:srgbClr val="333333">
                <a:alpha val="65000"/>
              </a:srgbClr>
            </a:outerShdw>
          </a:effectLst>
        </p:spPr>
      </p:pic>
      <p:sp>
        <p:nvSpPr>
          <p:cNvPr id="5" name="Text Placeholder 4"/>
          <p:cNvSpPr>
            <a:spLocks noGrp="1"/>
          </p:cNvSpPr>
          <p:nvPr>
            <p:ph type="body" sz="quarter" idx="3"/>
          </p:nvPr>
        </p:nvSpPr>
        <p:spPr>
          <a:xfrm>
            <a:off x="2286000" y="1371600"/>
            <a:ext cx="4041775" cy="639762"/>
          </a:xfrm>
        </p:spPr>
        <p:txBody>
          <a:bodyPr/>
          <a:lstStyle/>
          <a:p>
            <a:pPr algn="ctr"/>
            <a:r>
              <a:rPr lang="en-US" dirty="0">
                <a:solidFill>
                  <a:srgbClr val="FFFF99"/>
                </a:solidFill>
              </a:rPr>
              <a:t>Ben Jonson (1572-1637)</a:t>
            </a:r>
          </a:p>
        </p:txBody>
      </p:sp>
      <p:sp>
        <p:nvSpPr>
          <p:cNvPr id="6" name="Content Placeholder 5"/>
          <p:cNvSpPr>
            <a:spLocks noGrp="1"/>
          </p:cNvSpPr>
          <p:nvPr>
            <p:ph sz="quarter" idx="4"/>
          </p:nvPr>
        </p:nvSpPr>
        <p:spPr>
          <a:xfrm>
            <a:off x="2971801" y="2174875"/>
            <a:ext cx="5715000" cy="3951288"/>
          </a:xfrm>
        </p:spPr>
        <p:txBody>
          <a:bodyPr>
            <a:normAutofit fontScale="55000" lnSpcReduction="20000"/>
          </a:bodyPr>
          <a:lstStyle/>
          <a:p>
            <a:r>
              <a:rPr lang="en-US" dirty="0">
                <a:solidFill>
                  <a:srgbClr val="FFFF99"/>
                </a:solidFill>
              </a:rPr>
              <a:t>Considered the best after Shakespeare</a:t>
            </a:r>
          </a:p>
          <a:p>
            <a:r>
              <a:rPr lang="en-US" dirty="0">
                <a:solidFill>
                  <a:schemeClr val="bg1"/>
                </a:solidFill>
              </a:rPr>
              <a:t>Perhaps the most influential of his time</a:t>
            </a:r>
          </a:p>
          <a:p>
            <a:r>
              <a:rPr lang="en-US" dirty="0">
                <a:solidFill>
                  <a:schemeClr val="bg1"/>
                </a:solidFill>
              </a:rPr>
              <a:t>An actor turned playwright</a:t>
            </a:r>
          </a:p>
          <a:p>
            <a:r>
              <a:rPr lang="en-US" dirty="0">
                <a:solidFill>
                  <a:schemeClr val="bg1"/>
                </a:solidFill>
              </a:rPr>
              <a:t>Followed "the rules" more, but altered them</a:t>
            </a:r>
          </a:p>
          <a:p>
            <a:r>
              <a:rPr lang="en-US" dirty="0">
                <a:solidFill>
                  <a:schemeClr val="bg1"/>
                </a:solidFill>
              </a:rPr>
              <a:t>Wrote many "masques"—more than anyone else</a:t>
            </a:r>
          </a:p>
          <a:p>
            <a:r>
              <a:rPr lang="en-US" dirty="0">
                <a:solidFill>
                  <a:schemeClr val="bg1"/>
                </a:solidFill>
              </a:rPr>
              <a:t>In 1616, his plays were published – something usually reserved for poets</a:t>
            </a:r>
          </a:p>
          <a:p>
            <a:r>
              <a:rPr lang="en-US" dirty="0">
                <a:solidFill>
                  <a:schemeClr val="bg1"/>
                </a:solidFill>
              </a:rPr>
              <a:t>His plays were limited in scope: </a:t>
            </a:r>
          </a:p>
          <a:p>
            <a:pPr lvl="1"/>
            <a:r>
              <a:rPr lang="en-US" sz="2200" dirty="0">
                <a:solidFill>
                  <a:schemeClr val="bg1"/>
                </a:solidFill>
              </a:rPr>
              <a:t>Purpose to reform human behavior</a:t>
            </a:r>
          </a:p>
          <a:p>
            <a:pPr lvl="1"/>
            <a:r>
              <a:rPr lang="en-US" sz="2200" dirty="0">
                <a:solidFill>
                  <a:schemeClr val="bg1"/>
                </a:solidFill>
              </a:rPr>
              <a:t>Concentrated on shortcomings of contemporary types</a:t>
            </a:r>
          </a:p>
          <a:p>
            <a:pPr lvl="1"/>
            <a:r>
              <a:rPr lang="en-US" sz="2200" dirty="0">
                <a:solidFill>
                  <a:schemeClr val="bg1"/>
                </a:solidFill>
              </a:rPr>
              <a:t>More harshly moralistic that Shakespeare</a:t>
            </a:r>
          </a:p>
          <a:p>
            <a:pPr lvl="1"/>
            <a:r>
              <a:rPr lang="en-US" sz="2200" dirty="0">
                <a:solidFill>
                  <a:schemeClr val="bg1"/>
                </a:solidFill>
              </a:rPr>
              <a:t>Called "comedy of humors"</a:t>
            </a:r>
          </a:p>
          <a:p>
            <a:pPr lvl="2"/>
            <a:r>
              <a:rPr lang="en-US" sz="2000" dirty="0">
                <a:solidFill>
                  <a:schemeClr val="bg1"/>
                </a:solidFill>
              </a:rPr>
              <a:t>The four bodily "humors" – since classical times, the four humors:</a:t>
            </a:r>
          </a:p>
          <a:p>
            <a:pPr lvl="3"/>
            <a:r>
              <a:rPr lang="en-US" sz="1800" dirty="0">
                <a:solidFill>
                  <a:schemeClr val="bg1"/>
                </a:solidFill>
              </a:rPr>
              <a:t>Blood</a:t>
            </a:r>
          </a:p>
          <a:p>
            <a:pPr lvl="3"/>
            <a:r>
              <a:rPr lang="en-US" sz="1800" dirty="0">
                <a:solidFill>
                  <a:schemeClr val="bg1"/>
                </a:solidFill>
              </a:rPr>
              <a:t>Phlegm</a:t>
            </a:r>
          </a:p>
          <a:p>
            <a:pPr lvl="3"/>
            <a:r>
              <a:rPr lang="en-US" sz="1800" dirty="0">
                <a:solidFill>
                  <a:schemeClr val="bg1"/>
                </a:solidFill>
              </a:rPr>
              <a:t>Yellow bile</a:t>
            </a:r>
          </a:p>
          <a:p>
            <a:pPr lvl="3"/>
            <a:r>
              <a:rPr lang="en-US" sz="1800" dirty="0">
                <a:solidFill>
                  <a:schemeClr val="bg1"/>
                </a:solidFill>
              </a:rPr>
              <a:t>Black bile</a:t>
            </a:r>
          </a:p>
          <a:p>
            <a:pPr lvl="2"/>
            <a:r>
              <a:rPr lang="en-US" sz="2000" dirty="0">
                <a:solidFill>
                  <a:schemeClr val="bg1"/>
                </a:solidFill>
              </a:rPr>
              <a:t>Health was thought to depend on them—extended in Elizabethan times to human psychology – the eccentricities of human behavior attributed to them</a:t>
            </a:r>
          </a:p>
          <a:p>
            <a:r>
              <a:rPr lang="en-US" dirty="0">
                <a:solidFill>
                  <a:schemeClr val="bg1"/>
                </a:solidFill>
              </a:rPr>
              <a:t>Johnson wrote mostly comedies such as </a:t>
            </a:r>
            <a:r>
              <a:rPr lang="en-US" i="1" dirty="0">
                <a:solidFill>
                  <a:schemeClr val="bg1"/>
                </a:solidFill>
              </a:rPr>
              <a:t>Every Man in his Humor </a:t>
            </a:r>
            <a:r>
              <a:rPr lang="en-US" dirty="0">
                <a:solidFill>
                  <a:schemeClr val="bg1"/>
                </a:solidFill>
              </a:rPr>
              <a:t>(1598) </a:t>
            </a:r>
          </a:p>
          <a:p>
            <a:r>
              <a:rPr lang="en-US" dirty="0">
                <a:solidFill>
                  <a:schemeClr val="bg1"/>
                </a:solidFill>
              </a:rPr>
              <a:t>His two tragedies </a:t>
            </a:r>
            <a:r>
              <a:rPr lang="en-US" i="1" dirty="0" err="1">
                <a:solidFill>
                  <a:schemeClr val="bg1"/>
                </a:solidFill>
              </a:rPr>
              <a:t>Valpone</a:t>
            </a:r>
            <a:r>
              <a:rPr lang="en-US" dirty="0">
                <a:solidFill>
                  <a:schemeClr val="bg1"/>
                </a:solidFill>
              </a:rPr>
              <a:t> (1606) and </a:t>
            </a:r>
            <a:r>
              <a:rPr lang="en-US" i="1" dirty="0">
                <a:solidFill>
                  <a:schemeClr val="bg1"/>
                </a:solidFill>
              </a:rPr>
              <a:t>The Alchemist </a:t>
            </a:r>
            <a:r>
              <a:rPr lang="en-US" dirty="0">
                <a:solidFill>
                  <a:schemeClr val="bg1"/>
                </a:solidFill>
              </a:rPr>
              <a:t>(1610), were respected, but popular failures</a:t>
            </a:r>
          </a:p>
          <a:p>
            <a:endParaRPr lang="en-US" dirty="0">
              <a:solidFill>
                <a:schemeClr val="bg1"/>
              </a:solidFill>
            </a:endParaRPr>
          </a:p>
        </p:txBody>
      </p:sp>
    </p:spTree>
    <p:extLst>
      <p:ext uri="{BB962C8B-B14F-4D97-AF65-F5344CB8AC3E}">
        <p14:creationId xmlns:p14="http://schemas.microsoft.com/office/powerpoint/2010/main" val="146731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6600">
                  <a:solidFill>
                    <a:schemeClr val="accent2"/>
                  </a:solidFill>
                  <a:prstDash val="solid"/>
                </a:ln>
                <a:solidFill>
                  <a:srgbClr val="FFFFFF"/>
                </a:solidFill>
                <a:effectLst>
                  <a:outerShdw dist="38100" dir="2700000" algn="tl" rotWithShape="0">
                    <a:schemeClr val="accent2"/>
                  </a:outerShdw>
                </a:effectLst>
                <a:latin typeface="Gill Sans MT Condensed" panose="020B0506020104020203" pitchFamily="34" charset="0"/>
              </a:rPr>
              <a:t>Less Celebrated Contemporaries:</a:t>
            </a:r>
          </a:p>
        </p:txBody>
      </p:sp>
      <p:sp>
        <p:nvSpPr>
          <p:cNvPr id="3" name="Content Placeholder 2"/>
          <p:cNvSpPr>
            <a:spLocks noGrp="1"/>
          </p:cNvSpPr>
          <p:nvPr>
            <p:ph idx="1"/>
          </p:nvPr>
        </p:nvSpPr>
        <p:spPr/>
        <p:txBody>
          <a:bodyPr>
            <a:normAutofit fontScale="77500" lnSpcReduction="20000"/>
          </a:bodyPr>
          <a:lstStyle/>
          <a:p>
            <a:r>
              <a:rPr lang="en-US" dirty="0">
                <a:solidFill>
                  <a:schemeClr val="bg1"/>
                </a:solidFill>
              </a:rPr>
              <a:t>George Chapman, John Marston, Thomas Dekker, Thomas Heywood, Thomas Middleton</a:t>
            </a:r>
          </a:p>
          <a:p>
            <a:endParaRPr lang="en-US" dirty="0">
              <a:solidFill>
                <a:schemeClr val="bg1"/>
              </a:solidFill>
            </a:endParaRPr>
          </a:p>
          <a:p>
            <a:r>
              <a:rPr lang="en-US" dirty="0">
                <a:solidFill>
                  <a:schemeClr val="bg1"/>
                </a:solidFill>
              </a:rPr>
              <a:t>Characteristics of their plays: </a:t>
            </a:r>
          </a:p>
          <a:p>
            <a:pPr lvl="1"/>
            <a:r>
              <a:rPr lang="en-US" dirty="0">
                <a:solidFill>
                  <a:schemeClr val="bg1"/>
                </a:solidFill>
              </a:rPr>
              <a:t>Early point of attack</a:t>
            </a:r>
          </a:p>
          <a:p>
            <a:pPr lvl="1"/>
            <a:r>
              <a:rPr lang="en-US" dirty="0">
                <a:solidFill>
                  <a:schemeClr val="bg1"/>
                </a:solidFill>
              </a:rPr>
              <a:t>Chronological organization</a:t>
            </a:r>
          </a:p>
          <a:p>
            <a:pPr lvl="1"/>
            <a:r>
              <a:rPr lang="en-US" dirty="0">
                <a:solidFill>
                  <a:schemeClr val="bg1"/>
                </a:solidFill>
              </a:rPr>
              <a:t>Basic unit is short scene, non-illusionistic, developing action</a:t>
            </a:r>
          </a:p>
          <a:p>
            <a:pPr lvl="1"/>
            <a:r>
              <a:rPr lang="en-US" dirty="0">
                <a:solidFill>
                  <a:schemeClr val="bg1"/>
                </a:solidFill>
              </a:rPr>
              <a:t>Serious and comic tones</a:t>
            </a:r>
          </a:p>
          <a:p>
            <a:pPr lvl="1"/>
            <a:r>
              <a:rPr lang="en-US" dirty="0">
                <a:solidFill>
                  <a:schemeClr val="bg1"/>
                </a:solidFill>
              </a:rPr>
              <a:t>Moral order emphasized</a:t>
            </a:r>
          </a:p>
          <a:p>
            <a:pPr lvl="2"/>
            <a:r>
              <a:rPr lang="en-US" dirty="0">
                <a:solidFill>
                  <a:schemeClr val="bg1"/>
                </a:solidFill>
              </a:rPr>
              <a:t>Man can make choices but is ultimately responsible to a force greater than himself</a:t>
            </a:r>
          </a:p>
          <a:p>
            <a:pPr lvl="1"/>
            <a:r>
              <a:rPr lang="en-US" dirty="0">
                <a:solidFill>
                  <a:schemeClr val="bg1"/>
                </a:solidFill>
              </a:rPr>
              <a:t>Struggle between good and evil</a:t>
            </a:r>
          </a:p>
          <a:p>
            <a:pPr lvl="2"/>
            <a:r>
              <a:rPr lang="en-US" dirty="0">
                <a:solidFill>
                  <a:schemeClr val="bg1"/>
                </a:solidFill>
              </a:rPr>
              <a:t>But less obviously than medieval theatre</a:t>
            </a:r>
          </a:p>
          <a:p>
            <a:endParaRPr lang="en-US" dirty="0">
              <a:solidFill>
                <a:schemeClr val="bg1"/>
              </a:solidFill>
            </a:endParaRPr>
          </a:p>
        </p:txBody>
      </p:sp>
    </p:spTree>
    <p:extLst>
      <p:ext uri="{BB962C8B-B14F-4D97-AF65-F5344CB8AC3E}">
        <p14:creationId xmlns:p14="http://schemas.microsoft.com/office/powerpoint/2010/main" val="70657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aettenschweiler" panose="020B0706040902060204" pitchFamily="34" charset="0"/>
              </a:rPr>
              <a:t>Who was George Chapman?</a:t>
            </a:r>
          </a:p>
        </p:txBody>
      </p:sp>
      <p:sp>
        <p:nvSpPr>
          <p:cNvPr id="3" name="Content Placeholder 2"/>
          <p:cNvSpPr>
            <a:spLocks noGrp="1"/>
          </p:cNvSpPr>
          <p:nvPr>
            <p:ph sz="half" idx="1"/>
          </p:nvPr>
        </p:nvSpPr>
        <p:spPr>
          <a:xfrm>
            <a:off x="457200" y="1600200"/>
            <a:ext cx="5867400" cy="4525963"/>
          </a:xfrm>
        </p:spPr>
        <p:txBody>
          <a:bodyPr>
            <a:noAutofit/>
          </a:bodyPr>
          <a:lstStyle/>
          <a:p>
            <a:pPr marL="0" indent="0">
              <a:buNone/>
            </a:pPr>
            <a:r>
              <a:rPr lang="en-US" sz="1100" dirty="0">
                <a:solidFill>
                  <a:schemeClr val="bg1"/>
                </a:solidFill>
              </a:rPr>
              <a:t>According to Britannica.com:</a:t>
            </a:r>
          </a:p>
          <a:p>
            <a:r>
              <a:rPr lang="en-US" sz="1100" dirty="0">
                <a:solidFill>
                  <a:schemeClr val="bg1"/>
                </a:solidFill>
              </a:rPr>
              <a:t>George Chapman was born in 1559 —died  May 12, 1634, in London</a:t>
            </a:r>
          </a:p>
          <a:p>
            <a:r>
              <a:rPr lang="en-US" sz="1100" dirty="0">
                <a:solidFill>
                  <a:srgbClr val="FFFF99"/>
                </a:solidFill>
              </a:rPr>
              <a:t>He was an English poet and dramatist, whose translation of Homer’s </a:t>
            </a:r>
            <a:r>
              <a:rPr lang="en-US" sz="1100" i="1" dirty="0">
                <a:solidFill>
                  <a:srgbClr val="FFFF99"/>
                </a:solidFill>
              </a:rPr>
              <a:t>The</a:t>
            </a:r>
            <a:r>
              <a:rPr lang="en-US" sz="1100" dirty="0">
                <a:solidFill>
                  <a:srgbClr val="FFFF99"/>
                </a:solidFill>
              </a:rPr>
              <a:t> </a:t>
            </a:r>
            <a:r>
              <a:rPr lang="en-US" sz="1100" i="1" dirty="0">
                <a:solidFill>
                  <a:srgbClr val="FFFF99"/>
                </a:solidFill>
              </a:rPr>
              <a:t>Odyssey</a:t>
            </a:r>
            <a:r>
              <a:rPr lang="en-US" sz="1100" dirty="0">
                <a:solidFill>
                  <a:srgbClr val="FFFF99"/>
                </a:solidFill>
              </a:rPr>
              <a:t> long remained the standard English version</a:t>
            </a:r>
          </a:p>
          <a:p>
            <a:r>
              <a:rPr lang="en-US" sz="1100" dirty="0">
                <a:solidFill>
                  <a:schemeClr val="bg1"/>
                </a:solidFill>
              </a:rPr>
              <a:t>Chapman attended the University of Oxford but took no degree. </a:t>
            </a:r>
          </a:p>
          <a:p>
            <a:r>
              <a:rPr lang="en-US" sz="1100" dirty="0">
                <a:solidFill>
                  <a:schemeClr val="bg1"/>
                </a:solidFill>
              </a:rPr>
              <a:t>By 1585 he was working in London for the wealthy commoner Sir Ralph Sadler and probably traveled to the Low Countries at this time. </a:t>
            </a:r>
          </a:p>
          <a:p>
            <a:r>
              <a:rPr lang="en-US" sz="1100" dirty="0">
                <a:solidFill>
                  <a:schemeClr val="bg1"/>
                </a:solidFill>
              </a:rPr>
              <a:t>His first work was </a:t>
            </a:r>
            <a:r>
              <a:rPr lang="en-US" sz="1100" i="1" dirty="0">
                <a:solidFill>
                  <a:schemeClr val="bg1"/>
                </a:solidFill>
              </a:rPr>
              <a:t>The Shadow of Night . . . Two </a:t>
            </a:r>
            <a:r>
              <a:rPr lang="en-US" sz="1100" i="1" dirty="0" err="1">
                <a:solidFill>
                  <a:schemeClr val="bg1"/>
                </a:solidFill>
              </a:rPr>
              <a:t>Poeticall</a:t>
            </a:r>
            <a:r>
              <a:rPr lang="en-US" sz="1100" i="1" dirty="0">
                <a:solidFill>
                  <a:schemeClr val="bg1"/>
                </a:solidFill>
              </a:rPr>
              <a:t> </a:t>
            </a:r>
            <a:r>
              <a:rPr lang="en-US" sz="1100" i="1" dirty="0" err="1">
                <a:solidFill>
                  <a:schemeClr val="bg1"/>
                </a:solidFill>
              </a:rPr>
              <a:t>Hymnes</a:t>
            </a:r>
            <a:r>
              <a:rPr lang="en-US" sz="1100" i="1" dirty="0">
                <a:solidFill>
                  <a:schemeClr val="bg1"/>
                </a:solidFill>
              </a:rPr>
              <a:t> </a:t>
            </a:r>
            <a:r>
              <a:rPr lang="en-US" sz="1100" dirty="0">
                <a:solidFill>
                  <a:schemeClr val="bg1"/>
                </a:solidFill>
              </a:rPr>
              <a:t>(1593), the play philosophized on the value of an ordered life. </a:t>
            </a:r>
          </a:p>
          <a:p>
            <a:r>
              <a:rPr lang="en-US" sz="1100" dirty="0">
                <a:solidFill>
                  <a:schemeClr val="bg1"/>
                </a:solidFill>
              </a:rPr>
              <a:t>His poem in praise of Sir Walter Raleigh,  “An Epic Poem about Guiana,” (1596), is typical of his preoccupation with the virtues of the warrior-hero, the character that dominates most of his plays.</a:t>
            </a:r>
          </a:p>
          <a:p>
            <a:r>
              <a:rPr lang="en-US" sz="1100" dirty="0">
                <a:solidFill>
                  <a:schemeClr val="bg1"/>
                </a:solidFill>
              </a:rPr>
              <a:t>The first books of his translation of the Iliad appeared in 1598. </a:t>
            </a:r>
          </a:p>
          <a:p>
            <a:r>
              <a:rPr lang="en-US" sz="1100" dirty="0">
                <a:solidFill>
                  <a:schemeClr val="bg1"/>
                </a:solidFill>
              </a:rPr>
              <a:t>It was completed in 1611, and his version of the </a:t>
            </a:r>
            <a:r>
              <a:rPr lang="en-US" sz="1100" i="1" dirty="0">
                <a:solidFill>
                  <a:schemeClr val="bg1"/>
                </a:solidFill>
              </a:rPr>
              <a:t>Odyssey</a:t>
            </a:r>
            <a:r>
              <a:rPr lang="en-US" sz="1100" dirty="0">
                <a:solidFill>
                  <a:schemeClr val="bg1"/>
                </a:solidFill>
              </a:rPr>
              <a:t> appeared in 1616. </a:t>
            </a:r>
          </a:p>
          <a:p>
            <a:r>
              <a:rPr lang="en-US" sz="1100" dirty="0">
                <a:solidFill>
                  <a:schemeClr val="bg1"/>
                </a:solidFill>
              </a:rPr>
              <a:t>Chapman’s conclusion to Christopher Marlowe’s unfinished poem </a:t>
            </a:r>
            <a:r>
              <a:rPr lang="en-US" sz="1100" i="1" dirty="0">
                <a:solidFill>
                  <a:schemeClr val="bg1"/>
                </a:solidFill>
              </a:rPr>
              <a:t>Hero and Leander </a:t>
            </a:r>
            <a:r>
              <a:rPr lang="en-US" sz="1100" dirty="0">
                <a:solidFill>
                  <a:schemeClr val="bg1"/>
                </a:solidFill>
              </a:rPr>
              <a:t>(1598) emphasized the necessity for control and wisdom. </a:t>
            </a:r>
          </a:p>
          <a:p>
            <a:r>
              <a:rPr lang="en-US" sz="1100" i="1" dirty="0">
                <a:solidFill>
                  <a:schemeClr val="bg1"/>
                </a:solidFill>
              </a:rPr>
              <a:t>Tears of Peace </a:t>
            </a:r>
            <a:r>
              <a:rPr lang="en-US" sz="1100" dirty="0">
                <a:solidFill>
                  <a:schemeClr val="bg1"/>
                </a:solidFill>
              </a:rPr>
              <a:t>(1609), Chapman’s major poem, is a dialogue between the poet and the Lady Peace, who is mourning over the chaos caused by man’s valuing worldly objects above integrity and wisdom.</a:t>
            </a:r>
          </a:p>
          <a:p>
            <a:r>
              <a:rPr lang="en-US" sz="1100" dirty="0">
                <a:solidFill>
                  <a:schemeClr val="bg1"/>
                </a:solidFill>
              </a:rPr>
              <a:t>Chapman was imprisoned with Ben Jonson and John Marston in 1605 for writing </a:t>
            </a:r>
            <a:r>
              <a:rPr lang="en-US" sz="1100" i="1" dirty="0">
                <a:solidFill>
                  <a:schemeClr val="bg1"/>
                </a:solidFill>
              </a:rPr>
              <a:t>Eastward Ho</a:t>
            </a:r>
            <a:r>
              <a:rPr lang="en-US" sz="1100" dirty="0">
                <a:solidFill>
                  <a:schemeClr val="bg1"/>
                </a:solidFill>
              </a:rPr>
              <a:t>, a play that James I, the king of Great Britain, found offensive to his fellow Scots. </a:t>
            </a:r>
          </a:p>
          <a:p>
            <a:r>
              <a:rPr lang="en-US" sz="1100" dirty="0">
                <a:solidFill>
                  <a:schemeClr val="bg1"/>
                </a:solidFill>
              </a:rPr>
              <a:t>Of Chapman’s dramatic works, about a dozen plays survive, chief of which are his tragedies: </a:t>
            </a:r>
            <a:r>
              <a:rPr lang="en-US" sz="1100" i="1" dirty="0" err="1">
                <a:solidFill>
                  <a:schemeClr val="bg1"/>
                </a:solidFill>
              </a:rPr>
              <a:t>Bussy</a:t>
            </a:r>
            <a:r>
              <a:rPr lang="en-US" sz="1100" i="1" dirty="0">
                <a:solidFill>
                  <a:schemeClr val="bg1"/>
                </a:solidFill>
              </a:rPr>
              <a:t> </a:t>
            </a:r>
            <a:r>
              <a:rPr lang="en-US" sz="1100" i="1" dirty="0" err="1">
                <a:solidFill>
                  <a:schemeClr val="bg1"/>
                </a:solidFill>
              </a:rPr>
              <a:t>d’Ambois</a:t>
            </a:r>
            <a:r>
              <a:rPr lang="en-US" sz="1100" i="1" dirty="0">
                <a:solidFill>
                  <a:schemeClr val="bg1"/>
                </a:solidFill>
              </a:rPr>
              <a:t> </a:t>
            </a:r>
            <a:r>
              <a:rPr lang="en-US" sz="1100" dirty="0">
                <a:solidFill>
                  <a:schemeClr val="bg1"/>
                </a:solidFill>
              </a:rPr>
              <a:t>(1607), </a:t>
            </a:r>
            <a:r>
              <a:rPr lang="en-US" sz="1100" i="1" dirty="0">
                <a:solidFill>
                  <a:schemeClr val="bg1"/>
                </a:solidFill>
              </a:rPr>
              <a:t>The </a:t>
            </a:r>
            <a:r>
              <a:rPr lang="en-US" sz="1100" i="1" dirty="0" err="1">
                <a:solidFill>
                  <a:schemeClr val="bg1"/>
                </a:solidFill>
              </a:rPr>
              <a:t>Conspiracie</a:t>
            </a:r>
            <a:r>
              <a:rPr lang="en-US" sz="1100" dirty="0">
                <a:solidFill>
                  <a:schemeClr val="bg1"/>
                </a:solidFill>
              </a:rPr>
              <a:t>, and </a:t>
            </a:r>
            <a:r>
              <a:rPr lang="en-US" sz="1100" i="1" dirty="0" err="1">
                <a:solidFill>
                  <a:schemeClr val="bg1"/>
                </a:solidFill>
              </a:rPr>
              <a:t>Tragedie</a:t>
            </a:r>
            <a:r>
              <a:rPr lang="en-US" sz="1100" i="1" dirty="0">
                <a:solidFill>
                  <a:schemeClr val="bg1"/>
                </a:solidFill>
              </a:rPr>
              <a:t> of Charles Duke of Byron </a:t>
            </a:r>
            <a:r>
              <a:rPr lang="en-US" sz="1100" dirty="0">
                <a:solidFill>
                  <a:schemeClr val="bg1"/>
                </a:solidFill>
              </a:rPr>
              <a:t>(1608), and </a:t>
            </a:r>
            <a:r>
              <a:rPr lang="en-US" sz="1100" i="1" dirty="0">
                <a:solidFill>
                  <a:schemeClr val="bg1"/>
                </a:solidFill>
              </a:rPr>
              <a:t>The </a:t>
            </a:r>
            <a:r>
              <a:rPr lang="en-US" sz="1100" i="1" dirty="0" err="1">
                <a:solidFill>
                  <a:schemeClr val="bg1"/>
                </a:solidFill>
              </a:rPr>
              <a:t>Widdowes</a:t>
            </a:r>
            <a:r>
              <a:rPr lang="en-US" sz="1100" i="1" dirty="0">
                <a:solidFill>
                  <a:schemeClr val="bg1"/>
                </a:solidFill>
              </a:rPr>
              <a:t> Tears </a:t>
            </a:r>
            <a:r>
              <a:rPr lang="en-US" sz="1100" dirty="0">
                <a:solidFill>
                  <a:schemeClr val="bg1"/>
                </a:solidFill>
              </a:rPr>
              <a:t>(1612).</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3200" y="1752600"/>
            <a:ext cx="1885950" cy="441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8855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264BFD-360D-430E-B593-7BC0D00FB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4538145-ACBA-40C0-AFBD-DE742723D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7" cy="6858000"/>
            <a:chOff x="1" y="0"/>
            <a:chExt cx="12191996" cy="6858000"/>
          </a:xfrm>
        </p:grpSpPr>
        <p:sp useBgFill="1">
          <p:nvSpPr>
            <p:cNvPr id="12" name="Rectangle 11">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3" name="Rectangle 12">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p:cNvSpPr>
            <a:spLocks noGrp="1"/>
          </p:cNvSpPr>
          <p:nvPr>
            <p:ph type="title"/>
          </p:nvPr>
        </p:nvSpPr>
        <p:spPr>
          <a:xfrm>
            <a:off x="238838" y="228600"/>
            <a:ext cx="3962400" cy="1492132"/>
          </a:xfrm>
        </p:spPr>
        <p:txBody>
          <a:bodyPr anchor="t">
            <a:normAutofit/>
            <a:scene3d>
              <a:camera prst="orthographicFront"/>
              <a:lightRig rig="soft" dir="t">
                <a:rot lat="0" lon="0" rev="15600000"/>
              </a:lightRig>
            </a:scene3d>
            <a:sp3d extrusionH="57150" prstMaterial="softEdge">
              <a:bevelT w="25400" h="38100"/>
            </a:sp3d>
          </a:bodyPr>
          <a:lstStyle/>
          <a:p>
            <a:pPr>
              <a:lnSpc>
                <a:spcPct val="90000"/>
              </a:lnSpc>
            </a:pPr>
            <a:r>
              <a:rPr lang="en-US" sz="3400" b="1" dirty="0">
                <a:ln/>
                <a:solidFill>
                  <a:schemeClr val="accent4"/>
                </a:solidFill>
                <a:effectLst>
                  <a:glow rad="228600">
                    <a:schemeClr val="accent4">
                      <a:satMod val="175000"/>
                      <a:alpha val="40000"/>
                    </a:schemeClr>
                  </a:glow>
                </a:effectLst>
                <a:latin typeface="Elephant" panose="02020904090505020303" pitchFamily="18" charset="0"/>
              </a:rPr>
              <a:t>Who was John Marston?</a:t>
            </a:r>
          </a:p>
        </p:txBody>
      </p:sp>
      <p:sp>
        <p:nvSpPr>
          <p:cNvPr id="3" name="Content Placeholder 2"/>
          <p:cNvSpPr>
            <a:spLocks noGrp="1"/>
          </p:cNvSpPr>
          <p:nvPr>
            <p:ph idx="1"/>
          </p:nvPr>
        </p:nvSpPr>
        <p:spPr>
          <a:xfrm>
            <a:off x="238834" y="1292468"/>
            <a:ext cx="3962399" cy="5336931"/>
          </a:xfrm>
        </p:spPr>
        <p:txBody>
          <a:bodyPr>
            <a:normAutofit fontScale="92500" lnSpcReduction="10000"/>
          </a:bodyPr>
          <a:lstStyle/>
          <a:p>
            <a:pPr marL="0" indent="0">
              <a:lnSpc>
                <a:spcPct val="90000"/>
              </a:lnSpc>
              <a:buNone/>
            </a:pPr>
            <a:r>
              <a:rPr lang="en-US" sz="1400" dirty="0">
                <a:solidFill>
                  <a:schemeClr val="bg1">
                    <a:alpha val="60000"/>
                  </a:schemeClr>
                </a:solidFill>
              </a:rPr>
              <a:t>According to Britannica.com:</a:t>
            </a:r>
          </a:p>
          <a:p>
            <a:pPr>
              <a:lnSpc>
                <a:spcPct val="90000"/>
              </a:lnSpc>
            </a:pPr>
            <a:r>
              <a:rPr lang="en-US" sz="1400" dirty="0">
                <a:solidFill>
                  <a:schemeClr val="bg1">
                    <a:alpha val="60000"/>
                  </a:schemeClr>
                </a:solidFill>
              </a:rPr>
              <a:t>John Marston was baptized Oct. 7, 1576, Oxford, Eng.—died June 25, 1634, London)</a:t>
            </a:r>
          </a:p>
          <a:p>
            <a:pPr>
              <a:lnSpc>
                <a:spcPct val="90000"/>
              </a:lnSpc>
            </a:pPr>
            <a:r>
              <a:rPr lang="en-US" sz="1400" dirty="0">
                <a:solidFill>
                  <a:schemeClr val="bg1">
                    <a:alpha val="60000"/>
                  </a:schemeClr>
                </a:solidFill>
              </a:rPr>
              <a:t>He was an English dramatist, one of the most vigorous satirists of the Shakespearean era, whose best known work is </a:t>
            </a:r>
            <a:r>
              <a:rPr lang="en-US" sz="1400" i="1" dirty="0">
                <a:solidFill>
                  <a:schemeClr val="bg1">
                    <a:alpha val="60000"/>
                  </a:schemeClr>
                </a:solidFill>
              </a:rPr>
              <a:t>The Malcontent </a:t>
            </a:r>
            <a:r>
              <a:rPr lang="en-US" sz="1400" dirty="0">
                <a:solidFill>
                  <a:schemeClr val="bg1">
                    <a:alpha val="60000"/>
                  </a:schemeClr>
                </a:solidFill>
              </a:rPr>
              <a:t>(1604), in which he rails at the injustices of a lascivious court. He wrote it, as well as other major works, for a variety of children’s companies, organized groups of boy actors popular during Elizabethan and Jacobean times.</a:t>
            </a:r>
          </a:p>
          <a:p>
            <a:pPr>
              <a:lnSpc>
                <a:spcPct val="90000"/>
              </a:lnSpc>
            </a:pPr>
            <a:r>
              <a:rPr lang="en-US" sz="1400" dirty="0">
                <a:solidFill>
                  <a:schemeClr val="bg1">
                    <a:alpha val="60000"/>
                  </a:schemeClr>
                </a:solidFill>
              </a:rPr>
              <a:t>Marston was educated at the University of Oxford and resided from 1595 at the Middle Temple, London. </a:t>
            </a:r>
          </a:p>
          <a:p>
            <a:pPr>
              <a:lnSpc>
                <a:spcPct val="90000"/>
              </a:lnSpc>
            </a:pPr>
            <a:r>
              <a:rPr lang="en-US" sz="1400" dirty="0">
                <a:solidFill>
                  <a:schemeClr val="bg1">
                    <a:alpha val="60000"/>
                  </a:schemeClr>
                </a:solidFill>
              </a:rPr>
              <a:t>In 1599 Marston began writing for the theatre, producing </a:t>
            </a:r>
            <a:r>
              <a:rPr lang="en-US" sz="1400" i="1" dirty="0" err="1">
                <a:solidFill>
                  <a:schemeClr val="bg1">
                    <a:alpha val="60000"/>
                  </a:schemeClr>
                </a:solidFill>
              </a:rPr>
              <a:t>Histrio-mastix</a:t>
            </a:r>
            <a:r>
              <a:rPr lang="en-US" sz="1400" i="1" dirty="0">
                <a:solidFill>
                  <a:schemeClr val="bg1">
                    <a:alpha val="60000"/>
                  </a:schemeClr>
                </a:solidFill>
              </a:rPr>
              <a:t> </a:t>
            </a:r>
            <a:r>
              <a:rPr lang="en-US" sz="1400" dirty="0">
                <a:solidFill>
                  <a:schemeClr val="bg1">
                    <a:alpha val="60000"/>
                  </a:schemeClr>
                </a:solidFill>
              </a:rPr>
              <a:t>(published in 1610), probably for performance at the Middle Temple. </a:t>
            </a:r>
          </a:p>
          <a:p>
            <a:pPr>
              <a:lnSpc>
                <a:spcPct val="90000"/>
              </a:lnSpc>
            </a:pPr>
            <a:r>
              <a:rPr lang="en-US" sz="1400" dirty="0">
                <a:solidFill>
                  <a:schemeClr val="bg1">
                    <a:alpha val="60000"/>
                  </a:schemeClr>
                </a:solidFill>
              </a:rPr>
              <a:t>A brief, bitter literary feud developed between Marston and Jonson—part of “the war of the theatres.” </a:t>
            </a:r>
          </a:p>
          <a:p>
            <a:pPr>
              <a:lnSpc>
                <a:spcPct val="90000"/>
              </a:lnSpc>
            </a:pPr>
            <a:r>
              <a:rPr lang="en-US" sz="1400" dirty="0">
                <a:solidFill>
                  <a:schemeClr val="bg1">
                    <a:alpha val="60000"/>
                  </a:schemeClr>
                </a:solidFill>
              </a:rPr>
              <a:t>In </a:t>
            </a:r>
            <a:r>
              <a:rPr lang="en-US" sz="1400" i="1" dirty="0">
                <a:solidFill>
                  <a:schemeClr val="bg1">
                    <a:alpha val="60000"/>
                  </a:schemeClr>
                </a:solidFill>
              </a:rPr>
              <a:t>Poetaster</a:t>
            </a:r>
            <a:r>
              <a:rPr lang="en-US" sz="1400" dirty="0">
                <a:solidFill>
                  <a:schemeClr val="bg1">
                    <a:alpha val="60000"/>
                  </a:schemeClr>
                </a:solidFill>
              </a:rPr>
              <a:t> (produced 1601) Jonson depicted Marston as </a:t>
            </a:r>
            <a:r>
              <a:rPr lang="en-US" sz="1400" dirty="0" err="1">
                <a:solidFill>
                  <a:schemeClr val="bg1">
                    <a:alpha val="60000"/>
                  </a:schemeClr>
                </a:solidFill>
              </a:rPr>
              <a:t>Crispinus</a:t>
            </a:r>
            <a:r>
              <a:rPr lang="en-US" sz="1400" dirty="0">
                <a:solidFill>
                  <a:schemeClr val="bg1">
                    <a:alpha val="60000"/>
                  </a:schemeClr>
                </a:solidFill>
              </a:rPr>
              <a:t>, a character with red hair and small legs who was given a pill that forced him to spew a pretentious vocabulary</a:t>
            </a:r>
          </a:p>
          <a:p>
            <a:pPr>
              <a:lnSpc>
                <a:spcPct val="90000"/>
              </a:lnSpc>
            </a:pPr>
            <a:r>
              <a:rPr lang="en-US" sz="1400" dirty="0">
                <a:solidFill>
                  <a:schemeClr val="bg1">
                    <a:alpha val="60000"/>
                  </a:schemeClr>
                </a:solidFill>
              </a:rPr>
              <a:t>For the Children of Paul’s, a theatre company, Marston wrote </a:t>
            </a:r>
            <a:r>
              <a:rPr lang="en-US" sz="1400" i="1" dirty="0">
                <a:solidFill>
                  <a:schemeClr val="bg1">
                    <a:alpha val="60000"/>
                  </a:schemeClr>
                </a:solidFill>
              </a:rPr>
              <a:t>Antonio and </a:t>
            </a:r>
            <a:r>
              <a:rPr lang="en-US" sz="1400" i="1" dirty="0" err="1">
                <a:solidFill>
                  <a:schemeClr val="bg1">
                    <a:alpha val="60000"/>
                  </a:schemeClr>
                </a:solidFill>
              </a:rPr>
              <a:t>Mellida</a:t>
            </a:r>
            <a:r>
              <a:rPr lang="en-US" sz="1400" i="1" dirty="0">
                <a:solidFill>
                  <a:schemeClr val="bg1">
                    <a:alpha val="60000"/>
                  </a:schemeClr>
                </a:solidFill>
              </a:rPr>
              <a:t> </a:t>
            </a:r>
            <a:r>
              <a:rPr lang="en-US" sz="1400" dirty="0">
                <a:solidFill>
                  <a:schemeClr val="bg1">
                    <a:alpha val="60000"/>
                  </a:schemeClr>
                </a:solidFill>
              </a:rPr>
              <a:t>(1600); its sequel, </a:t>
            </a:r>
            <a:r>
              <a:rPr lang="en-US" sz="1400" i="1" dirty="0">
                <a:solidFill>
                  <a:schemeClr val="bg1">
                    <a:alpha val="60000"/>
                  </a:schemeClr>
                </a:solidFill>
              </a:rPr>
              <a:t>Antonio’s Revenge </a:t>
            </a:r>
            <a:r>
              <a:rPr lang="en-US" sz="1400" dirty="0">
                <a:solidFill>
                  <a:schemeClr val="bg1">
                    <a:alpha val="60000"/>
                  </a:schemeClr>
                </a:solidFill>
              </a:rPr>
              <a:t>(1601); and </a:t>
            </a:r>
            <a:r>
              <a:rPr lang="en-US" sz="1400" i="1" dirty="0">
                <a:solidFill>
                  <a:schemeClr val="bg1">
                    <a:alpha val="60000"/>
                  </a:schemeClr>
                </a:solidFill>
              </a:rPr>
              <a:t>What You Will </a:t>
            </a:r>
            <a:r>
              <a:rPr lang="en-US" sz="1400" dirty="0">
                <a:solidFill>
                  <a:schemeClr val="bg1">
                    <a:alpha val="60000"/>
                  </a:schemeClr>
                </a:solidFill>
              </a:rPr>
              <a:t>(1601). </a:t>
            </a:r>
          </a:p>
          <a:p>
            <a:pPr>
              <a:lnSpc>
                <a:spcPct val="90000"/>
              </a:lnSpc>
            </a:pPr>
            <a:r>
              <a:rPr lang="en-US" sz="1400" dirty="0">
                <a:solidFill>
                  <a:schemeClr val="bg1">
                    <a:alpha val="60000"/>
                  </a:schemeClr>
                </a:solidFill>
              </a:rPr>
              <a:t>The most memorable is </a:t>
            </a:r>
            <a:r>
              <a:rPr lang="en-US" sz="1400" i="1" dirty="0">
                <a:solidFill>
                  <a:schemeClr val="bg1">
                    <a:alpha val="60000"/>
                  </a:schemeClr>
                </a:solidFill>
              </a:rPr>
              <a:t>Antonio’s Revenge</a:t>
            </a:r>
            <a:r>
              <a:rPr lang="en-US" sz="1400" dirty="0">
                <a:solidFill>
                  <a:schemeClr val="bg1">
                    <a:alpha val="60000"/>
                  </a:schemeClr>
                </a:solidFill>
              </a:rPr>
              <a:t>, a savage melodrama of a political power struggle with elements of parody and fantasy.</a:t>
            </a:r>
          </a:p>
        </p:txBody>
      </p:sp>
      <p:sp>
        <p:nvSpPr>
          <p:cNvPr id="15" name="Freeform: Shape 14">
            <a:extLst>
              <a:ext uri="{FF2B5EF4-FFF2-40B4-BE49-F238E27FC236}">
                <a16:creationId xmlns:a16="http://schemas.microsoft.com/office/drawing/2014/main" id="{F249C1C3-EBDE-4C27-BD12-A6AE40A4D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0531" y="0"/>
            <a:ext cx="4803469"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F1C4C8A-49D0-F7D4-3520-0F0F5BDF2A1F}"/>
              </a:ext>
            </a:extLst>
          </p:cNvPr>
          <p:cNvPicPr>
            <a:picLocks noChangeAspect="1"/>
          </p:cNvPicPr>
          <p:nvPr/>
        </p:nvPicPr>
        <p:blipFill rotWithShape="1">
          <a:blip r:embed="rId2"/>
          <a:srcRect l="29194" r="23694"/>
          <a:stretch/>
        </p:blipFill>
        <p:spPr>
          <a:xfrm>
            <a:off x="4502415" y="10"/>
            <a:ext cx="4641585"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ln w="203200">
            <a:noFill/>
          </a:ln>
        </p:spPr>
      </p:pic>
    </p:spTree>
    <p:extLst>
      <p:ext uri="{BB962C8B-B14F-4D97-AF65-F5344CB8AC3E}">
        <p14:creationId xmlns:p14="http://schemas.microsoft.com/office/powerpoint/2010/main" val="487316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264BFD-360D-430E-B593-7BC0D00FB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4538145-ACBA-40C0-AFBD-DE742723D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7" cy="6858000"/>
            <a:chOff x="1" y="0"/>
            <a:chExt cx="12191996" cy="6858000"/>
          </a:xfrm>
        </p:grpSpPr>
        <p:sp useBgFill="1">
          <p:nvSpPr>
            <p:cNvPr id="12" name="Rectangle 11">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3" name="Rectangle 12">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p:cNvSpPr>
            <a:spLocks noGrp="1"/>
          </p:cNvSpPr>
          <p:nvPr>
            <p:ph type="title"/>
          </p:nvPr>
        </p:nvSpPr>
        <p:spPr>
          <a:xfrm>
            <a:off x="238838" y="228600"/>
            <a:ext cx="3962400" cy="1492132"/>
          </a:xfrm>
        </p:spPr>
        <p:txBody>
          <a:bodyPr anchor="t">
            <a:normAutofit/>
            <a:scene3d>
              <a:camera prst="orthographicFront"/>
              <a:lightRig rig="soft" dir="t">
                <a:rot lat="0" lon="0" rev="15600000"/>
              </a:lightRig>
            </a:scene3d>
            <a:sp3d extrusionH="57150" prstMaterial="softEdge">
              <a:bevelT w="25400" h="38100"/>
            </a:sp3d>
          </a:bodyPr>
          <a:lstStyle/>
          <a:p>
            <a:pPr>
              <a:lnSpc>
                <a:spcPct val="90000"/>
              </a:lnSpc>
            </a:pPr>
            <a:r>
              <a:rPr lang="en-US" sz="3400" b="1" dirty="0">
                <a:ln/>
                <a:solidFill>
                  <a:schemeClr val="accent4"/>
                </a:solidFill>
                <a:effectLst>
                  <a:glow rad="228600">
                    <a:schemeClr val="accent4">
                      <a:satMod val="175000"/>
                      <a:alpha val="40000"/>
                    </a:schemeClr>
                  </a:glow>
                </a:effectLst>
                <a:latin typeface="Elephant" panose="02020904090505020303" pitchFamily="18" charset="0"/>
              </a:rPr>
              <a:t>Who was John Marston?</a:t>
            </a:r>
          </a:p>
        </p:txBody>
      </p:sp>
      <p:sp>
        <p:nvSpPr>
          <p:cNvPr id="3" name="Content Placeholder 2"/>
          <p:cNvSpPr>
            <a:spLocks noGrp="1"/>
          </p:cNvSpPr>
          <p:nvPr>
            <p:ph idx="1"/>
          </p:nvPr>
        </p:nvSpPr>
        <p:spPr>
          <a:xfrm>
            <a:off x="238834" y="1292468"/>
            <a:ext cx="3962399" cy="5336931"/>
          </a:xfrm>
        </p:spPr>
        <p:txBody>
          <a:bodyPr>
            <a:normAutofit/>
          </a:bodyPr>
          <a:lstStyle/>
          <a:p>
            <a:pPr marL="0" indent="0">
              <a:lnSpc>
                <a:spcPct val="90000"/>
              </a:lnSpc>
              <a:buNone/>
            </a:pPr>
            <a:r>
              <a:rPr lang="en-US" sz="1200" dirty="0">
                <a:solidFill>
                  <a:schemeClr val="bg1">
                    <a:alpha val="60000"/>
                  </a:schemeClr>
                </a:solidFill>
              </a:rPr>
              <a:t>According to Britannica.com:</a:t>
            </a:r>
          </a:p>
          <a:p>
            <a:pPr>
              <a:lnSpc>
                <a:spcPct val="90000"/>
              </a:lnSpc>
            </a:pPr>
            <a:r>
              <a:rPr lang="en-US" sz="1200" dirty="0">
                <a:solidFill>
                  <a:schemeClr val="bg1">
                    <a:alpha val="60000"/>
                  </a:schemeClr>
                </a:solidFill>
              </a:rPr>
              <a:t>In 1604 Marston transferred his allegiance to the boy company at the </a:t>
            </a:r>
            <a:r>
              <a:rPr lang="en-US" sz="1200" dirty="0" err="1">
                <a:solidFill>
                  <a:schemeClr val="bg1">
                    <a:alpha val="60000"/>
                  </a:schemeClr>
                </a:solidFill>
              </a:rPr>
              <a:t>Blackfriars</a:t>
            </a:r>
            <a:r>
              <a:rPr lang="en-US" sz="1200" dirty="0">
                <a:solidFill>
                  <a:schemeClr val="bg1">
                    <a:alpha val="60000"/>
                  </a:schemeClr>
                </a:solidFill>
              </a:rPr>
              <a:t> Theatre (i.e., the Children of the Queen’s Revels, later Children of the </a:t>
            </a:r>
            <a:r>
              <a:rPr lang="en-US" sz="1200" dirty="0" err="1">
                <a:solidFill>
                  <a:schemeClr val="bg1">
                    <a:alpha val="60000"/>
                  </a:schemeClr>
                </a:solidFill>
              </a:rPr>
              <a:t>Blackfriars</a:t>
            </a:r>
            <a:r>
              <a:rPr lang="en-US" sz="1200" dirty="0">
                <a:solidFill>
                  <a:schemeClr val="bg1">
                    <a:alpha val="60000"/>
                  </a:schemeClr>
                </a:solidFill>
              </a:rPr>
              <a:t>), for which he wrote his remaining plays. </a:t>
            </a:r>
          </a:p>
          <a:p>
            <a:pPr>
              <a:lnSpc>
                <a:spcPct val="90000"/>
              </a:lnSpc>
            </a:pPr>
            <a:r>
              <a:rPr lang="en-US" sz="1200" dirty="0">
                <a:solidFill>
                  <a:schemeClr val="bg1">
                    <a:alpha val="60000"/>
                  </a:schemeClr>
                </a:solidFill>
              </a:rPr>
              <a:t>The Dutch </a:t>
            </a:r>
            <a:r>
              <a:rPr lang="en-US" sz="1200" dirty="0" err="1">
                <a:solidFill>
                  <a:schemeClr val="bg1">
                    <a:alpha val="60000"/>
                  </a:schemeClr>
                </a:solidFill>
              </a:rPr>
              <a:t>Courtezan</a:t>
            </a:r>
            <a:r>
              <a:rPr lang="en-US" sz="1200" dirty="0">
                <a:solidFill>
                  <a:schemeClr val="bg1">
                    <a:alpha val="60000"/>
                  </a:schemeClr>
                </a:solidFill>
              </a:rPr>
              <a:t> (produced 1603–04) as well as The Malcontent earned him his place as a dramatist. </a:t>
            </a:r>
          </a:p>
          <a:p>
            <a:pPr>
              <a:lnSpc>
                <a:spcPct val="90000"/>
              </a:lnSpc>
            </a:pPr>
            <a:r>
              <a:rPr lang="en-US" sz="1200" dirty="0">
                <a:solidFill>
                  <a:schemeClr val="bg1">
                    <a:alpha val="60000"/>
                  </a:schemeClr>
                </a:solidFill>
              </a:rPr>
              <a:t>Although Marston used all the devices of contemporary revenge tragedy in The Malcontent, the wronged hero does not kill any of his tormentors and regains power by sophisticated Machiavellian tricks.</a:t>
            </a:r>
          </a:p>
          <a:p>
            <a:pPr>
              <a:lnSpc>
                <a:spcPct val="90000"/>
              </a:lnSpc>
            </a:pPr>
            <a:r>
              <a:rPr lang="en-US" sz="1200" dirty="0">
                <a:solidFill>
                  <a:srgbClr val="FFFF99">
                    <a:alpha val="60000"/>
                  </a:srgbClr>
                </a:solidFill>
              </a:rPr>
              <a:t>In 1605 Marston collaborated with Jonson and with George Chapman on Eastward Ho, a comedy of the contrasts within the life of the city. But the play’s satiric references to opportunistic Scottish countrymen of the newly crowned James I gave offense, and all three authors were imprisoned.</a:t>
            </a:r>
          </a:p>
          <a:p>
            <a:pPr>
              <a:lnSpc>
                <a:spcPct val="90000"/>
              </a:lnSpc>
            </a:pPr>
            <a:r>
              <a:rPr lang="en-US" sz="1200" dirty="0">
                <a:solidFill>
                  <a:schemeClr val="bg1">
                    <a:alpha val="60000"/>
                  </a:schemeClr>
                </a:solidFill>
              </a:rPr>
              <a:t>After another imprisonment in 1608, presumably once again for slander, Marston left unfinished The Insatiate </a:t>
            </a:r>
            <a:r>
              <a:rPr lang="en-US" sz="1200" dirty="0" err="1">
                <a:solidFill>
                  <a:schemeClr val="bg1">
                    <a:alpha val="60000"/>
                  </a:schemeClr>
                </a:solidFill>
              </a:rPr>
              <a:t>Countesse</a:t>
            </a:r>
            <a:r>
              <a:rPr lang="en-US" sz="1200" dirty="0">
                <a:solidFill>
                  <a:schemeClr val="bg1">
                    <a:alpha val="60000"/>
                  </a:schemeClr>
                </a:solidFill>
              </a:rPr>
              <a:t>, his most erotic play, and entered the Church of England. </a:t>
            </a:r>
          </a:p>
          <a:p>
            <a:pPr>
              <a:lnSpc>
                <a:spcPct val="90000"/>
              </a:lnSpc>
            </a:pPr>
            <a:r>
              <a:rPr lang="en-US" sz="1200" dirty="0">
                <a:solidFill>
                  <a:schemeClr val="bg1">
                    <a:alpha val="60000"/>
                  </a:schemeClr>
                </a:solidFill>
              </a:rPr>
              <a:t>He took orders in 1609, married the daughter of James I’s chaplain, and in 1616 accepted a religious post in Christchurch, Hampshire. </a:t>
            </a:r>
          </a:p>
          <a:p>
            <a:pPr>
              <a:lnSpc>
                <a:spcPct val="90000"/>
              </a:lnSpc>
            </a:pPr>
            <a:r>
              <a:rPr lang="en-US" sz="1200" dirty="0">
                <a:solidFill>
                  <a:schemeClr val="bg1">
                    <a:alpha val="60000"/>
                  </a:schemeClr>
                </a:solidFill>
              </a:rPr>
              <a:t>In 1633 he apparently insisted upon the removal of his name from the collected edition of six of his plays, The Works of John Marston, which was reissued anonymously the same year as Tragedies and Comedies.</a:t>
            </a:r>
          </a:p>
          <a:p>
            <a:pPr>
              <a:lnSpc>
                <a:spcPct val="90000"/>
              </a:lnSpc>
            </a:pPr>
            <a:endParaRPr lang="en-US" sz="900" dirty="0">
              <a:solidFill>
                <a:schemeClr val="bg1">
                  <a:alpha val="60000"/>
                </a:schemeClr>
              </a:solidFill>
            </a:endParaRPr>
          </a:p>
        </p:txBody>
      </p:sp>
      <p:sp>
        <p:nvSpPr>
          <p:cNvPr id="15" name="Freeform: Shape 14">
            <a:extLst>
              <a:ext uri="{FF2B5EF4-FFF2-40B4-BE49-F238E27FC236}">
                <a16:creationId xmlns:a16="http://schemas.microsoft.com/office/drawing/2014/main" id="{F249C1C3-EBDE-4C27-BD12-A6AE40A4D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0531" y="0"/>
            <a:ext cx="4803469"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F1C4C8A-49D0-F7D4-3520-0F0F5BDF2A1F}"/>
              </a:ext>
            </a:extLst>
          </p:cNvPr>
          <p:cNvPicPr>
            <a:picLocks noChangeAspect="1"/>
          </p:cNvPicPr>
          <p:nvPr/>
        </p:nvPicPr>
        <p:blipFill rotWithShape="1">
          <a:blip r:embed="rId2"/>
          <a:srcRect l="29194" r="23694"/>
          <a:stretch/>
        </p:blipFill>
        <p:spPr>
          <a:xfrm>
            <a:off x="4502415" y="10"/>
            <a:ext cx="4641585"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ln w="203200">
            <a:noFill/>
          </a:ln>
        </p:spPr>
      </p:pic>
    </p:spTree>
    <p:extLst>
      <p:ext uri="{BB962C8B-B14F-4D97-AF65-F5344CB8AC3E}">
        <p14:creationId xmlns:p14="http://schemas.microsoft.com/office/powerpoint/2010/main" val="3256038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prst="relaxedInset"/>
            </a:sp3d>
          </a:bodyPr>
          <a:lstStyle/>
          <a:p>
            <a:r>
              <a:rPr lang="en-US" sz="5400" dirty="0">
                <a:solidFill>
                  <a:schemeClr val="accent5">
                    <a:lumMod val="60000"/>
                    <a:lumOff val="40000"/>
                  </a:schemeClr>
                </a:solidFill>
                <a:effectLst>
                  <a:reflection blurRad="6350" stA="55000" endA="50" endPos="85000" dir="5400000" sy="-100000" algn="bl" rotWithShape="0"/>
                </a:effectLst>
                <a:latin typeface="High Tower Text" panose="02040502050506030303" pitchFamily="18" charset="0"/>
              </a:rPr>
              <a:t>Who was Thomas Dekker?</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9658" y="1600200"/>
            <a:ext cx="19812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a:xfrm>
            <a:off x="2590800" y="1600200"/>
            <a:ext cx="6096000" cy="4525963"/>
          </a:xfrm>
        </p:spPr>
        <p:txBody>
          <a:bodyPr>
            <a:normAutofit fontScale="25000" lnSpcReduction="20000"/>
          </a:bodyPr>
          <a:lstStyle/>
          <a:p>
            <a:pPr marL="0" indent="0">
              <a:buNone/>
            </a:pPr>
            <a:r>
              <a:rPr lang="en-US" sz="4800" dirty="0">
                <a:solidFill>
                  <a:schemeClr val="bg1"/>
                </a:solidFill>
              </a:rPr>
              <a:t>According to Britannica.com:</a:t>
            </a:r>
          </a:p>
          <a:p>
            <a:r>
              <a:rPr lang="en-US" sz="4800" dirty="0">
                <a:solidFill>
                  <a:schemeClr val="bg1"/>
                </a:solidFill>
              </a:rPr>
              <a:t>Thomas Dekker was born in 1572 in London, Eng.—died in 1632.</a:t>
            </a:r>
          </a:p>
          <a:p>
            <a:r>
              <a:rPr lang="en-US" sz="4800" dirty="0">
                <a:solidFill>
                  <a:schemeClr val="bg1"/>
                </a:solidFill>
              </a:rPr>
              <a:t>English dramatist and writer of prose pamphlets who is particularly known for his lively depictions of London life.</a:t>
            </a:r>
          </a:p>
          <a:p>
            <a:r>
              <a:rPr lang="en-US" sz="4800" dirty="0">
                <a:solidFill>
                  <a:schemeClr val="bg1"/>
                </a:solidFill>
              </a:rPr>
              <a:t>Few facts of Dekker’s life are certain. He may have been born into a family of Dutch immigrants living in London and is first mentioned as a playwright in 1598. </a:t>
            </a:r>
          </a:p>
          <a:p>
            <a:r>
              <a:rPr lang="en-US" sz="4800" dirty="0">
                <a:solidFill>
                  <a:schemeClr val="bg1"/>
                </a:solidFill>
              </a:rPr>
              <a:t>He apparently wrote to support himself, and he had a hand in at least 42 plays written in the next 30 years. </a:t>
            </a:r>
          </a:p>
          <a:p>
            <a:r>
              <a:rPr lang="en-US" sz="4800" dirty="0">
                <a:solidFill>
                  <a:schemeClr val="bg1"/>
                </a:solidFill>
              </a:rPr>
              <a:t>Thirteen more plays survive in which Dekker collaborated with such figures as Thomas Middleton, John Webster, Philip Massinger, John Ford, and William Rowley.</a:t>
            </a:r>
          </a:p>
          <a:p>
            <a:r>
              <a:rPr lang="en-US" sz="4800" dirty="0">
                <a:solidFill>
                  <a:schemeClr val="bg1"/>
                </a:solidFill>
              </a:rPr>
              <a:t>Of the nine surviving plays that are entirely Dekker’s work, probably the best-known are </a:t>
            </a:r>
            <a:r>
              <a:rPr lang="en-US" sz="4800" i="1" dirty="0">
                <a:solidFill>
                  <a:schemeClr val="bg1"/>
                </a:solidFill>
              </a:rPr>
              <a:t>The Shoemakers Holiday</a:t>
            </a:r>
            <a:r>
              <a:rPr lang="en-US" sz="4800" dirty="0">
                <a:solidFill>
                  <a:schemeClr val="bg1"/>
                </a:solidFill>
              </a:rPr>
              <a:t> (1600) and </a:t>
            </a:r>
            <a:r>
              <a:rPr lang="en-US" sz="4800" i="1" dirty="0">
                <a:solidFill>
                  <a:schemeClr val="bg1"/>
                </a:solidFill>
              </a:rPr>
              <a:t>The Honest Whore, Part 2 </a:t>
            </a:r>
            <a:r>
              <a:rPr lang="en-US" sz="4800" dirty="0">
                <a:solidFill>
                  <a:schemeClr val="bg1"/>
                </a:solidFill>
              </a:rPr>
              <a:t>(1630). These plays are typical of his work in their use of the moralistic tone of traditional drama, in the rush of their prose, in their boisterousness, and in their mixture of realistic detail with a romanticized plot. </a:t>
            </a:r>
          </a:p>
          <a:p>
            <a:r>
              <a:rPr lang="en-US" sz="4800" dirty="0">
                <a:solidFill>
                  <a:schemeClr val="bg1"/>
                </a:solidFill>
              </a:rPr>
              <a:t>Dekker’s ear for conversational speech served him well in his vivid portrayals of daily life in London, and his work appealed strongly to a citizen audience eager for plays on middle-class, and patriotic themes.</a:t>
            </a:r>
          </a:p>
          <a:p>
            <a:r>
              <a:rPr lang="en-US" sz="4800" dirty="0">
                <a:solidFill>
                  <a:schemeClr val="bg1"/>
                </a:solidFill>
              </a:rPr>
              <a:t>He exhibited a similar vigor in such prose pamphlets as </a:t>
            </a:r>
            <a:r>
              <a:rPr lang="en-US" sz="4800" i="1" dirty="0">
                <a:solidFill>
                  <a:schemeClr val="bg1"/>
                </a:solidFill>
              </a:rPr>
              <a:t>The </a:t>
            </a:r>
            <a:r>
              <a:rPr lang="en-US" sz="4800" i="1" dirty="0" err="1">
                <a:solidFill>
                  <a:schemeClr val="bg1"/>
                </a:solidFill>
              </a:rPr>
              <a:t>Wonderfull</a:t>
            </a:r>
            <a:r>
              <a:rPr lang="en-US" sz="4800" i="1" dirty="0">
                <a:solidFill>
                  <a:schemeClr val="bg1"/>
                </a:solidFill>
              </a:rPr>
              <a:t> </a:t>
            </a:r>
            <a:r>
              <a:rPr lang="en-US" sz="4800" i="1" dirty="0" err="1">
                <a:solidFill>
                  <a:schemeClr val="bg1"/>
                </a:solidFill>
              </a:rPr>
              <a:t>Yeare</a:t>
            </a:r>
            <a:r>
              <a:rPr lang="en-US" sz="4800" i="1" dirty="0">
                <a:solidFill>
                  <a:schemeClr val="bg1"/>
                </a:solidFill>
              </a:rPr>
              <a:t> </a:t>
            </a:r>
            <a:r>
              <a:rPr lang="en-US" sz="4800" dirty="0">
                <a:solidFill>
                  <a:schemeClr val="bg1"/>
                </a:solidFill>
              </a:rPr>
              <a:t>(1603), about the plague; </a:t>
            </a:r>
            <a:r>
              <a:rPr lang="en-US" sz="4800" i="1" dirty="0">
                <a:solidFill>
                  <a:schemeClr val="bg1"/>
                </a:solidFill>
              </a:rPr>
              <a:t>The </a:t>
            </a:r>
            <a:r>
              <a:rPr lang="en-US" sz="4800" i="1" dirty="0" err="1">
                <a:solidFill>
                  <a:schemeClr val="bg1"/>
                </a:solidFill>
              </a:rPr>
              <a:t>Belman</a:t>
            </a:r>
            <a:r>
              <a:rPr lang="en-US" sz="4800" i="1" dirty="0">
                <a:solidFill>
                  <a:schemeClr val="bg1"/>
                </a:solidFill>
              </a:rPr>
              <a:t> of London </a:t>
            </a:r>
            <a:r>
              <a:rPr lang="en-US" sz="4800" dirty="0">
                <a:solidFill>
                  <a:schemeClr val="bg1"/>
                </a:solidFill>
              </a:rPr>
              <a:t>(1608), about dishonesty and crime, with much material borrowed from Robert Greene and others; and </a:t>
            </a:r>
            <a:r>
              <a:rPr lang="en-US" sz="4800" i="1" dirty="0">
                <a:solidFill>
                  <a:schemeClr val="bg1"/>
                </a:solidFill>
              </a:rPr>
              <a:t>The </a:t>
            </a:r>
            <a:r>
              <a:rPr lang="en-US" sz="4800" i="1" dirty="0" err="1">
                <a:solidFill>
                  <a:schemeClr val="bg1"/>
                </a:solidFill>
              </a:rPr>
              <a:t>Guls</a:t>
            </a:r>
            <a:r>
              <a:rPr lang="en-US" sz="4800" i="1" dirty="0">
                <a:solidFill>
                  <a:schemeClr val="bg1"/>
                </a:solidFill>
              </a:rPr>
              <a:t> Horne-</a:t>
            </a:r>
            <a:r>
              <a:rPr lang="en-US" sz="4800" i="1" dirty="0" err="1">
                <a:solidFill>
                  <a:schemeClr val="bg1"/>
                </a:solidFill>
              </a:rPr>
              <a:t>Booke</a:t>
            </a:r>
            <a:r>
              <a:rPr lang="en-US" sz="4800" i="1" dirty="0">
                <a:solidFill>
                  <a:schemeClr val="bg1"/>
                </a:solidFill>
              </a:rPr>
              <a:t> </a:t>
            </a:r>
            <a:r>
              <a:rPr lang="en-US" sz="4800" dirty="0">
                <a:solidFill>
                  <a:schemeClr val="bg1"/>
                </a:solidFill>
              </a:rPr>
              <a:t>(1609), a valuable account of behavior in the London theatres.</a:t>
            </a:r>
          </a:p>
          <a:p>
            <a:r>
              <a:rPr lang="en-US" sz="4800" dirty="0">
                <a:solidFill>
                  <a:schemeClr val="bg1"/>
                </a:solidFill>
              </a:rPr>
              <a:t>Between 1613 and 1619 Dekker was in prison for debt. </a:t>
            </a:r>
          </a:p>
          <a:p>
            <a:r>
              <a:rPr lang="en-US" sz="4800" dirty="0">
                <a:solidFill>
                  <a:schemeClr val="bg1"/>
                </a:solidFill>
              </a:rPr>
              <a:t>Dekker was partly responsible for devising the street entertainment to celebrate the entry of James I into London in 1603; he provided the lord mayor’s pageant in 1612, 1627, 1628, and 1629. </a:t>
            </a:r>
          </a:p>
          <a:p>
            <a:r>
              <a:rPr lang="en-US" sz="4800" dirty="0">
                <a:solidFill>
                  <a:schemeClr val="bg1"/>
                </a:solidFill>
              </a:rPr>
              <a:t>All this labor did not bring prosperity, however, for Dekker was likely in debt when he died.</a:t>
            </a:r>
          </a:p>
          <a:p>
            <a:endParaRPr lang="en-US" dirty="0">
              <a:solidFill>
                <a:schemeClr val="bg1"/>
              </a:solidFill>
            </a:endParaRPr>
          </a:p>
        </p:txBody>
      </p:sp>
    </p:spTree>
    <p:extLst>
      <p:ext uri="{BB962C8B-B14F-4D97-AF65-F5344CB8AC3E}">
        <p14:creationId xmlns:p14="http://schemas.microsoft.com/office/powerpoint/2010/main" val="2720445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6">
                    <a:lumMod val="75000"/>
                  </a:schemeClr>
                </a:solidFill>
                <a:effectLst>
                  <a:glow rad="228600">
                    <a:schemeClr val="accent6">
                      <a:satMod val="175000"/>
                      <a:alpha val="40000"/>
                    </a:schemeClr>
                  </a:glow>
                </a:effectLst>
                <a:latin typeface="Haettenschweiler" panose="020B0706040902060204" pitchFamily="34" charset="0"/>
              </a:rPr>
              <a:t>Who was Thomas Heywood?</a:t>
            </a:r>
          </a:p>
        </p:txBody>
      </p:sp>
      <p:sp>
        <p:nvSpPr>
          <p:cNvPr id="3" name="Content Placeholder 2"/>
          <p:cNvSpPr>
            <a:spLocks noGrp="1"/>
          </p:cNvSpPr>
          <p:nvPr>
            <p:ph sz="half" idx="1"/>
          </p:nvPr>
        </p:nvSpPr>
        <p:spPr>
          <a:xfrm>
            <a:off x="457200" y="1600200"/>
            <a:ext cx="6019800" cy="4525963"/>
          </a:xfrm>
        </p:spPr>
        <p:txBody>
          <a:bodyPr>
            <a:normAutofit fontScale="25000" lnSpcReduction="20000"/>
          </a:bodyPr>
          <a:lstStyle/>
          <a:p>
            <a:pPr marL="0" indent="0">
              <a:buNone/>
            </a:pPr>
            <a:r>
              <a:rPr lang="en-US" sz="4400" dirty="0">
                <a:solidFill>
                  <a:schemeClr val="bg1"/>
                </a:solidFill>
              </a:rPr>
              <a:t>According to Britannica.com:</a:t>
            </a:r>
          </a:p>
          <a:p>
            <a:r>
              <a:rPr lang="en-US" sz="4400" dirty="0">
                <a:solidFill>
                  <a:schemeClr val="bg1"/>
                </a:solidFill>
              </a:rPr>
              <a:t>Thomas Heywood was born in 1574 in Lincolnshire, Eng.— died on Aug. 16, 1641 in London.</a:t>
            </a:r>
          </a:p>
          <a:p>
            <a:r>
              <a:rPr lang="en-US" sz="4400" dirty="0">
                <a:solidFill>
                  <a:schemeClr val="bg1"/>
                </a:solidFill>
              </a:rPr>
              <a:t>He was an English actor-playwright whose career spans the peak periods of Elizabethan and Jacobean drama.</a:t>
            </a:r>
          </a:p>
          <a:p>
            <a:r>
              <a:rPr lang="en-US" sz="4400" dirty="0">
                <a:solidFill>
                  <a:schemeClr val="bg1"/>
                </a:solidFill>
              </a:rPr>
              <a:t>Heywood apparently attended the University of Cambridge, though his attendance there remains undocumented. </a:t>
            </a:r>
          </a:p>
          <a:p>
            <a:r>
              <a:rPr lang="en-US" sz="4400" dirty="0">
                <a:solidFill>
                  <a:schemeClr val="bg1"/>
                </a:solidFill>
              </a:rPr>
              <a:t>After arriving in London sometime before 1598, he joined Philip Henslowe’s theatrical company, the Admiral’s Men, and was subsequently active in London as a playwright and actor for the rest of his life. </a:t>
            </a:r>
          </a:p>
          <a:p>
            <a:r>
              <a:rPr lang="en-US" sz="4400" dirty="0">
                <a:solidFill>
                  <a:schemeClr val="bg1"/>
                </a:solidFill>
              </a:rPr>
              <a:t>He claimed to have had “either an entire hand, or at least a main finger” in 220 plays. Of these, about 30 survive that are generally accepted as wholly or partly his.</a:t>
            </a:r>
          </a:p>
          <a:p>
            <a:r>
              <a:rPr lang="en-US" sz="4400" dirty="0">
                <a:solidFill>
                  <a:schemeClr val="bg1"/>
                </a:solidFill>
              </a:rPr>
              <a:t>Most of Heywood’s plays are theatrical mixtures employing two or more contrasting plots, poorly unified and liberally laced with clowning. They are sentimental in theme but realistic in setting and reveal an affectionate regard for all the daily sights, sounds, and activities of London. </a:t>
            </a:r>
          </a:p>
          <a:p>
            <a:r>
              <a:rPr lang="en-US" sz="4400" dirty="0">
                <a:solidFill>
                  <a:schemeClr val="bg1"/>
                </a:solidFill>
              </a:rPr>
              <a:t>He produced such romances as </a:t>
            </a:r>
            <a:r>
              <a:rPr lang="en-US" sz="4400" i="1" dirty="0">
                <a:solidFill>
                  <a:schemeClr val="bg1"/>
                </a:solidFill>
              </a:rPr>
              <a:t>The Captives and A Pleasant Comedy, Called a Maidenhead Well Lost</a:t>
            </a:r>
            <a:r>
              <a:rPr lang="en-US" sz="4400" dirty="0">
                <a:solidFill>
                  <a:schemeClr val="bg1"/>
                </a:solidFill>
              </a:rPr>
              <a:t> (both in 1634) and such adventure plays as </a:t>
            </a:r>
            <a:r>
              <a:rPr lang="en-US" sz="4400" i="1" dirty="0">
                <a:solidFill>
                  <a:schemeClr val="bg1"/>
                </a:solidFill>
              </a:rPr>
              <a:t>The Fair Maid of the West </a:t>
            </a:r>
            <a:r>
              <a:rPr lang="en-US" sz="4400" dirty="0">
                <a:solidFill>
                  <a:schemeClr val="bg1"/>
                </a:solidFill>
              </a:rPr>
              <a:t>(1631). </a:t>
            </a:r>
          </a:p>
          <a:p>
            <a:r>
              <a:rPr lang="en-US" sz="4400" dirty="0">
                <a:solidFill>
                  <a:schemeClr val="bg1"/>
                </a:solidFill>
              </a:rPr>
              <a:t>He also wrote masques, mythological cycles, and chronicle plays. </a:t>
            </a:r>
          </a:p>
          <a:p>
            <a:r>
              <a:rPr lang="en-US" sz="4400" dirty="0">
                <a:solidFill>
                  <a:schemeClr val="bg1"/>
                </a:solidFill>
              </a:rPr>
              <a:t>The most popular of his history plays, </a:t>
            </a:r>
            <a:r>
              <a:rPr lang="en-US" sz="4400" i="1" dirty="0">
                <a:solidFill>
                  <a:schemeClr val="bg1"/>
                </a:solidFill>
              </a:rPr>
              <a:t>If You Know Not Me, You Know Nobody </a:t>
            </a:r>
            <a:r>
              <a:rPr lang="en-US" sz="4400" dirty="0">
                <a:solidFill>
                  <a:schemeClr val="bg1"/>
                </a:solidFill>
              </a:rPr>
              <a:t>(1605–06), is about Elizabeth I.</a:t>
            </a:r>
          </a:p>
          <a:p>
            <a:r>
              <a:rPr lang="en-US" sz="4400" dirty="0">
                <a:solidFill>
                  <a:schemeClr val="bg1"/>
                </a:solidFill>
              </a:rPr>
              <a:t>His masterpiece, </a:t>
            </a:r>
            <a:r>
              <a:rPr lang="en-US" sz="4400" i="1" dirty="0">
                <a:solidFill>
                  <a:schemeClr val="bg1"/>
                </a:solidFill>
              </a:rPr>
              <a:t>A Woman Killed with Kindness </a:t>
            </a:r>
            <a:r>
              <a:rPr lang="en-US" sz="4400" dirty="0">
                <a:solidFill>
                  <a:schemeClr val="bg1"/>
                </a:solidFill>
              </a:rPr>
              <a:t>(1607), is one of the earliest middle-class tragedies. </a:t>
            </a:r>
          </a:p>
          <a:p>
            <a:r>
              <a:rPr lang="en-US" sz="4400" dirty="0">
                <a:solidFill>
                  <a:schemeClr val="bg1"/>
                </a:solidFill>
              </a:rPr>
              <a:t>His plays were so popular that they were sometimes performed at two theatres simultaneously. </a:t>
            </a:r>
          </a:p>
          <a:p>
            <a:r>
              <a:rPr lang="en-US" sz="4400" dirty="0">
                <a:solidFill>
                  <a:schemeClr val="bg1"/>
                </a:solidFill>
              </a:rPr>
              <a:t>His charming masque </a:t>
            </a:r>
            <a:r>
              <a:rPr lang="en-US" sz="4400" i="1" dirty="0">
                <a:solidFill>
                  <a:schemeClr val="bg1"/>
                </a:solidFill>
              </a:rPr>
              <a:t>Love’s Mistress </a:t>
            </a:r>
            <a:r>
              <a:rPr lang="en-US" sz="4400" dirty="0">
                <a:solidFill>
                  <a:schemeClr val="bg1"/>
                </a:solidFill>
              </a:rPr>
              <a:t>(1636) was seen by Charles I and his queen three times in eight days.</a:t>
            </a:r>
          </a:p>
          <a:p>
            <a:r>
              <a:rPr lang="en-US" sz="4400" dirty="0">
                <a:solidFill>
                  <a:schemeClr val="bg1"/>
                </a:solidFill>
              </a:rPr>
              <a:t>Heywood also wrote many books and pamphlets that are now of interest chiefly to students of the period. </a:t>
            </a:r>
          </a:p>
          <a:p>
            <a:r>
              <a:rPr lang="en-US" sz="4400" dirty="0">
                <a:solidFill>
                  <a:schemeClr val="bg1"/>
                </a:solidFill>
              </a:rPr>
              <a:t>His most important prose work was </a:t>
            </a:r>
            <a:r>
              <a:rPr lang="en-US" sz="4400" i="1" dirty="0">
                <a:solidFill>
                  <a:schemeClr val="bg1"/>
                </a:solidFill>
              </a:rPr>
              <a:t>An Apology for Actors</a:t>
            </a:r>
            <a:r>
              <a:rPr lang="en-US" sz="4400" dirty="0">
                <a:solidFill>
                  <a:schemeClr val="bg1"/>
                </a:solidFill>
              </a:rPr>
              <a:t> (1612), an account of actors’ place and dignity and their role in society since ancient times.</a:t>
            </a:r>
          </a:p>
          <a:p>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9400" y="1676400"/>
            <a:ext cx="1981200"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266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n w="6600">
                  <a:solidFill>
                    <a:schemeClr val="accent2"/>
                  </a:solidFill>
                  <a:prstDash val="solid"/>
                </a:ln>
                <a:solidFill>
                  <a:srgbClr val="FFFFFF"/>
                </a:solidFill>
                <a:effectLst>
                  <a:outerShdw dist="38100" dir="2700000" algn="tl" rotWithShape="0">
                    <a:schemeClr val="accent2"/>
                  </a:outerShdw>
                </a:effectLst>
                <a:latin typeface="Kunstler Script" panose="030304020206070D0D06" pitchFamily="66" charset="0"/>
              </a:rPr>
              <a:t>Who was Thomas Middleton?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0"/>
            <a:ext cx="2057400" cy="4419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ontent Placeholder 3"/>
          <p:cNvSpPr>
            <a:spLocks noGrp="1"/>
          </p:cNvSpPr>
          <p:nvPr>
            <p:ph sz="half" idx="2"/>
          </p:nvPr>
        </p:nvSpPr>
        <p:spPr>
          <a:xfrm>
            <a:off x="2667000" y="1600200"/>
            <a:ext cx="6019800" cy="4525963"/>
          </a:xfrm>
        </p:spPr>
        <p:txBody>
          <a:bodyPr>
            <a:normAutofit fontScale="40000" lnSpcReduction="20000"/>
          </a:bodyPr>
          <a:lstStyle/>
          <a:p>
            <a:pPr marL="0" indent="0">
              <a:buNone/>
            </a:pPr>
            <a:r>
              <a:rPr lang="en-US" dirty="0">
                <a:solidFill>
                  <a:schemeClr val="bg1"/>
                </a:solidFill>
              </a:rPr>
              <a:t>According to Britannica.com:</a:t>
            </a:r>
          </a:p>
          <a:p>
            <a:r>
              <a:rPr lang="en-US" dirty="0">
                <a:solidFill>
                  <a:schemeClr val="bg1"/>
                </a:solidFill>
              </a:rPr>
              <a:t>Thomas Middleton was born in 1580 in London, Eng.— died on July 4, 1627.</a:t>
            </a:r>
          </a:p>
          <a:p>
            <a:r>
              <a:rPr lang="en-US" dirty="0">
                <a:solidFill>
                  <a:schemeClr val="bg1"/>
                </a:solidFill>
              </a:rPr>
              <a:t>He was a late-Elizabethan dramatist who drew people as he saw them, with comic gusto or searching irony.</a:t>
            </a:r>
          </a:p>
          <a:p>
            <a:r>
              <a:rPr lang="en-US" dirty="0">
                <a:solidFill>
                  <a:schemeClr val="bg1"/>
                </a:solidFill>
              </a:rPr>
              <a:t>By 1600 Middleton had spent two years at Oxford and had published three books of verse. </a:t>
            </a:r>
          </a:p>
          <a:p>
            <a:r>
              <a:rPr lang="en-US" dirty="0">
                <a:solidFill>
                  <a:schemeClr val="bg1"/>
                </a:solidFill>
              </a:rPr>
              <a:t>He learned to write plays by collaborating with Thomas Dekker, John Webster, and others for the producer Philip Henslowe.</a:t>
            </a:r>
          </a:p>
          <a:p>
            <a:r>
              <a:rPr lang="en-US" dirty="0">
                <a:solidFill>
                  <a:schemeClr val="bg1"/>
                </a:solidFill>
              </a:rPr>
              <a:t>A popular playwright, he was often commissioned to write and produce lord mayor’s pageants and other civic entertainments. </a:t>
            </a:r>
          </a:p>
          <a:p>
            <a:r>
              <a:rPr lang="en-US" dirty="0">
                <a:solidFill>
                  <a:schemeClr val="bg1"/>
                </a:solidFill>
              </a:rPr>
              <a:t>His chief stage success was </a:t>
            </a:r>
            <a:r>
              <a:rPr lang="en-US" i="1" dirty="0">
                <a:solidFill>
                  <a:schemeClr val="bg1"/>
                </a:solidFill>
              </a:rPr>
              <a:t>A Game at Chess </a:t>
            </a:r>
            <a:r>
              <a:rPr lang="en-US" dirty="0">
                <a:solidFill>
                  <a:schemeClr val="bg1"/>
                </a:solidFill>
              </a:rPr>
              <a:t>(1625), in which the Black King and his men, representing Spain and the Jesuits, are checkmated by the White Knight, Prince Charles. This political satire drew crowds to the Globe Theatre until the Spanish ambassador protested and James I suppressed the play.</a:t>
            </a:r>
          </a:p>
          <a:p>
            <a:r>
              <a:rPr lang="en-US" dirty="0">
                <a:solidFill>
                  <a:schemeClr val="bg1"/>
                </a:solidFill>
              </a:rPr>
              <a:t>Middleton’s masterpieces are two tragedies, </a:t>
            </a:r>
            <a:r>
              <a:rPr lang="en-US" i="1" dirty="0">
                <a:solidFill>
                  <a:schemeClr val="bg1"/>
                </a:solidFill>
              </a:rPr>
              <a:t>Women Beware Women </a:t>
            </a:r>
            <a:r>
              <a:rPr lang="en-US" dirty="0">
                <a:solidFill>
                  <a:schemeClr val="bg1"/>
                </a:solidFill>
              </a:rPr>
              <a:t>(1621?, published 1657) and </a:t>
            </a:r>
            <a:r>
              <a:rPr lang="en-US" i="1" dirty="0">
                <a:solidFill>
                  <a:schemeClr val="bg1"/>
                </a:solidFill>
              </a:rPr>
              <a:t>The Changeling </a:t>
            </a:r>
            <a:r>
              <a:rPr lang="en-US" dirty="0">
                <a:solidFill>
                  <a:schemeClr val="bg1"/>
                </a:solidFill>
              </a:rPr>
              <a:t>(1622, with William Rowley; published 1653). </a:t>
            </a:r>
          </a:p>
          <a:p>
            <a:r>
              <a:rPr lang="en-US" dirty="0">
                <a:solidFill>
                  <a:schemeClr val="bg1"/>
                </a:solidFill>
              </a:rPr>
              <a:t>His comedies picture a society dazzled by money in which most people grasp for all they can get, by any means. </a:t>
            </a:r>
          </a:p>
          <a:p>
            <a:r>
              <a:rPr lang="en-US" dirty="0">
                <a:solidFill>
                  <a:schemeClr val="bg1"/>
                </a:solidFill>
              </a:rPr>
              <a:t>His play, </a:t>
            </a:r>
            <a:r>
              <a:rPr lang="en-US" i="1" dirty="0" err="1">
                <a:solidFill>
                  <a:schemeClr val="bg1"/>
                </a:solidFill>
              </a:rPr>
              <a:t>Michaelmas</a:t>
            </a:r>
            <a:r>
              <a:rPr lang="en-US" i="1" dirty="0">
                <a:solidFill>
                  <a:schemeClr val="bg1"/>
                </a:solidFill>
              </a:rPr>
              <a:t> Term </a:t>
            </a:r>
            <a:r>
              <a:rPr lang="en-US" dirty="0">
                <a:solidFill>
                  <a:schemeClr val="bg1"/>
                </a:solidFill>
              </a:rPr>
              <a:t>(1605, published 1607) is one of the richest in irony.</a:t>
            </a:r>
          </a:p>
          <a:p>
            <a:r>
              <a:rPr lang="en-US" i="1" dirty="0">
                <a:solidFill>
                  <a:schemeClr val="bg1"/>
                </a:solidFill>
              </a:rPr>
              <a:t>The Roaring Girl </a:t>
            </a:r>
            <a:r>
              <a:rPr lang="en-US" dirty="0">
                <a:solidFill>
                  <a:schemeClr val="bg1"/>
                </a:solidFill>
              </a:rPr>
              <a:t>(1604–10?, with Dekker; published 1611) depicts events in the life of the notorious criminal Moll </a:t>
            </a:r>
            <a:r>
              <a:rPr lang="en-US" dirty="0" err="1">
                <a:solidFill>
                  <a:schemeClr val="bg1"/>
                </a:solidFill>
              </a:rPr>
              <a:t>Frith</a:t>
            </a:r>
            <a:r>
              <a:rPr lang="en-US" dirty="0">
                <a:solidFill>
                  <a:schemeClr val="bg1"/>
                </a:solidFill>
              </a:rPr>
              <a:t> (Moll Cutpurse), who dressed as a man and preferred her freedom to marriage. </a:t>
            </a:r>
          </a:p>
          <a:p>
            <a:r>
              <a:rPr lang="en-US" i="1" dirty="0">
                <a:solidFill>
                  <a:schemeClr val="bg1"/>
                </a:solidFill>
              </a:rPr>
              <a:t>A Chaste Maid in Cheapside </a:t>
            </a:r>
            <a:r>
              <a:rPr lang="en-US" dirty="0">
                <a:solidFill>
                  <a:schemeClr val="bg1"/>
                </a:solidFill>
              </a:rPr>
              <a:t>(1613, published 1630) is an energetic comedy that makes fun of naive or complacent London citizens.</a:t>
            </a:r>
          </a:p>
          <a:p>
            <a:r>
              <a:rPr lang="en-US" dirty="0">
                <a:solidFill>
                  <a:schemeClr val="bg1"/>
                </a:solidFill>
              </a:rPr>
              <a:t>Middleton’s tragicomedies are farfetched in plot but strong in dramatic situations. </a:t>
            </a:r>
          </a:p>
          <a:p>
            <a:r>
              <a:rPr lang="en-US" i="1" dirty="0">
                <a:solidFill>
                  <a:schemeClr val="bg1"/>
                </a:solidFill>
              </a:rPr>
              <a:t>A Fair Quarrel </a:t>
            </a:r>
            <a:r>
              <a:rPr lang="en-US" dirty="0">
                <a:solidFill>
                  <a:schemeClr val="bg1"/>
                </a:solidFill>
              </a:rPr>
              <a:t>(1616, with Rowley, published 1617) contains one of Middleton’s few heroes, Captain Ager, with his conflicts of conscience. </a:t>
            </a:r>
          </a:p>
          <a:p>
            <a:r>
              <a:rPr lang="en-US" dirty="0">
                <a:solidFill>
                  <a:schemeClr val="bg1"/>
                </a:solidFill>
              </a:rPr>
              <a:t>Most of Middleton’s other plays are comedies. </a:t>
            </a:r>
          </a:p>
          <a:p>
            <a:r>
              <a:rPr lang="en-US" dirty="0">
                <a:solidFill>
                  <a:schemeClr val="bg1"/>
                </a:solidFill>
              </a:rPr>
              <a:t>In 2007 all the works attributed to Middleton were published together, for the first time, as </a:t>
            </a:r>
            <a:r>
              <a:rPr lang="en-US" i="1" dirty="0">
                <a:solidFill>
                  <a:schemeClr val="bg1"/>
                </a:solidFill>
              </a:rPr>
              <a:t>Thomas Middleton: The Collected Works.</a:t>
            </a:r>
            <a:endParaRPr lang="en-US" dirty="0">
              <a:solidFill>
                <a:schemeClr val="bg1"/>
              </a:solidFill>
            </a:endParaRPr>
          </a:p>
        </p:txBody>
      </p:sp>
    </p:spTree>
    <p:extLst>
      <p:ext uri="{BB962C8B-B14F-4D97-AF65-F5344CB8AC3E}">
        <p14:creationId xmlns:p14="http://schemas.microsoft.com/office/powerpoint/2010/main" val="448583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n w="12700">
                  <a:solidFill>
                    <a:schemeClr val="accent5"/>
                  </a:solidFill>
                  <a:prstDash val="solid"/>
                </a:ln>
                <a:pattFill prst="ltDnDiag">
                  <a:fgClr>
                    <a:schemeClr val="accent5">
                      <a:lumMod val="60000"/>
                      <a:lumOff val="40000"/>
                    </a:schemeClr>
                  </a:fgClr>
                  <a:bgClr>
                    <a:schemeClr val="bg1"/>
                  </a:bgClr>
                </a:pattFill>
                <a:latin typeface="Miriam Fixed" panose="020B0509050101010101" pitchFamily="49" charset="-79"/>
                <a:cs typeface="Miriam Fixed" panose="020B0509050101010101" pitchFamily="49" charset="-79"/>
              </a:rPr>
              <a:t>Jacobean and Caroline Dramatists:</a:t>
            </a:r>
          </a:p>
        </p:txBody>
      </p:sp>
      <p:sp>
        <p:nvSpPr>
          <p:cNvPr id="3" name="Content Placeholder 2"/>
          <p:cNvSpPr>
            <a:spLocks noGrp="1"/>
          </p:cNvSpPr>
          <p:nvPr>
            <p:ph idx="1"/>
          </p:nvPr>
        </p:nvSpPr>
        <p:spPr/>
        <p:txBody>
          <a:bodyPr>
            <a:normAutofit fontScale="25000" lnSpcReduction="20000"/>
          </a:bodyPr>
          <a:lstStyle/>
          <a:p>
            <a:r>
              <a:rPr lang="en-US" sz="4400" dirty="0">
                <a:solidFill>
                  <a:schemeClr val="bg1"/>
                </a:solidFill>
              </a:rPr>
              <a:t>"Jacobean" comes from James I, King after Elizabeth’s death, reigned from 1603-1625</a:t>
            </a:r>
          </a:p>
          <a:p>
            <a:r>
              <a:rPr lang="en-US" sz="4400" dirty="0">
                <a:solidFill>
                  <a:schemeClr val="bg1"/>
                </a:solidFill>
              </a:rPr>
              <a:t>"Caroline" refers to Charles I, reigned 1625-1642</a:t>
            </a:r>
          </a:p>
          <a:p>
            <a:r>
              <a:rPr lang="en-US" sz="4400" dirty="0">
                <a:solidFill>
                  <a:schemeClr val="bg1"/>
                </a:solidFill>
              </a:rPr>
              <a:t>After 1610, a significant change in English drama, which set the standard for tragedies between 1610 and 1642:</a:t>
            </a:r>
          </a:p>
          <a:p>
            <a:pPr lvl="1"/>
            <a:r>
              <a:rPr lang="en-US" sz="4400" dirty="0">
                <a:solidFill>
                  <a:schemeClr val="bg1"/>
                </a:solidFill>
              </a:rPr>
              <a:t>More technical proficiency than Shakespeare, but subjects shocking rather than profound</a:t>
            </a:r>
          </a:p>
          <a:p>
            <a:pPr lvl="1"/>
            <a:r>
              <a:rPr lang="en-US" sz="4400" dirty="0">
                <a:solidFill>
                  <a:schemeClr val="bg1"/>
                </a:solidFill>
              </a:rPr>
              <a:t>Subject matter – went from penetrating questions to thrill of exciting stories</a:t>
            </a:r>
          </a:p>
          <a:p>
            <a:pPr lvl="1"/>
            <a:r>
              <a:rPr lang="en-US" sz="4400" dirty="0">
                <a:solidFill>
                  <a:schemeClr val="bg1"/>
                </a:solidFill>
              </a:rPr>
              <a:t>Tragicomedy increases in popularity</a:t>
            </a:r>
          </a:p>
          <a:p>
            <a:pPr lvl="1"/>
            <a:r>
              <a:rPr lang="en-US" sz="4400" dirty="0">
                <a:solidFill>
                  <a:schemeClr val="bg1"/>
                </a:solidFill>
              </a:rPr>
              <a:t>Technical skill increases: </a:t>
            </a:r>
          </a:p>
          <a:p>
            <a:pPr lvl="2"/>
            <a:r>
              <a:rPr lang="en-US" sz="4000" dirty="0">
                <a:solidFill>
                  <a:schemeClr val="bg1"/>
                </a:solidFill>
              </a:rPr>
              <a:t>Exposition more clever</a:t>
            </a:r>
          </a:p>
          <a:p>
            <a:pPr lvl="2"/>
            <a:r>
              <a:rPr lang="en-US" sz="4000" dirty="0">
                <a:solidFill>
                  <a:schemeClr val="bg1"/>
                </a:solidFill>
              </a:rPr>
              <a:t>Fewer episodes,</a:t>
            </a:r>
          </a:p>
          <a:p>
            <a:pPr lvl="2"/>
            <a:r>
              <a:rPr lang="en-US" sz="4000" dirty="0">
                <a:solidFill>
                  <a:schemeClr val="bg1"/>
                </a:solidFill>
              </a:rPr>
              <a:t>Built complications into startling climaxes</a:t>
            </a:r>
          </a:p>
          <a:p>
            <a:pPr lvl="2"/>
            <a:r>
              <a:rPr lang="en-US" sz="4000" dirty="0">
                <a:solidFill>
                  <a:schemeClr val="bg1"/>
                </a:solidFill>
              </a:rPr>
              <a:t>Alternated quiet and festive scenes</a:t>
            </a:r>
          </a:p>
          <a:p>
            <a:endParaRPr lang="en-US" sz="4400" dirty="0">
              <a:solidFill>
                <a:schemeClr val="bg1"/>
              </a:solidFill>
            </a:endParaRPr>
          </a:p>
          <a:p>
            <a:r>
              <a:rPr lang="en-US" sz="4400" dirty="0">
                <a:solidFill>
                  <a:schemeClr val="bg1"/>
                </a:solidFill>
              </a:rPr>
              <a:t>John Fletcher (1579-1625):</a:t>
            </a:r>
          </a:p>
          <a:p>
            <a:pPr lvl="1"/>
            <a:r>
              <a:rPr lang="en-US" sz="4400" dirty="0">
                <a:solidFill>
                  <a:schemeClr val="bg1"/>
                </a:solidFill>
              </a:rPr>
              <a:t>One of his plays has a brother and sister incest – but the moral problem is resolved when it turns out they’re not really related</a:t>
            </a:r>
          </a:p>
          <a:p>
            <a:endParaRPr lang="en-US" sz="4400" dirty="0">
              <a:solidFill>
                <a:schemeClr val="bg1"/>
              </a:solidFill>
            </a:endParaRPr>
          </a:p>
          <a:p>
            <a:r>
              <a:rPr lang="en-US" sz="4400" dirty="0">
                <a:solidFill>
                  <a:schemeClr val="bg1"/>
                </a:solidFill>
              </a:rPr>
              <a:t>John Webster (1580-1630):</a:t>
            </a:r>
          </a:p>
          <a:p>
            <a:pPr lvl="1"/>
            <a:r>
              <a:rPr lang="en-US" sz="4400" i="1" dirty="0">
                <a:solidFill>
                  <a:schemeClr val="bg1"/>
                </a:solidFill>
              </a:rPr>
              <a:t>The White Devil  </a:t>
            </a:r>
            <a:r>
              <a:rPr lang="en-US" sz="4400" dirty="0">
                <a:solidFill>
                  <a:schemeClr val="bg1"/>
                </a:solidFill>
              </a:rPr>
              <a:t>(1609-1612)</a:t>
            </a:r>
          </a:p>
          <a:p>
            <a:pPr lvl="1"/>
            <a:r>
              <a:rPr lang="en-US" sz="4400" i="1" dirty="0">
                <a:solidFill>
                  <a:schemeClr val="bg1"/>
                </a:solidFill>
              </a:rPr>
              <a:t>The Duchess of </a:t>
            </a:r>
            <a:r>
              <a:rPr lang="en-US" sz="4400" i="1" dirty="0" err="1">
                <a:solidFill>
                  <a:schemeClr val="bg1"/>
                </a:solidFill>
              </a:rPr>
              <a:t>Malfi</a:t>
            </a:r>
            <a:r>
              <a:rPr lang="en-US" sz="4400" i="1" dirty="0">
                <a:solidFill>
                  <a:schemeClr val="bg1"/>
                </a:solidFill>
              </a:rPr>
              <a:t>  </a:t>
            </a:r>
            <a:r>
              <a:rPr lang="en-US" sz="4400" dirty="0">
                <a:solidFill>
                  <a:schemeClr val="bg1"/>
                </a:solidFill>
              </a:rPr>
              <a:t>(1613-14)</a:t>
            </a:r>
          </a:p>
          <a:p>
            <a:pPr lvl="1"/>
            <a:r>
              <a:rPr lang="en-US" sz="4400" dirty="0">
                <a:solidFill>
                  <a:schemeClr val="bg1"/>
                </a:solidFill>
              </a:rPr>
              <a:t>Modern scholars say he is closest to Shakespeare, but flawed by obscure action, always secondary to characterization. </a:t>
            </a:r>
          </a:p>
          <a:p>
            <a:pPr lvl="1"/>
            <a:r>
              <a:rPr lang="en-US" sz="4400" dirty="0">
                <a:solidFill>
                  <a:schemeClr val="bg1"/>
                </a:solidFill>
              </a:rPr>
              <a:t>Characters surrounded by corruption and receive no new insight – lack Shakespeare’s sense of affirmation</a:t>
            </a:r>
          </a:p>
          <a:p>
            <a:pPr marL="0" indent="0">
              <a:buNone/>
            </a:pPr>
            <a:endParaRPr lang="en-US" sz="4400" dirty="0">
              <a:solidFill>
                <a:schemeClr val="bg1"/>
              </a:solidFill>
            </a:endParaRPr>
          </a:p>
          <a:p>
            <a:r>
              <a:rPr lang="en-US" sz="4400" dirty="0">
                <a:solidFill>
                  <a:schemeClr val="bg1"/>
                </a:solidFill>
              </a:rPr>
              <a:t>John Ford (1586-1639):</a:t>
            </a:r>
          </a:p>
          <a:p>
            <a:pPr lvl="1"/>
            <a:r>
              <a:rPr lang="en-US" sz="4400" dirty="0">
                <a:solidFill>
                  <a:schemeClr val="bg1"/>
                </a:solidFill>
              </a:rPr>
              <a:t>Exemplifies the decadence of Jacobean / Caroline drama </a:t>
            </a:r>
          </a:p>
          <a:p>
            <a:pPr lvl="1"/>
            <a:r>
              <a:rPr lang="en-US" sz="4400" i="1" dirty="0" err="1">
                <a:solidFill>
                  <a:schemeClr val="bg1"/>
                </a:solidFill>
              </a:rPr>
              <a:t>‘Tis</a:t>
            </a:r>
            <a:r>
              <a:rPr lang="en-US" sz="4400" i="1" dirty="0">
                <a:solidFill>
                  <a:schemeClr val="bg1"/>
                </a:solidFill>
              </a:rPr>
              <a:t> Pity She’s a Whore </a:t>
            </a:r>
            <a:r>
              <a:rPr lang="en-US" sz="4400" dirty="0">
                <a:solidFill>
                  <a:schemeClr val="bg1"/>
                </a:solidFill>
              </a:rPr>
              <a:t>(1629-1633)</a:t>
            </a:r>
          </a:p>
          <a:p>
            <a:pPr lvl="2"/>
            <a:r>
              <a:rPr lang="en-US" sz="4000" dirty="0">
                <a:solidFill>
                  <a:schemeClr val="bg1"/>
                </a:solidFill>
              </a:rPr>
              <a:t>Sympathetic treatment of brother / sister lovers</a:t>
            </a:r>
          </a:p>
          <a:p>
            <a:pPr lvl="2"/>
            <a:r>
              <a:rPr lang="en-US" sz="4000" dirty="0">
                <a:solidFill>
                  <a:schemeClr val="bg1"/>
                </a:solidFill>
              </a:rPr>
              <a:t>Essentially good characters caught up in abnormal situations</a:t>
            </a:r>
          </a:p>
          <a:p>
            <a:pPr lvl="2"/>
            <a:r>
              <a:rPr lang="en-US" sz="4000" dirty="0">
                <a:solidFill>
                  <a:schemeClr val="bg1"/>
                </a:solidFill>
              </a:rPr>
              <a:t>Illuminates evil by associating it with ordinary people – makes him of special interest to modern critics</a:t>
            </a:r>
          </a:p>
          <a:p>
            <a:endParaRPr lang="en-US" dirty="0">
              <a:solidFill>
                <a:schemeClr val="bg1"/>
              </a:solidFill>
            </a:endParaRPr>
          </a:p>
        </p:txBody>
      </p:sp>
    </p:spTree>
    <p:extLst>
      <p:ext uri="{BB962C8B-B14F-4D97-AF65-F5344CB8AC3E}">
        <p14:creationId xmlns:p14="http://schemas.microsoft.com/office/powerpoint/2010/main" val="2339805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effectLst>
                  <a:glow rad="228600">
                    <a:schemeClr val="accent3">
                      <a:satMod val="175000"/>
                      <a:alpha val="40000"/>
                    </a:schemeClr>
                  </a:glow>
                </a:effectLst>
                <a:latin typeface="Lucida Calligraphy" panose="03010101010101010101" pitchFamily="66" charset="0"/>
              </a:rPr>
              <a:t>Who was John Fletcher?</a:t>
            </a:r>
          </a:p>
        </p:txBody>
      </p:sp>
      <p:sp>
        <p:nvSpPr>
          <p:cNvPr id="3" name="Content Placeholder 2"/>
          <p:cNvSpPr>
            <a:spLocks noGrp="1"/>
          </p:cNvSpPr>
          <p:nvPr>
            <p:ph sz="half" idx="1"/>
          </p:nvPr>
        </p:nvSpPr>
        <p:spPr>
          <a:xfrm>
            <a:off x="457200" y="1600200"/>
            <a:ext cx="6096000" cy="4525963"/>
          </a:xfrm>
        </p:spPr>
        <p:txBody>
          <a:bodyPr>
            <a:normAutofit fontScale="25000" lnSpcReduction="20000"/>
          </a:bodyPr>
          <a:lstStyle/>
          <a:p>
            <a:r>
              <a:rPr lang="en-US" sz="5600" dirty="0">
                <a:solidFill>
                  <a:schemeClr val="bg1"/>
                </a:solidFill>
              </a:rPr>
              <a:t>John Fletcher (1579–1625) was a Jacobean playwright. </a:t>
            </a:r>
          </a:p>
          <a:p>
            <a:r>
              <a:rPr lang="en-US" sz="5600" dirty="0">
                <a:solidFill>
                  <a:schemeClr val="bg1"/>
                </a:solidFill>
              </a:rPr>
              <a:t>Following William Shakespeare as house playwright for the King's Men, he was among the most prolific and influential dramatists of his day; both during his lifetime and in the early Restoration, his fame rivalled Shakespeare's. </a:t>
            </a:r>
          </a:p>
          <a:p>
            <a:r>
              <a:rPr lang="en-US" sz="5600" dirty="0">
                <a:solidFill>
                  <a:schemeClr val="bg1"/>
                </a:solidFill>
              </a:rPr>
              <a:t>Though his reputation has been far eclipsed since, Fletcher remains an important transitional figure between the Elizabethan popular tradition and the popular drama of the Restoration.</a:t>
            </a:r>
          </a:p>
          <a:p>
            <a:r>
              <a:rPr lang="en-US" sz="5600" dirty="0">
                <a:solidFill>
                  <a:schemeClr val="bg1"/>
                </a:solidFill>
              </a:rPr>
              <a:t>By this time, Fletcher had moved into a closer association with the King's Men. He collaborated with Shakespeare </a:t>
            </a:r>
            <a:r>
              <a:rPr lang="en-US" sz="5600" i="1" dirty="0">
                <a:solidFill>
                  <a:schemeClr val="bg1"/>
                </a:solidFill>
              </a:rPr>
              <a:t>on Henry VIII, </a:t>
            </a:r>
            <a:r>
              <a:rPr lang="en-US" sz="5600" dirty="0">
                <a:solidFill>
                  <a:schemeClr val="bg1"/>
                </a:solidFill>
              </a:rPr>
              <a:t>and </a:t>
            </a:r>
            <a:r>
              <a:rPr lang="en-US" sz="5600" i="1" dirty="0">
                <a:solidFill>
                  <a:schemeClr val="bg1"/>
                </a:solidFill>
              </a:rPr>
              <a:t> The Two Noble Kinsmen</a:t>
            </a:r>
            <a:r>
              <a:rPr lang="en-US" sz="5600" dirty="0">
                <a:solidFill>
                  <a:schemeClr val="bg1"/>
                </a:solidFill>
              </a:rPr>
              <a:t>. </a:t>
            </a:r>
          </a:p>
          <a:p>
            <a:r>
              <a:rPr lang="en-US" sz="5600" dirty="0">
                <a:solidFill>
                  <a:schemeClr val="bg1"/>
                </a:solidFill>
              </a:rPr>
              <a:t>A play he wrote singly around this time, </a:t>
            </a:r>
            <a:r>
              <a:rPr lang="en-US" sz="5600" i="1" dirty="0">
                <a:solidFill>
                  <a:schemeClr val="bg1"/>
                </a:solidFill>
              </a:rPr>
              <a:t>The Woman's Prize </a:t>
            </a:r>
            <a:r>
              <a:rPr lang="en-US" sz="5600" dirty="0">
                <a:solidFill>
                  <a:schemeClr val="bg1"/>
                </a:solidFill>
              </a:rPr>
              <a:t>or the </a:t>
            </a:r>
            <a:r>
              <a:rPr lang="en-US" sz="5600" i="1" dirty="0">
                <a:solidFill>
                  <a:schemeClr val="bg1"/>
                </a:solidFill>
              </a:rPr>
              <a:t>Tamer Tamed</a:t>
            </a:r>
            <a:r>
              <a:rPr lang="en-US" sz="5600" dirty="0">
                <a:solidFill>
                  <a:schemeClr val="bg1"/>
                </a:solidFill>
              </a:rPr>
              <a:t>, is a sequel to </a:t>
            </a:r>
            <a:r>
              <a:rPr lang="en-US" sz="5600" i="1" dirty="0">
                <a:solidFill>
                  <a:schemeClr val="bg1"/>
                </a:solidFill>
              </a:rPr>
              <a:t>The Taming of the Shrew</a:t>
            </a:r>
            <a:r>
              <a:rPr lang="en-US" sz="5600" dirty="0">
                <a:solidFill>
                  <a:schemeClr val="bg1"/>
                </a:solidFill>
              </a:rPr>
              <a:t>. </a:t>
            </a:r>
          </a:p>
          <a:p>
            <a:r>
              <a:rPr lang="en-US" sz="5600" dirty="0">
                <a:solidFill>
                  <a:schemeClr val="bg1"/>
                </a:solidFill>
              </a:rPr>
              <a:t>In 1616, after Shakespeare's death, Fletcher appears to have entered into an exclusive arrangement with the King's Men similar to Shakespeare's. Fletcher wrote only for that company between the death of Shakespeare and his own death nine years later. </a:t>
            </a:r>
          </a:p>
          <a:p>
            <a:r>
              <a:rPr lang="en-US" sz="5600" dirty="0">
                <a:solidFill>
                  <a:schemeClr val="bg1"/>
                </a:solidFill>
              </a:rPr>
              <a:t>He never lost his habit of collaboration, working with Nathan Field and later with Philip Massinger, who succeeded him as house playwright for the King's Men. </a:t>
            </a:r>
          </a:p>
          <a:p>
            <a:r>
              <a:rPr lang="en-US" sz="5600" dirty="0">
                <a:solidFill>
                  <a:schemeClr val="bg1"/>
                </a:solidFill>
              </a:rPr>
              <a:t>His popularity continued unabated throughout his life; during the winter of 1621, three of his plays were performed at court. </a:t>
            </a:r>
          </a:p>
          <a:p>
            <a:r>
              <a:rPr lang="en-US" sz="5600" dirty="0">
                <a:solidFill>
                  <a:schemeClr val="bg1"/>
                </a:solidFill>
              </a:rPr>
              <a:t>He died in 1625, apparently of the plague. </a:t>
            </a:r>
          </a:p>
          <a:p>
            <a:r>
              <a:rPr lang="en-US" sz="5600" dirty="0">
                <a:solidFill>
                  <a:srgbClr val="FFFF99"/>
                </a:solidFill>
              </a:rPr>
              <a:t>His mastery is most notable in two dramatic types, tragicomedy and comedy of manners.</a:t>
            </a:r>
          </a:p>
          <a:p>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05600" y="1676400"/>
            <a:ext cx="1981200" cy="4648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7063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5369"/>
            <a:ext cx="3276451" cy="1956841"/>
          </a:xfrm>
        </p:spPr>
        <p:txBody>
          <a:bodyPr anchor="b">
            <a:normAutofit/>
          </a:bodyPr>
          <a:lstStyle/>
          <a:p>
            <a:r>
              <a:rPr lang="en-US" sz="4700" b="1" dirty="0">
                <a:ln w="22225">
                  <a:solidFill>
                    <a:schemeClr val="accent2"/>
                  </a:solidFill>
                  <a:prstDash val="solid"/>
                </a:ln>
                <a:solidFill>
                  <a:schemeClr val="accent2">
                    <a:lumMod val="40000"/>
                    <a:lumOff val="60000"/>
                  </a:schemeClr>
                </a:solidFill>
                <a:latin typeface="Baskerville Old Face" panose="02020602080505020303" pitchFamily="18" charset="0"/>
              </a:rPr>
              <a:t>Elizabethan Theatres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060" y="2872899"/>
            <a:ext cx="3182691" cy="3320668"/>
          </a:xfrm>
        </p:spPr>
        <p:txBody>
          <a:bodyPr>
            <a:normAutofit/>
          </a:bodyPr>
          <a:lstStyle/>
          <a:p>
            <a:pPr marL="0" indent="0">
              <a:lnSpc>
                <a:spcPct val="90000"/>
              </a:lnSpc>
              <a:buNone/>
            </a:pPr>
            <a:r>
              <a:rPr lang="en-US" sz="1300" dirty="0">
                <a:solidFill>
                  <a:schemeClr val="bg1"/>
                </a:solidFill>
              </a:rPr>
              <a:t>Two kinds of theatres: </a:t>
            </a:r>
          </a:p>
          <a:p>
            <a:pPr lvl="1">
              <a:lnSpc>
                <a:spcPct val="90000"/>
              </a:lnSpc>
            </a:pPr>
            <a:r>
              <a:rPr lang="en-US" sz="1300" dirty="0">
                <a:solidFill>
                  <a:schemeClr val="bg1"/>
                </a:solidFill>
              </a:rPr>
              <a:t>Outdoor or "public"</a:t>
            </a:r>
          </a:p>
          <a:p>
            <a:pPr lvl="1">
              <a:lnSpc>
                <a:spcPct val="90000"/>
              </a:lnSpc>
            </a:pPr>
            <a:r>
              <a:rPr lang="en-US" sz="1300" dirty="0">
                <a:solidFill>
                  <a:schemeClr val="bg1"/>
                </a:solidFill>
              </a:rPr>
              <a:t>Indoor or "private"</a:t>
            </a:r>
          </a:p>
          <a:p>
            <a:pPr>
              <a:lnSpc>
                <a:spcPct val="90000"/>
              </a:lnSpc>
            </a:pPr>
            <a:r>
              <a:rPr lang="en-US" sz="1300" dirty="0">
                <a:solidFill>
                  <a:schemeClr val="bg1"/>
                </a:solidFill>
              </a:rPr>
              <a:t>Both were open to anyone who could pay, but the private theatres cost more, were smaller, and had a more select audience.</a:t>
            </a:r>
          </a:p>
          <a:p>
            <a:pPr>
              <a:lnSpc>
                <a:spcPct val="90000"/>
              </a:lnSpc>
            </a:pPr>
            <a:r>
              <a:rPr lang="en-US" sz="1300" dirty="0">
                <a:solidFill>
                  <a:schemeClr val="bg1"/>
                </a:solidFill>
              </a:rPr>
              <a:t>Nine Public playhouses were built between 1576 and 1642.</a:t>
            </a:r>
          </a:p>
          <a:p>
            <a:pPr>
              <a:lnSpc>
                <a:spcPct val="90000"/>
              </a:lnSpc>
            </a:pPr>
            <a:r>
              <a:rPr lang="en-US" sz="1300" dirty="0">
                <a:solidFill>
                  <a:schemeClr val="bg1"/>
                </a:solidFill>
              </a:rPr>
              <a:t>The three most important – were all outside the city limits of London:</a:t>
            </a:r>
          </a:p>
          <a:p>
            <a:pPr lvl="1">
              <a:lnSpc>
                <a:spcPct val="90000"/>
              </a:lnSpc>
            </a:pPr>
            <a:r>
              <a:rPr lang="en-US" sz="1300" dirty="0">
                <a:solidFill>
                  <a:schemeClr val="bg1"/>
                </a:solidFill>
              </a:rPr>
              <a:t>The Globe (1599)</a:t>
            </a:r>
          </a:p>
          <a:p>
            <a:pPr lvl="1">
              <a:lnSpc>
                <a:spcPct val="90000"/>
              </a:lnSpc>
            </a:pPr>
            <a:r>
              <a:rPr lang="en-US" sz="1300" dirty="0">
                <a:solidFill>
                  <a:schemeClr val="bg1"/>
                </a:solidFill>
              </a:rPr>
              <a:t>The Fortune (1600) </a:t>
            </a:r>
          </a:p>
          <a:p>
            <a:pPr lvl="1">
              <a:lnSpc>
                <a:spcPct val="90000"/>
              </a:lnSpc>
            </a:pPr>
            <a:r>
              <a:rPr lang="en-US" sz="1300" dirty="0">
                <a:solidFill>
                  <a:schemeClr val="bg1"/>
                </a:solidFill>
              </a:rPr>
              <a:t>The Swan </a:t>
            </a:r>
          </a:p>
          <a:p>
            <a:pPr>
              <a:lnSpc>
                <a:spcPct val="90000"/>
              </a:lnSpc>
            </a:pPr>
            <a:endParaRPr lang="en-US" sz="1300" dirty="0"/>
          </a:p>
        </p:txBody>
      </p:sp>
      <p:pic>
        <p:nvPicPr>
          <p:cNvPr id="4" name="Picture 3">
            <a:extLst>
              <a:ext uri="{FF2B5EF4-FFF2-40B4-BE49-F238E27FC236}">
                <a16:creationId xmlns:a16="http://schemas.microsoft.com/office/drawing/2014/main" id="{C1A741AE-D034-868D-FBBD-83A23AF4D4DE}"/>
              </a:ext>
            </a:extLst>
          </p:cNvPr>
          <p:cNvPicPr>
            <a:picLocks noChangeAspect="1"/>
          </p:cNvPicPr>
          <p:nvPr/>
        </p:nvPicPr>
        <p:blipFill rotWithShape="1">
          <a:blip r:embed="rId2"/>
          <a:srcRect l="8251" r="11933"/>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ln>
            <a:noFill/>
          </a:ln>
          <a:effectLst>
            <a:softEdge rad="112500"/>
          </a:effectLst>
        </p:spPr>
      </p:pic>
    </p:spTree>
    <p:extLst>
      <p:ext uri="{BB962C8B-B14F-4D97-AF65-F5344CB8AC3E}">
        <p14:creationId xmlns:p14="http://schemas.microsoft.com/office/powerpoint/2010/main" val="1289407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00B0F0"/>
                </a:solidFill>
                <a:latin typeface="Corbel" panose="020B0503020204020204" pitchFamily="34" charset="0"/>
              </a:rPr>
              <a:t>Who was John Webster?</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4350" y="1676400"/>
            <a:ext cx="1943100" cy="4191000"/>
          </a:xfrm>
        </p:spPr>
      </p:pic>
      <p:sp>
        <p:nvSpPr>
          <p:cNvPr id="4" name="Content Placeholder 3"/>
          <p:cNvSpPr>
            <a:spLocks noGrp="1"/>
          </p:cNvSpPr>
          <p:nvPr>
            <p:ph sz="half" idx="2"/>
          </p:nvPr>
        </p:nvSpPr>
        <p:spPr>
          <a:xfrm>
            <a:off x="2590800" y="1600200"/>
            <a:ext cx="6096000" cy="4525963"/>
          </a:xfrm>
        </p:spPr>
        <p:txBody>
          <a:bodyPr>
            <a:normAutofit fontScale="55000" lnSpcReduction="20000"/>
          </a:bodyPr>
          <a:lstStyle/>
          <a:p>
            <a:pPr marL="0" indent="0">
              <a:buNone/>
            </a:pPr>
            <a:r>
              <a:rPr lang="en-US" dirty="0">
                <a:solidFill>
                  <a:schemeClr val="bg1"/>
                </a:solidFill>
              </a:rPr>
              <a:t>According to Britannica.com:</a:t>
            </a:r>
          </a:p>
          <a:p>
            <a:r>
              <a:rPr lang="en-US" dirty="0">
                <a:solidFill>
                  <a:schemeClr val="bg1"/>
                </a:solidFill>
              </a:rPr>
              <a:t>John Webster was born in 1580 in London, Eng.— died in 1632. </a:t>
            </a:r>
          </a:p>
          <a:p>
            <a:r>
              <a:rPr lang="en-US" dirty="0">
                <a:solidFill>
                  <a:schemeClr val="bg1"/>
                </a:solidFill>
              </a:rPr>
              <a:t>He was an English dramatist whose </a:t>
            </a:r>
            <a:r>
              <a:rPr lang="en-US" i="1" dirty="0">
                <a:solidFill>
                  <a:schemeClr val="bg1"/>
                </a:solidFill>
              </a:rPr>
              <a:t>The White Devil </a:t>
            </a:r>
            <a:r>
              <a:rPr lang="en-US" dirty="0">
                <a:solidFill>
                  <a:schemeClr val="bg1"/>
                </a:solidFill>
              </a:rPr>
              <a:t>(1609–1612) and </a:t>
            </a:r>
            <a:r>
              <a:rPr lang="en-US" i="1" dirty="0">
                <a:solidFill>
                  <a:schemeClr val="bg1"/>
                </a:solidFill>
              </a:rPr>
              <a:t>The Duchess of </a:t>
            </a:r>
            <a:r>
              <a:rPr lang="en-US" i="1" dirty="0" err="1">
                <a:solidFill>
                  <a:schemeClr val="bg1"/>
                </a:solidFill>
              </a:rPr>
              <a:t>Malfi</a:t>
            </a:r>
            <a:r>
              <a:rPr lang="en-US" i="1" dirty="0">
                <a:solidFill>
                  <a:schemeClr val="bg1"/>
                </a:solidFill>
              </a:rPr>
              <a:t> </a:t>
            </a:r>
            <a:r>
              <a:rPr lang="en-US" dirty="0">
                <a:solidFill>
                  <a:schemeClr val="bg1"/>
                </a:solidFill>
              </a:rPr>
              <a:t>(1612/13, published 1623) are generally regarded as the paramount 17th-century English tragedies apart from those of Shakespeare.</a:t>
            </a:r>
          </a:p>
          <a:p>
            <a:r>
              <a:rPr lang="en-US" dirty="0">
                <a:solidFill>
                  <a:schemeClr val="bg1"/>
                </a:solidFill>
              </a:rPr>
              <a:t>Little is known of Webster’s life. </a:t>
            </a:r>
          </a:p>
          <a:p>
            <a:r>
              <a:rPr lang="en-US" dirty="0">
                <a:solidFill>
                  <a:schemeClr val="bg1"/>
                </a:solidFill>
              </a:rPr>
              <a:t>Apart from his two major plays and </a:t>
            </a:r>
            <a:r>
              <a:rPr lang="en-US" i="1" dirty="0">
                <a:solidFill>
                  <a:schemeClr val="bg1"/>
                </a:solidFill>
              </a:rPr>
              <a:t>The Devils Law-Case </a:t>
            </a:r>
            <a:r>
              <a:rPr lang="en-US" dirty="0">
                <a:solidFill>
                  <a:schemeClr val="bg1"/>
                </a:solidFill>
              </a:rPr>
              <a:t>(1620; published 1623), his dramatic work consists of collaborations (not all extant) with leading writers. </a:t>
            </a:r>
          </a:p>
          <a:p>
            <a:r>
              <a:rPr lang="en-US" dirty="0">
                <a:solidFill>
                  <a:schemeClr val="bg1"/>
                </a:solidFill>
              </a:rPr>
              <a:t>With Thomas Dekker, his main collaborator, he wrote </a:t>
            </a:r>
            <a:r>
              <a:rPr lang="en-US" i="1" dirty="0">
                <a:solidFill>
                  <a:schemeClr val="bg1"/>
                </a:solidFill>
              </a:rPr>
              <a:t>Westward Ho </a:t>
            </a:r>
            <a:r>
              <a:rPr lang="en-US" dirty="0">
                <a:solidFill>
                  <a:schemeClr val="bg1"/>
                </a:solidFill>
              </a:rPr>
              <a:t>(1604) and </a:t>
            </a:r>
            <a:r>
              <a:rPr lang="en-US" i="1" dirty="0">
                <a:solidFill>
                  <a:schemeClr val="bg1"/>
                </a:solidFill>
              </a:rPr>
              <a:t>Northward Ho </a:t>
            </a:r>
            <a:r>
              <a:rPr lang="en-US" dirty="0">
                <a:solidFill>
                  <a:schemeClr val="bg1"/>
                </a:solidFill>
              </a:rPr>
              <a:t>(1605), both of which were published in 1607. </a:t>
            </a:r>
          </a:p>
          <a:p>
            <a:r>
              <a:rPr lang="en-US" dirty="0">
                <a:solidFill>
                  <a:schemeClr val="bg1"/>
                </a:solidFill>
              </a:rPr>
              <a:t>He is also believed to have worked to varying degrees with William Rowley, Thomas Middleton, John Fletcher, John Ford, and perhaps Philip Massinger. </a:t>
            </a:r>
          </a:p>
          <a:p>
            <a:r>
              <a:rPr lang="en-US" dirty="0">
                <a:solidFill>
                  <a:schemeClr val="bg1"/>
                </a:solidFill>
              </a:rPr>
              <a:t>Eight existing plays and some nondramatic verse and prose are wholly or partly his; the most standard edition is </a:t>
            </a:r>
            <a:r>
              <a:rPr lang="en-US" i="1" dirty="0">
                <a:solidFill>
                  <a:schemeClr val="bg1"/>
                </a:solidFill>
              </a:rPr>
              <a:t>The Complete Works of John Webster</a:t>
            </a:r>
            <a:r>
              <a:rPr lang="en-US" dirty="0">
                <a:solidFill>
                  <a:schemeClr val="bg1"/>
                </a:solidFill>
              </a:rPr>
              <a:t>, ed. by F.L. Lucas, 4 vol. (1927).</a:t>
            </a:r>
          </a:p>
          <a:p>
            <a:r>
              <a:rPr lang="en-US" i="1" dirty="0">
                <a:solidFill>
                  <a:schemeClr val="bg1"/>
                </a:solidFill>
              </a:rPr>
              <a:t>The White Devil</a:t>
            </a:r>
            <a:r>
              <a:rPr lang="en-US" dirty="0">
                <a:solidFill>
                  <a:schemeClr val="bg1"/>
                </a:solidFill>
              </a:rPr>
              <a:t>, like </a:t>
            </a:r>
            <a:r>
              <a:rPr lang="en-US" i="1" dirty="0">
                <a:solidFill>
                  <a:schemeClr val="bg1"/>
                </a:solidFill>
              </a:rPr>
              <a:t>Macbeth</a:t>
            </a:r>
            <a:r>
              <a:rPr lang="en-US" dirty="0">
                <a:solidFill>
                  <a:schemeClr val="bg1"/>
                </a:solidFill>
              </a:rPr>
              <a:t>, is a tragedy of action; and </a:t>
            </a:r>
            <a:r>
              <a:rPr lang="en-US" i="1" dirty="0">
                <a:solidFill>
                  <a:schemeClr val="bg1"/>
                </a:solidFill>
              </a:rPr>
              <a:t>The Duchess of </a:t>
            </a:r>
            <a:r>
              <a:rPr lang="en-US" i="1" dirty="0" err="1">
                <a:solidFill>
                  <a:schemeClr val="bg1"/>
                </a:solidFill>
              </a:rPr>
              <a:t>Malfi</a:t>
            </a:r>
            <a:r>
              <a:rPr lang="en-US" dirty="0">
                <a:solidFill>
                  <a:schemeClr val="bg1"/>
                </a:solidFill>
              </a:rPr>
              <a:t>, like </a:t>
            </a:r>
            <a:r>
              <a:rPr lang="en-US" i="1" dirty="0">
                <a:solidFill>
                  <a:schemeClr val="bg1"/>
                </a:solidFill>
              </a:rPr>
              <a:t>King Lear</a:t>
            </a:r>
            <a:r>
              <a:rPr lang="en-US" dirty="0">
                <a:solidFill>
                  <a:schemeClr val="bg1"/>
                </a:solidFill>
              </a:rPr>
              <a:t>, is a tragedy of suffering.</a:t>
            </a:r>
          </a:p>
          <a:p>
            <a:endParaRPr lang="en-US" dirty="0">
              <a:solidFill>
                <a:schemeClr val="bg1"/>
              </a:solidFill>
            </a:endParaRPr>
          </a:p>
        </p:txBody>
      </p:sp>
    </p:spTree>
    <p:extLst>
      <p:ext uri="{BB962C8B-B14F-4D97-AF65-F5344CB8AC3E}">
        <p14:creationId xmlns:p14="http://schemas.microsoft.com/office/powerpoint/2010/main" val="333904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3462">
                  <a:solidFill>
                    <a:schemeClr val="bg1"/>
                  </a:solidFill>
                  <a:prstDash val="solid"/>
                </a:ln>
                <a:solidFill>
                  <a:schemeClr val="bg1">
                    <a:lumMod val="50000"/>
                  </a:schemeClr>
                </a:solidFill>
                <a:effectLst>
                  <a:outerShdw dist="38100" dir="2700000" algn="bl" rotWithShape="0">
                    <a:schemeClr val="accent5"/>
                  </a:outerShdw>
                </a:effectLst>
                <a:latin typeface="Gloucester MT Extra Condensed" panose="02030808020601010101" pitchFamily="18" charset="0"/>
              </a:rPr>
              <a:t>Who was John Ford?</a:t>
            </a:r>
          </a:p>
        </p:txBody>
      </p:sp>
      <p:sp>
        <p:nvSpPr>
          <p:cNvPr id="3" name="Content Placeholder 2"/>
          <p:cNvSpPr>
            <a:spLocks noGrp="1"/>
          </p:cNvSpPr>
          <p:nvPr>
            <p:ph sz="half" idx="1"/>
          </p:nvPr>
        </p:nvSpPr>
        <p:spPr>
          <a:xfrm>
            <a:off x="457200" y="1371600"/>
            <a:ext cx="8153400" cy="4754563"/>
          </a:xfrm>
        </p:spPr>
        <p:txBody>
          <a:bodyPr>
            <a:noAutofit/>
          </a:bodyPr>
          <a:lstStyle/>
          <a:p>
            <a:r>
              <a:rPr lang="en-US" sz="1400" dirty="0">
                <a:solidFill>
                  <a:schemeClr val="bg1"/>
                </a:solidFill>
              </a:rPr>
              <a:t>John Ford (1586 – 1639) was an English playwright and poet of the Jacobean and Caroline eras born in Devon, England.</a:t>
            </a:r>
          </a:p>
          <a:p>
            <a:r>
              <a:rPr lang="en-US" sz="1400" dirty="0">
                <a:solidFill>
                  <a:schemeClr val="bg1"/>
                </a:solidFill>
              </a:rPr>
              <a:t>Ford left home to study in London, although more specific details are unclear — a sixteen-year-old John Ford of Devon was admitted to Exeter College, Oxford on 26 March 1601, but this was when the dramatist had not yet reached his sixteenth birthday. </a:t>
            </a:r>
          </a:p>
          <a:p>
            <a:r>
              <a:rPr lang="en-US" sz="1400" dirty="0">
                <a:solidFill>
                  <a:schemeClr val="bg1"/>
                </a:solidFill>
              </a:rPr>
              <a:t>He joined an institution that was a prestigious law school but also a center of literary and dramatic activity — the Middle Temple. </a:t>
            </a:r>
          </a:p>
          <a:p>
            <a:r>
              <a:rPr lang="en-US" sz="1400" dirty="0">
                <a:solidFill>
                  <a:schemeClr val="bg1"/>
                </a:solidFill>
              </a:rPr>
              <a:t>It was not until 1606 that Ford wrote his first works for publication. </a:t>
            </a:r>
          </a:p>
          <a:p>
            <a:r>
              <a:rPr lang="en-US" sz="1400" dirty="0">
                <a:solidFill>
                  <a:schemeClr val="bg1"/>
                </a:solidFill>
              </a:rPr>
              <a:t>In the spring of that year he was expelled from Middle Temple, due to his financial problems, and </a:t>
            </a:r>
            <a:r>
              <a:rPr lang="en-US" sz="1400" i="1" dirty="0">
                <a:solidFill>
                  <a:schemeClr val="bg1"/>
                </a:solidFill>
              </a:rPr>
              <a:t>Fame's Memorial </a:t>
            </a:r>
            <a:r>
              <a:rPr lang="en-US" sz="1400" dirty="0">
                <a:solidFill>
                  <a:schemeClr val="bg1"/>
                </a:solidFill>
              </a:rPr>
              <a:t>and </a:t>
            </a:r>
            <a:r>
              <a:rPr lang="en-US" sz="1400" i="1" dirty="0" err="1">
                <a:solidFill>
                  <a:schemeClr val="bg1"/>
                </a:solidFill>
              </a:rPr>
              <a:t>Honour</a:t>
            </a:r>
            <a:r>
              <a:rPr lang="en-US" sz="1400" i="1" dirty="0">
                <a:solidFill>
                  <a:schemeClr val="bg1"/>
                </a:solidFill>
              </a:rPr>
              <a:t> Triumphant</a:t>
            </a:r>
            <a:r>
              <a:rPr lang="en-US" sz="1400" dirty="0">
                <a:solidFill>
                  <a:schemeClr val="bg1"/>
                </a:solidFill>
              </a:rPr>
              <a:t> soon followed. Both works are clear bids for patronage: </a:t>
            </a:r>
            <a:r>
              <a:rPr lang="en-US" sz="1400" i="1" dirty="0">
                <a:solidFill>
                  <a:schemeClr val="bg1"/>
                </a:solidFill>
              </a:rPr>
              <a:t>Fame's Memorial </a:t>
            </a:r>
            <a:r>
              <a:rPr lang="en-US" sz="1400" dirty="0">
                <a:solidFill>
                  <a:schemeClr val="bg1"/>
                </a:solidFill>
              </a:rPr>
              <a:t>is an elegy of 1169 lines on the recently deceased Charles Blount, 1st Earl of Devonshire, while </a:t>
            </a:r>
            <a:r>
              <a:rPr lang="en-US" sz="1400" i="1" dirty="0" err="1">
                <a:solidFill>
                  <a:schemeClr val="bg1"/>
                </a:solidFill>
              </a:rPr>
              <a:t>Honour</a:t>
            </a:r>
            <a:r>
              <a:rPr lang="en-US" sz="1400" i="1" dirty="0">
                <a:solidFill>
                  <a:schemeClr val="bg1"/>
                </a:solidFill>
              </a:rPr>
              <a:t> Triumphant </a:t>
            </a:r>
            <a:r>
              <a:rPr lang="en-US" sz="1400" dirty="0">
                <a:solidFill>
                  <a:schemeClr val="bg1"/>
                </a:solidFill>
              </a:rPr>
              <a:t>is a prose pamphlet, a verbal fantasy written in connection with the battles planned for the summer 1606 visit of King Christian IV of Denmark. </a:t>
            </a:r>
          </a:p>
          <a:p>
            <a:r>
              <a:rPr lang="en-US" sz="1400" dirty="0">
                <a:solidFill>
                  <a:schemeClr val="bg1"/>
                </a:solidFill>
              </a:rPr>
              <a:t>It is unknown whether either of these brought any financial compensation to Ford; yet by June 1608 he had enough money to be readmitted to the Middle Temple.</a:t>
            </a:r>
          </a:p>
          <a:p>
            <a:r>
              <a:rPr lang="en-US" sz="1400" dirty="0">
                <a:solidFill>
                  <a:schemeClr val="bg1"/>
                </a:solidFill>
              </a:rPr>
              <a:t>Prior to the start of his career as a playwright, Ford wrote other non-dramatic literary works:</a:t>
            </a:r>
          </a:p>
          <a:p>
            <a:pPr lvl="1"/>
            <a:r>
              <a:rPr lang="en-US" sz="1200" dirty="0">
                <a:solidFill>
                  <a:schemeClr val="bg1"/>
                </a:solidFill>
              </a:rPr>
              <a:t>The long religious poem </a:t>
            </a:r>
            <a:r>
              <a:rPr lang="en-US" sz="1200" i="1" dirty="0">
                <a:solidFill>
                  <a:schemeClr val="bg1"/>
                </a:solidFill>
              </a:rPr>
              <a:t>Christ's Bloody Sweat </a:t>
            </a:r>
            <a:r>
              <a:rPr lang="en-US" sz="1200" dirty="0">
                <a:solidFill>
                  <a:schemeClr val="bg1"/>
                </a:solidFill>
              </a:rPr>
              <a:t>(1613)</a:t>
            </a:r>
          </a:p>
          <a:p>
            <a:pPr lvl="1"/>
            <a:r>
              <a:rPr lang="en-US" sz="1200" dirty="0">
                <a:solidFill>
                  <a:schemeClr val="bg1"/>
                </a:solidFill>
              </a:rPr>
              <a:t>Two prose essays published as pamphlets: </a:t>
            </a:r>
          </a:p>
          <a:p>
            <a:pPr lvl="2"/>
            <a:r>
              <a:rPr lang="en-US" sz="1000" i="1" dirty="0">
                <a:solidFill>
                  <a:schemeClr val="bg1"/>
                </a:solidFill>
              </a:rPr>
              <a:t>The Golden Mean </a:t>
            </a:r>
            <a:r>
              <a:rPr lang="en-US" sz="1000" dirty="0">
                <a:solidFill>
                  <a:schemeClr val="bg1"/>
                </a:solidFill>
              </a:rPr>
              <a:t>(1613)</a:t>
            </a:r>
          </a:p>
          <a:p>
            <a:pPr lvl="2"/>
            <a:r>
              <a:rPr lang="en-US" sz="1000" i="1" dirty="0">
                <a:solidFill>
                  <a:schemeClr val="bg1"/>
                </a:solidFill>
              </a:rPr>
              <a:t>A Line of Life </a:t>
            </a:r>
            <a:r>
              <a:rPr lang="en-US" sz="1000" dirty="0">
                <a:solidFill>
                  <a:schemeClr val="bg1"/>
                </a:solidFill>
              </a:rPr>
              <a:t>(1620)</a:t>
            </a:r>
            <a:endParaRPr lang="en-US" sz="1400" dirty="0">
              <a:solidFill>
                <a:schemeClr val="bg1"/>
              </a:solidFill>
            </a:endParaRPr>
          </a:p>
        </p:txBody>
      </p:sp>
    </p:spTree>
    <p:extLst>
      <p:ext uri="{BB962C8B-B14F-4D97-AF65-F5344CB8AC3E}">
        <p14:creationId xmlns:p14="http://schemas.microsoft.com/office/powerpoint/2010/main" val="3338927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3462">
                  <a:solidFill>
                    <a:schemeClr val="bg1"/>
                  </a:solidFill>
                  <a:prstDash val="solid"/>
                </a:ln>
                <a:solidFill>
                  <a:schemeClr val="bg1">
                    <a:lumMod val="50000"/>
                  </a:schemeClr>
                </a:solidFill>
                <a:effectLst>
                  <a:outerShdw dist="38100" dir="2700000" algn="bl" rotWithShape="0">
                    <a:schemeClr val="accent5"/>
                  </a:outerShdw>
                </a:effectLst>
                <a:latin typeface="Gloucester MT Extra Condensed" panose="02030808020601010101" pitchFamily="18" charset="0"/>
              </a:rPr>
              <a:t>Who was John Ford?</a:t>
            </a:r>
          </a:p>
        </p:txBody>
      </p:sp>
      <p:sp>
        <p:nvSpPr>
          <p:cNvPr id="3" name="Content Placeholder 2"/>
          <p:cNvSpPr>
            <a:spLocks noGrp="1"/>
          </p:cNvSpPr>
          <p:nvPr>
            <p:ph sz="half" idx="1"/>
          </p:nvPr>
        </p:nvSpPr>
        <p:spPr>
          <a:xfrm>
            <a:off x="457200" y="1371600"/>
            <a:ext cx="8153400" cy="4754563"/>
          </a:xfrm>
        </p:spPr>
        <p:txBody>
          <a:bodyPr>
            <a:noAutofit/>
          </a:bodyPr>
          <a:lstStyle/>
          <a:p>
            <a:r>
              <a:rPr lang="en-US" sz="1800" dirty="0">
                <a:solidFill>
                  <a:schemeClr val="bg1"/>
                </a:solidFill>
              </a:rPr>
              <a:t>After 1620 he began active dramatic writing, first as a collaborator with more experienced playwrights — primarily Thomas Dekker, but also John Webster and William Rowley — and by the later 1620s as a solo artist.</a:t>
            </a:r>
          </a:p>
          <a:p>
            <a:r>
              <a:rPr lang="en-US" sz="1800" dirty="0">
                <a:solidFill>
                  <a:schemeClr val="bg1"/>
                </a:solidFill>
              </a:rPr>
              <a:t>Ford is best known for the tragedy </a:t>
            </a:r>
            <a:r>
              <a:rPr lang="en-US" sz="1800" i="1" dirty="0" err="1">
                <a:solidFill>
                  <a:schemeClr val="bg1"/>
                </a:solidFill>
              </a:rPr>
              <a:t>'Tis</a:t>
            </a:r>
            <a:r>
              <a:rPr lang="en-US" sz="1800" i="1" dirty="0">
                <a:solidFill>
                  <a:schemeClr val="bg1"/>
                </a:solidFill>
              </a:rPr>
              <a:t> Pity She's a Whore </a:t>
            </a:r>
            <a:r>
              <a:rPr lang="en-US" sz="1800" dirty="0">
                <a:solidFill>
                  <a:schemeClr val="bg1"/>
                </a:solidFill>
              </a:rPr>
              <a:t>(1633), a family drama with a plot line of incest. </a:t>
            </a:r>
          </a:p>
          <a:p>
            <a:pPr lvl="1"/>
            <a:r>
              <a:rPr lang="en-US" sz="1600" dirty="0">
                <a:solidFill>
                  <a:schemeClr val="bg1"/>
                </a:solidFill>
              </a:rPr>
              <a:t>The play's title has often been changed in new productions, sometimes being referred to as simply </a:t>
            </a:r>
            <a:r>
              <a:rPr lang="en-US" sz="1600" i="1" dirty="0">
                <a:solidFill>
                  <a:schemeClr val="bg1"/>
                </a:solidFill>
              </a:rPr>
              <a:t>Giovanni and Annabella </a:t>
            </a:r>
            <a:r>
              <a:rPr lang="en-US" sz="1600" dirty="0">
                <a:solidFill>
                  <a:schemeClr val="bg1"/>
                </a:solidFill>
              </a:rPr>
              <a:t>— the play's leading, incestuous brother-and-sister characters; in a nineteenth-century work it is coyly called </a:t>
            </a:r>
            <a:r>
              <a:rPr lang="en-US" sz="1600" i="1" dirty="0">
                <a:solidFill>
                  <a:schemeClr val="bg1"/>
                </a:solidFill>
              </a:rPr>
              <a:t>The Brother and Sister</a:t>
            </a:r>
            <a:r>
              <a:rPr lang="en-US" sz="1600" dirty="0">
                <a:solidFill>
                  <a:schemeClr val="bg1"/>
                </a:solidFill>
              </a:rPr>
              <a:t>.</a:t>
            </a:r>
          </a:p>
          <a:p>
            <a:pPr lvl="1"/>
            <a:r>
              <a:rPr lang="en-US" sz="1600" dirty="0">
                <a:solidFill>
                  <a:schemeClr val="bg1"/>
                </a:solidFill>
              </a:rPr>
              <a:t>Shocking as the play is, it is still widely regarded as a classic piece of English drama. </a:t>
            </a:r>
          </a:p>
          <a:p>
            <a:pPr lvl="1"/>
            <a:r>
              <a:rPr lang="en-US" sz="1600" dirty="0">
                <a:solidFill>
                  <a:schemeClr val="bg1"/>
                </a:solidFill>
              </a:rPr>
              <a:t>It has been adapted to film at least twice: </a:t>
            </a:r>
          </a:p>
          <a:p>
            <a:pPr lvl="2"/>
            <a:r>
              <a:rPr lang="en-US" sz="1100" i="1" dirty="0">
                <a:solidFill>
                  <a:schemeClr val="bg1"/>
                </a:solidFill>
              </a:rPr>
              <a:t>My Sister, My Love </a:t>
            </a:r>
            <a:r>
              <a:rPr lang="en-US" sz="1100" dirty="0">
                <a:solidFill>
                  <a:schemeClr val="bg1"/>
                </a:solidFill>
              </a:rPr>
              <a:t>(Sweden, 1966) and </a:t>
            </a:r>
            <a:r>
              <a:rPr lang="en-US" sz="1100" i="1" dirty="0" err="1">
                <a:solidFill>
                  <a:schemeClr val="bg1"/>
                </a:solidFill>
              </a:rPr>
              <a:t>'Tis</a:t>
            </a:r>
            <a:r>
              <a:rPr lang="en-US" sz="1100" i="1" dirty="0">
                <a:solidFill>
                  <a:schemeClr val="bg1"/>
                </a:solidFill>
              </a:rPr>
              <a:t> Pity She's a Whore </a:t>
            </a:r>
            <a:r>
              <a:rPr lang="en-US" sz="1100" dirty="0">
                <a:solidFill>
                  <a:schemeClr val="bg1"/>
                </a:solidFill>
              </a:rPr>
              <a:t>(Belgium, 1978)</a:t>
            </a:r>
          </a:p>
          <a:p>
            <a:r>
              <a:rPr lang="en-US" sz="1800" dirty="0">
                <a:solidFill>
                  <a:schemeClr val="bg1"/>
                </a:solidFill>
              </a:rPr>
              <a:t>He was a major playwright during the reign of Charles I. </a:t>
            </a:r>
          </a:p>
          <a:p>
            <a:r>
              <a:rPr lang="en-US" sz="1800" dirty="0">
                <a:solidFill>
                  <a:schemeClr val="bg1"/>
                </a:solidFill>
              </a:rPr>
              <a:t>His plays deal with conflicts between individual passion and conscience and the laws and morals of society at large</a:t>
            </a:r>
          </a:p>
          <a:p>
            <a:r>
              <a:rPr lang="en-US" sz="1800" dirty="0">
                <a:solidFill>
                  <a:schemeClr val="bg1"/>
                </a:solidFill>
              </a:rPr>
              <a:t>Ford had a strong interest in abnormal psychology that is expressed through his dramas</a:t>
            </a:r>
          </a:p>
        </p:txBody>
      </p:sp>
    </p:spTree>
    <p:extLst>
      <p:ext uri="{BB962C8B-B14F-4D97-AF65-F5344CB8AC3E}">
        <p14:creationId xmlns:p14="http://schemas.microsoft.com/office/powerpoint/2010/main" val="2812848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n w="12700">
                  <a:solidFill>
                    <a:schemeClr val="accent5"/>
                  </a:solidFill>
                  <a:prstDash val="solid"/>
                </a:ln>
                <a:pattFill prst="ltDnDiag">
                  <a:fgClr>
                    <a:schemeClr val="accent5">
                      <a:lumMod val="60000"/>
                      <a:lumOff val="40000"/>
                    </a:schemeClr>
                  </a:fgClr>
                  <a:bgClr>
                    <a:schemeClr val="bg1"/>
                  </a:bgClr>
                </a:pattFill>
                <a:effectLst>
                  <a:glow rad="228600">
                    <a:schemeClr val="accent1">
                      <a:satMod val="175000"/>
                      <a:alpha val="40000"/>
                    </a:schemeClr>
                  </a:glow>
                </a:effectLst>
                <a:latin typeface="French Script MT" panose="03020402040607040605" pitchFamily="66" charset="0"/>
              </a:rPr>
              <a:t>The Stuart Court Masque</a:t>
            </a:r>
          </a:p>
        </p:txBody>
      </p:sp>
      <p:sp>
        <p:nvSpPr>
          <p:cNvPr id="3" name="Content Placeholder 2"/>
          <p:cNvSpPr>
            <a:spLocks noGrp="1"/>
          </p:cNvSpPr>
          <p:nvPr>
            <p:ph idx="1"/>
          </p:nvPr>
        </p:nvSpPr>
        <p:spPr>
          <a:xfrm>
            <a:off x="457200" y="1524000"/>
            <a:ext cx="8229600" cy="4525963"/>
          </a:xfrm>
        </p:spPr>
        <p:txBody>
          <a:bodyPr>
            <a:noAutofit/>
          </a:bodyPr>
          <a:lstStyle/>
          <a:p>
            <a:r>
              <a:rPr lang="en-US" sz="1800" dirty="0">
                <a:solidFill>
                  <a:schemeClr val="bg1"/>
                </a:solidFill>
              </a:rPr>
              <a:t>James I and Charles I were from the house / family of Stuart (whereas Henry VIII and Elizabeth I were Tudors); therefore, the masques were done in the courts of Stuart monarchs.</a:t>
            </a:r>
          </a:p>
          <a:p>
            <a:r>
              <a:rPr lang="en-US" sz="1800" dirty="0">
                <a:solidFill>
                  <a:schemeClr val="bg1"/>
                </a:solidFill>
              </a:rPr>
              <a:t>Masques were allegorical stories intended to compliment individuals or occasions. </a:t>
            </a:r>
          </a:p>
          <a:p>
            <a:r>
              <a:rPr lang="en-US" sz="1800" dirty="0">
                <a:solidFill>
                  <a:schemeClr val="bg1"/>
                </a:solidFill>
              </a:rPr>
              <a:t>Scripts were a pretext for spectacle (similar to the intermezzi). </a:t>
            </a:r>
          </a:p>
          <a:p>
            <a:r>
              <a:rPr lang="en-US" sz="1800" dirty="0">
                <a:solidFill>
                  <a:schemeClr val="bg1"/>
                </a:solidFill>
              </a:rPr>
              <a:t>Professional actors played roles; but it was three dances that were central to the masques</a:t>
            </a:r>
          </a:p>
          <a:p>
            <a:r>
              <a:rPr lang="en-US" sz="1800" dirty="0">
                <a:solidFill>
                  <a:schemeClr val="bg1"/>
                </a:solidFill>
              </a:rPr>
              <a:t>Much money was spent on them</a:t>
            </a:r>
          </a:p>
          <a:p>
            <a:r>
              <a:rPr lang="en-US" sz="1800" dirty="0">
                <a:solidFill>
                  <a:schemeClr val="bg1"/>
                </a:solidFill>
              </a:rPr>
              <a:t>Inigo Jones (1573-1652) was an Englishman who studied at Florence and brought almost all of the ideas about Italianate staging to England court theatres.</a:t>
            </a:r>
          </a:p>
          <a:p>
            <a:endParaRPr lang="en-US" sz="1800" dirty="0">
              <a:solidFill>
                <a:schemeClr val="bg1"/>
              </a:solidFill>
            </a:endParaRPr>
          </a:p>
          <a:p>
            <a:r>
              <a:rPr lang="en-US" sz="1800" dirty="0">
                <a:solidFill>
                  <a:schemeClr val="bg1"/>
                </a:solidFill>
              </a:rPr>
              <a:t>Significance of the masques:</a:t>
            </a:r>
          </a:p>
          <a:p>
            <a:pPr lvl="1"/>
            <a:r>
              <a:rPr lang="en-US" sz="1800" dirty="0">
                <a:solidFill>
                  <a:schemeClr val="bg1"/>
                </a:solidFill>
              </a:rPr>
              <a:t>Used Italianate staging</a:t>
            </a:r>
          </a:p>
          <a:p>
            <a:pPr lvl="1"/>
            <a:r>
              <a:rPr lang="en-US" sz="1800" dirty="0">
                <a:solidFill>
                  <a:schemeClr val="bg1"/>
                </a:solidFill>
              </a:rPr>
              <a:t>Puritans associated them with the monarchy:</a:t>
            </a:r>
          </a:p>
          <a:p>
            <a:pPr lvl="2"/>
            <a:r>
              <a:rPr lang="en-US" sz="1600" dirty="0">
                <a:solidFill>
                  <a:schemeClr val="bg1"/>
                </a:solidFill>
              </a:rPr>
              <a:t>So when the Puritan Revolution of 1642 came around, Charles I was beheaded, Oliver Cromwell became Lord Protectorate, and all the theatres were closed</a:t>
            </a:r>
          </a:p>
        </p:txBody>
      </p:sp>
    </p:spTree>
    <p:extLst>
      <p:ext uri="{BB962C8B-B14F-4D97-AF65-F5344CB8AC3E}">
        <p14:creationId xmlns:p14="http://schemas.microsoft.com/office/powerpoint/2010/main" val="3272971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2">
                    <a:lumMod val="60000"/>
                    <a:lumOff val="40000"/>
                  </a:schemeClr>
                </a:solidFill>
                <a:latin typeface="Elephant" panose="02020904090505020303" pitchFamily="18" charset="0"/>
              </a:rPr>
              <a:t>[Review] Who was Inigo Jones?</a:t>
            </a:r>
          </a:p>
        </p:txBody>
      </p:sp>
      <p:sp>
        <p:nvSpPr>
          <p:cNvPr id="3" name="Content Placeholder 2"/>
          <p:cNvSpPr>
            <a:spLocks noGrp="1"/>
          </p:cNvSpPr>
          <p:nvPr>
            <p:ph sz="half" idx="1"/>
          </p:nvPr>
        </p:nvSpPr>
        <p:spPr>
          <a:xfrm>
            <a:off x="457200" y="1600200"/>
            <a:ext cx="4953000" cy="4525963"/>
          </a:xfrm>
        </p:spPr>
        <p:txBody>
          <a:bodyPr>
            <a:normAutofit fontScale="32500" lnSpcReduction="20000"/>
          </a:bodyPr>
          <a:lstStyle/>
          <a:p>
            <a:r>
              <a:rPr lang="en-US" sz="3100" dirty="0">
                <a:solidFill>
                  <a:schemeClr val="bg1"/>
                </a:solidFill>
              </a:rPr>
              <a:t>Inigo Jones was born on July 15, 1573 in Smithfield, London</a:t>
            </a:r>
          </a:p>
          <a:p>
            <a:r>
              <a:rPr lang="en-US" sz="3100" dirty="0">
                <a:solidFill>
                  <a:schemeClr val="bg1"/>
                </a:solidFill>
              </a:rPr>
              <a:t>Inigo Jones was a British theatre designer and architect</a:t>
            </a:r>
          </a:p>
          <a:p>
            <a:r>
              <a:rPr lang="en-US" sz="3100" dirty="0">
                <a:solidFill>
                  <a:schemeClr val="bg1"/>
                </a:solidFill>
              </a:rPr>
              <a:t>His works incorporated various new devices within the theatre and is often referred to as the first English architect </a:t>
            </a:r>
          </a:p>
          <a:p>
            <a:r>
              <a:rPr lang="en-US" sz="3100" dirty="0">
                <a:solidFill>
                  <a:schemeClr val="bg1"/>
                </a:solidFill>
              </a:rPr>
              <a:t>He incorporated features of Roman and Renaissance themes into new styles of buildings</a:t>
            </a:r>
          </a:p>
          <a:p>
            <a:r>
              <a:rPr lang="en-US" sz="3100" dirty="0">
                <a:solidFill>
                  <a:schemeClr val="bg1"/>
                </a:solidFill>
              </a:rPr>
              <a:t>The success of Inigo Jones in his careers within the theatre and the realm of architecture was the result of his cultural experiences and studies he undertook while traveling across Europe </a:t>
            </a:r>
          </a:p>
          <a:p>
            <a:r>
              <a:rPr lang="en-US" sz="3100" dirty="0">
                <a:solidFill>
                  <a:schemeClr val="bg1"/>
                </a:solidFill>
              </a:rPr>
              <a:t>He took two tours during his lifetime: the first took place from 1598 to 1603 and the second from 1613 to 1614. </a:t>
            </a:r>
          </a:p>
          <a:p>
            <a:r>
              <a:rPr lang="en-US" sz="3100" dirty="0">
                <a:solidFill>
                  <a:schemeClr val="bg1"/>
                </a:solidFill>
              </a:rPr>
              <a:t>Among all the places he visited, it was Italy that truly inspired him</a:t>
            </a:r>
          </a:p>
          <a:p>
            <a:r>
              <a:rPr lang="en-US" sz="3100" dirty="0">
                <a:solidFill>
                  <a:schemeClr val="bg1"/>
                </a:solidFill>
              </a:rPr>
              <a:t>There, he became skilled in painting, acquired a background in the theatre, and learned how to speak Italian</a:t>
            </a:r>
          </a:p>
          <a:p>
            <a:r>
              <a:rPr lang="en-US" sz="3100" dirty="0">
                <a:solidFill>
                  <a:schemeClr val="bg1"/>
                </a:solidFill>
              </a:rPr>
              <a:t>What captivated him the most though was the architecture. He was amazed by the ruins of Ancient Rome and the new styles spawned by the Italian Renaissance</a:t>
            </a:r>
          </a:p>
          <a:p>
            <a:r>
              <a:rPr lang="en-US" sz="3100" dirty="0">
                <a:solidFill>
                  <a:schemeClr val="bg1"/>
                </a:solidFill>
              </a:rPr>
              <a:t>His greatest influence however was the work of the famous architect Andrea Palladio. He studied his work over the course of his stay and purchased a vast quantities of the architect's drawings, which became a huge influence in his future works. </a:t>
            </a:r>
          </a:p>
          <a:p>
            <a:r>
              <a:rPr lang="en-US" sz="3100" dirty="0">
                <a:solidFill>
                  <a:schemeClr val="bg1"/>
                </a:solidFill>
              </a:rPr>
              <a:t>Anne of Denmark, Queen of James I, heard news of Jones’ work and employed him in 1605 to design the set and costumes for the masque </a:t>
            </a:r>
            <a:r>
              <a:rPr lang="en-US" sz="3100" i="1" dirty="0">
                <a:solidFill>
                  <a:schemeClr val="bg1"/>
                </a:solidFill>
              </a:rPr>
              <a:t>The Masque of Blackness</a:t>
            </a:r>
            <a:r>
              <a:rPr lang="en-US" sz="3100" dirty="0">
                <a:solidFill>
                  <a:schemeClr val="bg1"/>
                </a:solidFill>
              </a:rPr>
              <a:t>. </a:t>
            </a:r>
          </a:p>
          <a:p>
            <a:r>
              <a:rPr lang="en-US" sz="3100" dirty="0">
                <a:solidFill>
                  <a:schemeClr val="bg1"/>
                </a:solidFill>
              </a:rPr>
              <a:t>In preparation for the event, he worked with the masque’s poet Ben Jonson. Jones devised the costumes which incorporated features of the contemporary court mixed with exotic features to match the event's theme. </a:t>
            </a:r>
          </a:p>
          <a:p>
            <a:r>
              <a:rPr lang="en-US" sz="3100" dirty="0">
                <a:solidFill>
                  <a:schemeClr val="bg1"/>
                </a:solidFill>
              </a:rPr>
              <a:t>He also assembled the stage machinery such as a series which aided in the raising and lowering of characters onstage. </a:t>
            </a:r>
          </a:p>
          <a:p>
            <a:r>
              <a:rPr lang="en-US" sz="3100" dirty="0">
                <a:solidFill>
                  <a:schemeClr val="bg1"/>
                </a:solidFill>
              </a:rPr>
              <a:t>It was in </a:t>
            </a:r>
            <a:r>
              <a:rPr lang="en-US" sz="3100" i="1" dirty="0">
                <a:solidFill>
                  <a:schemeClr val="bg1"/>
                </a:solidFill>
              </a:rPr>
              <a:t>The Masque of Blackness </a:t>
            </a:r>
            <a:r>
              <a:rPr lang="en-US" sz="3100" dirty="0">
                <a:solidFill>
                  <a:schemeClr val="bg1"/>
                </a:solidFill>
              </a:rPr>
              <a:t>where Jones fist introduced three fundamental features that would be continued to be incorporated within his stage designs. First was a rectangular space consisting of a raised stage at the lower end that was concealed at a curtain painted with scenery and a platform for the king at the center of the upper end. Second was a painted scenery that was setup king to see the full effect of art. The final aspect would be the use of machinery that moved props along the stage. </a:t>
            </a:r>
          </a:p>
          <a:p>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8800" y="1524000"/>
            <a:ext cx="3048000" cy="464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10595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22225">
                  <a:solidFill>
                    <a:schemeClr val="accent2"/>
                  </a:solidFill>
                  <a:prstDash val="solid"/>
                </a:ln>
                <a:solidFill>
                  <a:schemeClr val="accent2">
                    <a:lumMod val="40000"/>
                    <a:lumOff val="60000"/>
                  </a:schemeClr>
                </a:solidFill>
                <a:latin typeface="Footlight MT Light" panose="0204060206030A020304" pitchFamily="18" charset="0"/>
              </a:rPr>
              <a:t>Neoclassicism in France</a:t>
            </a:r>
          </a:p>
        </p:txBody>
      </p:sp>
      <p:sp>
        <p:nvSpPr>
          <p:cNvPr id="3" name="Content Placeholder 2"/>
          <p:cNvSpPr>
            <a:spLocks noGrp="1"/>
          </p:cNvSpPr>
          <p:nvPr>
            <p:ph idx="1"/>
          </p:nvPr>
        </p:nvSpPr>
        <p:spPr/>
        <p:txBody>
          <a:bodyPr>
            <a:normAutofit fontScale="47500" lnSpcReduction="20000"/>
          </a:bodyPr>
          <a:lstStyle/>
          <a:p>
            <a:r>
              <a:rPr lang="en-US" sz="3400" dirty="0">
                <a:solidFill>
                  <a:schemeClr val="bg1"/>
                </a:solidFill>
              </a:rPr>
              <a:t>From 1550 to 1570 </a:t>
            </a:r>
          </a:p>
          <a:p>
            <a:r>
              <a:rPr lang="en-US" sz="3400" dirty="0">
                <a:solidFill>
                  <a:schemeClr val="bg1"/>
                </a:solidFill>
              </a:rPr>
              <a:t>France was beset by civil strife and wars until the 1620 (this is after the death of Shakespeare in 1616). </a:t>
            </a:r>
          </a:p>
          <a:p>
            <a:r>
              <a:rPr lang="en-US" sz="3400" dirty="0">
                <a:solidFill>
                  <a:schemeClr val="bg1"/>
                </a:solidFill>
              </a:rPr>
              <a:t>Therefore, adoption of Italian standards and conventions was delayed.</a:t>
            </a:r>
          </a:p>
          <a:p>
            <a:r>
              <a:rPr lang="en-US" sz="3400" dirty="0">
                <a:solidFill>
                  <a:schemeClr val="bg1"/>
                </a:solidFill>
              </a:rPr>
              <a:t>Not many professional companies, theatres were rented and fees charged, and medieval mansions were still used. </a:t>
            </a:r>
          </a:p>
          <a:p>
            <a:r>
              <a:rPr lang="en-US" sz="3400" dirty="0">
                <a:solidFill>
                  <a:schemeClr val="bg1"/>
                </a:solidFill>
              </a:rPr>
              <a:t>Improvised farces became popular (France became known for the farce), and many farce actors were famous (such as </a:t>
            </a:r>
            <a:r>
              <a:rPr lang="en-US" sz="3400" dirty="0" err="1">
                <a:solidFill>
                  <a:schemeClr val="bg1"/>
                </a:solidFill>
              </a:rPr>
              <a:t>Gros</a:t>
            </a:r>
            <a:r>
              <a:rPr lang="en-US" sz="3400" dirty="0">
                <a:solidFill>
                  <a:schemeClr val="bg1"/>
                </a:solidFill>
              </a:rPr>
              <a:t>-Guillaume – "Big William").</a:t>
            </a:r>
          </a:p>
          <a:p>
            <a:r>
              <a:rPr lang="en-US" sz="3400" dirty="0">
                <a:solidFill>
                  <a:schemeClr val="bg1"/>
                </a:solidFill>
              </a:rPr>
              <a:t>In 1625, Cardinal Richelieu became Chief Minister of France. </a:t>
            </a:r>
          </a:p>
          <a:p>
            <a:r>
              <a:rPr lang="en-US" sz="3400" dirty="0">
                <a:solidFill>
                  <a:schemeClr val="bg1"/>
                </a:solidFill>
              </a:rPr>
              <a:t>Under his leadership, religious squabbles were squelched, and with peace came more theatre developing. </a:t>
            </a:r>
          </a:p>
          <a:p>
            <a:r>
              <a:rPr lang="en-US" sz="3400" dirty="0">
                <a:solidFill>
                  <a:schemeClr val="bg1"/>
                </a:solidFill>
              </a:rPr>
              <a:t>In 1635, Richelieu established the French Academy</a:t>
            </a:r>
          </a:p>
          <a:p>
            <a:pPr lvl="1"/>
            <a:r>
              <a:rPr lang="en-US" sz="2900" dirty="0">
                <a:solidFill>
                  <a:schemeClr val="bg1"/>
                </a:solidFill>
              </a:rPr>
              <a:t>A prestigious literary academy to maintain purity of the French language and literature</a:t>
            </a:r>
          </a:p>
          <a:p>
            <a:r>
              <a:rPr lang="en-US" sz="3400" dirty="0">
                <a:solidFill>
                  <a:schemeClr val="bg1"/>
                </a:solidFill>
              </a:rPr>
              <a:t>In 1645, Giacomo </a:t>
            </a:r>
            <a:r>
              <a:rPr lang="en-US" sz="3400" dirty="0" err="1">
                <a:solidFill>
                  <a:schemeClr val="bg1"/>
                </a:solidFill>
              </a:rPr>
              <a:t>Torelli</a:t>
            </a:r>
            <a:r>
              <a:rPr lang="en-US" sz="3400" dirty="0">
                <a:solidFill>
                  <a:schemeClr val="bg1"/>
                </a:solidFill>
              </a:rPr>
              <a:t> is hired to redesign the court theatres. </a:t>
            </a:r>
          </a:p>
          <a:p>
            <a:r>
              <a:rPr lang="en-US" sz="3400" dirty="0">
                <a:solidFill>
                  <a:schemeClr val="bg1"/>
                </a:solidFill>
              </a:rPr>
              <a:t>After this, there were always at least two professional theatre companies in Paris, and often more</a:t>
            </a:r>
          </a:p>
          <a:p>
            <a:r>
              <a:rPr lang="en-US" sz="3400" dirty="0">
                <a:solidFill>
                  <a:schemeClr val="bg1"/>
                </a:solidFill>
              </a:rPr>
              <a:t>With the decline of religious strife and the establishment of the Academy, educated men began to write plays.</a:t>
            </a:r>
          </a:p>
          <a:p>
            <a:endParaRPr lang="en-US" dirty="0">
              <a:solidFill>
                <a:schemeClr val="bg1"/>
              </a:solidFill>
            </a:endParaRPr>
          </a:p>
        </p:txBody>
      </p:sp>
    </p:spTree>
    <p:extLst>
      <p:ext uri="{BB962C8B-B14F-4D97-AF65-F5344CB8AC3E}">
        <p14:creationId xmlns:p14="http://schemas.microsoft.com/office/powerpoint/2010/main" val="606870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6600" b="1" dirty="0">
                <a:ln/>
                <a:solidFill>
                  <a:schemeClr val="accent3"/>
                </a:solidFill>
                <a:latin typeface="Kunstler Script" panose="030304020206070D0D06" pitchFamily="66" charset="0"/>
              </a:rPr>
              <a:t>Pierre Corneille (1606-1684)</a:t>
            </a:r>
          </a:p>
        </p:txBody>
      </p:sp>
      <p:sp>
        <p:nvSpPr>
          <p:cNvPr id="3" name="Content Placeholder 2"/>
          <p:cNvSpPr>
            <a:spLocks noGrp="1"/>
          </p:cNvSpPr>
          <p:nvPr>
            <p:ph idx="1"/>
          </p:nvPr>
        </p:nvSpPr>
        <p:spPr/>
        <p:txBody>
          <a:bodyPr>
            <a:normAutofit fontScale="55000" lnSpcReduction="20000"/>
          </a:bodyPr>
          <a:lstStyle/>
          <a:p>
            <a:r>
              <a:rPr lang="en-US" i="1" dirty="0">
                <a:solidFill>
                  <a:schemeClr val="bg1"/>
                </a:solidFill>
              </a:rPr>
              <a:t>Le Cid </a:t>
            </a:r>
            <a:r>
              <a:rPr lang="en-US" dirty="0">
                <a:solidFill>
                  <a:schemeClr val="bg1"/>
                </a:solidFill>
              </a:rPr>
              <a:t>– 1636 – based on a Spanish play; a tragedy.</a:t>
            </a:r>
          </a:p>
          <a:p>
            <a:pPr lvl="1"/>
            <a:r>
              <a:rPr lang="en-US" dirty="0">
                <a:solidFill>
                  <a:schemeClr val="bg1"/>
                </a:solidFill>
              </a:rPr>
              <a:t>Pierre tries to be more Neoclassical – he brought into question many elements of the Neoclassical ideal:</a:t>
            </a:r>
          </a:p>
          <a:p>
            <a:pPr lvl="2"/>
            <a:r>
              <a:rPr lang="en-US" dirty="0">
                <a:solidFill>
                  <a:schemeClr val="bg1"/>
                </a:solidFill>
              </a:rPr>
              <a:t>Richelieu got the French Academy to judge Le Cid: they praised it whenever it stuck to the neoclassical ideals, but condemned it when it didn’t</a:t>
            </a:r>
          </a:p>
          <a:p>
            <a:pPr lvl="2"/>
            <a:r>
              <a:rPr lang="en-US" dirty="0">
                <a:solidFill>
                  <a:schemeClr val="bg1"/>
                </a:solidFill>
              </a:rPr>
              <a:t>The Academy’s conclusion: Le Cid was not a good neoclassical tragedy</a:t>
            </a:r>
          </a:p>
          <a:p>
            <a:pPr lvl="1"/>
            <a:r>
              <a:rPr lang="en-US" dirty="0">
                <a:solidFill>
                  <a:schemeClr val="bg1"/>
                </a:solidFill>
              </a:rPr>
              <a:t>The unities were observed; it took place in a single town.</a:t>
            </a:r>
          </a:p>
          <a:p>
            <a:pPr lvl="1"/>
            <a:r>
              <a:rPr lang="en-US" dirty="0">
                <a:solidFill>
                  <a:schemeClr val="bg1"/>
                </a:solidFill>
              </a:rPr>
              <a:t>There was unity of action – no sub-plots.</a:t>
            </a:r>
          </a:p>
          <a:p>
            <a:pPr lvl="1"/>
            <a:r>
              <a:rPr lang="en-US" dirty="0">
                <a:solidFill>
                  <a:schemeClr val="bg1"/>
                </a:solidFill>
              </a:rPr>
              <a:t>Unity of time was observed, but stretched verisimilitude: </a:t>
            </a:r>
          </a:p>
          <a:p>
            <a:pPr lvl="2"/>
            <a:r>
              <a:rPr lang="en-US" dirty="0">
                <a:solidFill>
                  <a:schemeClr val="bg1"/>
                </a:solidFill>
              </a:rPr>
              <a:t>Too much happened in 24 hours (the original story took several years)</a:t>
            </a:r>
          </a:p>
          <a:p>
            <a:pPr lvl="1"/>
            <a:r>
              <a:rPr lang="en-US" dirty="0">
                <a:solidFill>
                  <a:schemeClr val="bg1"/>
                </a:solidFill>
              </a:rPr>
              <a:t>Decorum was violated: </a:t>
            </a:r>
          </a:p>
          <a:p>
            <a:pPr lvl="2"/>
            <a:r>
              <a:rPr lang="en-US" dirty="0">
                <a:solidFill>
                  <a:schemeClr val="bg1"/>
                </a:solidFill>
              </a:rPr>
              <a:t>The heroine agrees to marry the man who killed her father. </a:t>
            </a:r>
          </a:p>
          <a:p>
            <a:pPr lvl="2"/>
            <a:r>
              <a:rPr lang="en-US" dirty="0">
                <a:solidFill>
                  <a:schemeClr val="bg1"/>
                </a:solidFill>
              </a:rPr>
              <a:t>No respectable woman of her class would do that, they claimed. </a:t>
            </a:r>
          </a:p>
          <a:p>
            <a:pPr lvl="2"/>
            <a:r>
              <a:rPr lang="en-US" dirty="0">
                <a:solidFill>
                  <a:schemeClr val="bg1"/>
                </a:solidFill>
              </a:rPr>
              <a:t>Thus decorum is strained.</a:t>
            </a:r>
          </a:p>
          <a:p>
            <a:r>
              <a:rPr lang="en-US" dirty="0">
                <a:solidFill>
                  <a:schemeClr val="bg1"/>
                </a:solidFill>
              </a:rPr>
              <a:t>Le Cid was a popular success, but the Academy’s ruling made the public aware of neoclassical ideals. </a:t>
            </a:r>
          </a:p>
          <a:p>
            <a:r>
              <a:rPr lang="en-US" dirty="0">
                <a:solidFill>
                  <a:schemeClr val="bg1"/>
                </a:solidFill>
              </a:rPr>
              <a:t>Corneille eventually accepted the verdict and tried thereafter to adhere to the principles.</a:t>
            </a:r>
          </a:p>
          <a:p>
            <a:r>
              <a:rPr lang="en-US" dirty="0">
                <a:solidFill>
                  <a:schemeClr val="bg1"/>
                </a:solidFill>
              </a:rPr>
              <a:t>THUS: Neoclassicism took over France for 100 years after 1636 and even into the 1800’s.</a:t>
            </a:r>
          </a:p>
          <a:p>
            <a:endParaRPr lang="en-US" dirty="0">
              <a:solidFill>
                <a:schemeClr val="bg1"/>
              </a:solidFill>
            </a:endParaRPr>
          </a:p>
        </p:txBody>
      </p:sp>
    </p:spTree>
    <p:extLst>
      <p:ext uri="{BB962C8B-B14F-4D97-AF65-F5344CB8AC3E}">
        <p14:creationId xmlns:p14="http://schemas.microsoft.com/office/powerpoint/2010/main" val="2018088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accent4">
                    <a:lumMod val="60000"/>
                    <a:lumOff val="40000"/>
                  </a:schemeClr>
                </a:solidFill>
                <a:effectLst>
                  <a:glow rad="139700">
                    <a:schemeClr val="accent4">
                      <a:satMod val="175000"/>
                      <a:alpha val="40000"/>
                    </a:schemeClr>
                  </a:glow>
                </a:effectLst>
                <a:latin typeface="Imprint MT Shadow" panose="04020605060303030202" pitchFamily="82" charset="0"/>
              </a:rPr>
              <a:t>Two other big contributors of Neoclassicism in France</a:t>
            </a:r>
          </a:p>
        </p:txBody>
      </p:sp>
      <p:sp>
        <p:nvSpPr>
          <p:cNvPr id="5" name="Text Placeholder 4"/>
          <p:cNvSpPr>
            <a:spLocks noGrp="1"/>
          </p:cNvSpPr>
          <p:nvPr>
            <p:ph type="body" idx="1"/>
          </p:nvPr>
        </p:nvSpPr>
        <p:spPr/>
        <p:txBody>
          <a:bodyPr/>
          <a:lstStyle/>
          <a:p>
            <a:pPr algn="ctr"/>
            <a:r>
              <a:rPr lang="en-US" dirty="0">
                <a:solidFill>
                  <a:schemeClr val="accent5">
                    <a:lumMod val="60000"/>
                    <a:lumOff val="40000"/>
                  </a:schemeClr>
                </a:solidFill>
              </a:rPr>
              <a:t>Jean Racine (1639-1699)</a:t>
            </a:r>
          </a:p>
        </p:txBody>
      </p:sp>
      <p:sp>
        <p:nvSpPr>
          <p:cNvPr id="6" name="Content Placeholder 5"/>
          <p:cNvSpPr>
            <a:spLocks noGrp="1"/>
          </p:cNvSpPr>
          <p:nvPr>
            <p:ph sz="half" idx="2"/>
          </p:nvPr>
        </p:nvSpPr>
        <p:spPr>
          <a:ln>
            <a:solidFill>
              <a:schemeClr val="bg1"/>
            </a:solidFill>
          </a:ln>
        </p:spPr>
        <p:txBody>
          <a:bodyPr>
            <a:normAutofit fontScale="47500" lnSpcReduction="20000"/>
          </a:bodyPr>
          <a:lstStyle/>
          <a:p>
            <a:endParaRPr lang="en-US" dirty="0">
              <a:solidFill>
                <a:schemeClr val="bg1"/>
              </a:solidFill>
            </a:endParaRPr>
          </a:p>
          <a:p>
            <a:r>
              <a:rPr lang="en-US" dirty="0">
                <a:solidFill>
                  <a:schemeClr val="bg1"/>
                </a:solidFill>
              </a:rPr>
              <a:t>French dramatic poet and historiographer renowned for his mastery of French classical tragedy – the peak of French neoclassical tragedy.</a:t>
            </a:r>
          </a:p>
          <a:p>
            <a:r>
              <a:rPr lang="en-US" dirty="0">
                <a:solidFill>
                  <a:schemeClr val="bg1"/>
                </a:solidFill>
              </a:rPr>
              <a:t>Racine’s first play, </a:t>
            </a:r>
            <a:r>
              <a:rPr lang="en-US" i="1" dirty="0" err="1">
                <a:solidFill>
                  <a:schemeClr val="bg1"/>
                </a:solidFill>
              </a:rPr>
              <a:t>Amasie</a:t>
            </a:r>
            <a:r>
              <a:rPr lang="en-US" dirty="0">
                <a:solidFill>
                  <a:schemeClr val="bg1"/>
                </a:solidFill>
              </a:rPr>
              <a:t>, was never produced and has not survived. </a:t>
            </a:r>
          </a:p>
          <a:p>
            <a:r>
              <a:rPr lang="en-US" dirty="0">
                <a:solidFill>
                  <a:schemeClr val="bg1"/>
                </a:solidFill>
              </a:rPr>
              <a:t>Molière’s company also produced Racine’s next play, </a:t>
            </a:r>
            <a:r>
              <a:rPr lang="en-US" i="1" dirty="0">
                <a:solidFill>
                  <a:schemeClr val="bg1"/>
                </a:solidFill>
              </a:rPr>
              <a:t>Alexandre le grand </a:t>
            </a:r>
            <a:r>
              <a:rPr lang="en-US" dirty="0">
                <a:solidFill>
                  <a:schemeClr val="bg1"/>
                </a:solidFill>
              </a:rPr>
              <a:t>(Alexander the Great), which premiered at the </a:t>
            </a:r>
            <a:r>
              <a:rPr lang="en-US" dirty="0" err="1">
                <a:solidFill>
                  <a:schemeClr val="bg1"/>
                </a:solidFill>
              </a:rPr>
              <a:t>Palais</a:t>
            </a:r>
            <a:r>
              <a:rPr lang="en-US" dirty="0">
                <a:solidFill>
                  <a:schemeClr val="bg1"/>
                </a:solidFill>
              </a:rPr>
              <a:t> Royal on December 4, 1665.</a:t>
            </a:r>
          </a:p>
          <a:p>
            <a:r>
              <a:rPr lang="en-US" dirty="0">
                <a:solidFill>
                  <a:schemeClr val="bg1"/>
                </a:solidFill>
              </a:rPr>
              <a:t>Racine had first offered this play to the </a:t>
            </a:r>
            <a:r>
              <a:rPr lang="en-US" dirty="0" err="1">
                <a:solidFill>
                  <a:schemeClr val="bg1"/>
                </a:solidFill>
              </a:rPr>
              <a:t>Hôtel</a:t>
            </a:r>
            <a:r>
              <a:rPr lang="en-US" dirty="0">
                <a:solidFill>
                  <a:schemeClr val="bg1"/>
                </a:solidFill>
              </a:rPr>
              <a:t> de Bourgogne, a rival troupe that was more skilled in performing tragedy. </a:t>
            </a:r>
          </a:p>
          <a:p>
            <a:r>
              <a:rPr lang="en-US" dirty="0">
                <a:solidFill>
                  <a:schemeClr val="bg1"/>
                </a:solidFill>
              </a:rPr>
              <a:t>However, not willing to wait 13 months for it to appear, he gave it to Molière. </a:t>
            </a:r>
          </a:p>
          <a:p>
            <a:r>
              <a:rPr lang="en-US" dirty="0">
                <a:solidFill>
                  <a:schemeClr val="bg1"/>
                </a:solidFill>
              </a:rPr>
              <a:t>The play was so well received that Racine secretly negotiated again with the </a:t>
            </a:r>
            <a:r>
              <a:rPr lang="en-US" dirty="0" err="1">
                <a:solidFill>
                  <a:schemeClr val="bg1"/>
                </a:solidFill>
              </a:rPr>
              <a:t>Hôtel</a:t>
            </a:r>
            <a:r>
              <a:rPr lang="en-US" dirty="0">
                <a:solidFill>
                  <a:schemeClr val="bg1"/>
                </a:solidFill>
              </a:rPr>
              <a:t> de Bourgogne to present a “second premiere” of </a:t>
            </a:r>
            <a:r>
              <a:rPr lang="en-US" i="1" dirty="0">
                <a:solidFill>
                  <a:schemeClr val="bg1"/>
                </a:solidFill>
              </a:rPr>
              <a:t>Alexandre</a:t>
            </a:r>
            <a:r>
              <a:rPr lang="en-US" dirty="0">
                <a:solidFill>
                  <a:schemeClr val="bg1"/>
                </a:solidFill>
              </a:rPr>
              <a:t> on December 15. The break with Molière was irrevocable—Racine even seduced Molière’s leading actress, </a:t>
            </a:r>
            <a:r>
              <a:rPr lang="en-US" dirty="0" err="1">
                <a:solidFill>
                  <a:schemeClr val="bg1"/>
                </a:solidFill>
              </a:rPr>
              <a:t>Thérèse</a:t>
            </a:r>
            <a:r>
              <a:rPr lang="en-US" dirty="0">
                <a:solidFill>
                  <a:schemeClr val="bg1"/>
                </a:solidFill>
              </a:rPr>
              <a:t> du </a:t>
            </a:r>
            <a:r>
              <a:rPr lang="en-US" dirty="0" err="1">
                <a:solidFill>
                  <a:schemeClr val="bg1"/>
                </a:solidFill>
              </a:rPr>
              <a:t>Parc</a:t>
            </a:r>
            <a:r>
              <a:rPr lang="en-US" dirty="0">
                <a:solidFill>
                  <a:schemeClr val="bg1"/>
                </a:solidFill>
              </a:rPr>
              <a:t>, into joining him personally and professionally—and from this point onward all of Racine’s secular tragedies would be presented by the actors of the </a:t>
            </a:r>
            <a:r>
              <a:rPr lang="en-US" dirty="0" err="1">
                <a:solidFill>
                  <a:schemeClr val="bg1"/>
                </a:solidFill>
              </a:rPr>
              <a:t>Hôtel</a:t>
            </a:r>
            <a:r>
              <a:rPr lang="en-US" dirty="0">
                <a:solidFill>
                  <a:schemeClr val="bg1"/>
                </a:solidFill>
              </a:rPr>
              <a:t> de Bourgogne.</a:t>
            </a:r>
          </a:p>
          <a:p>
            <a:r>
              <a:rPr lang="en-US" i="1" dirty="0">
                <a:solidFill>
                  <a:schemeClr val="bg1"/>
                </a:solidFill>
              </a:rPr>
              <a:t>Phaedra</a:t>
            </a:r>
            <a:r>
              <a:rPr lang="en-US" dirty="0">
                <a:solidFill>
                  <a:schemeClr val="bg1"/>
                </a:solidFill>
              </a:rPr>
              <a:t> – 1677</a:t>
            </a:r>
          </a:p>
          <a:p>
            <a:pPr lvl="1"/>
            <a:r>
              <a:rPr lang="en-US" dirty="0">
                <a:solidFill>
                  <a:schemeClr val="bg1"/>
                </a:solidFill>
              </a:rPr>
              <a:t>Usually considered to be the best of French neoclassical tragedies. Based on Greek.</a:t>
            </a:r>
          </a:p>
          <a:p>
            <a:endParaRPr lang="en-US" dirty="0">
              <a:solidFill>
                <a:schemeClr val="bg1"/>
              </a:solidFill>
            </a:endParaRPr>
          </a:p>
        </p:txBody>
      </p:sp>
      <p:sp>
        <p:nvSpPr>
          <p:cNvPr id="7" name="Text Placeholder 6"/>
          <p:cNvSpPr>
            <a:spLocks noGrp="1"/>
          </p:cNvSpPr>
          <p:nvPr>
            <p:ph type="body" sz="quarter" idx="3"/>
          </p:nvPr>
        </p:nvSpPr>
        <p:spPr/>
        <p:txBody>
          <a:bodyPr>
            <a:normAutofit fontScale="62500" lnSpcReduction="20000"/>
          </a:bodyPr>
          <a:lstStyle/>
          <a:p>
            <a:pPr algn="ctr"/>
            <a:r>
              <a:rPr lang="en-US" dirty="0">
                <a:solidFill>
                  <a:schemeClr val="accent6">
                    <a:lumMod val="60000"/>
                    <a:lumOff val="40000"/>
                  </a:schemeClr>
                </a:solidFill>
              </a:rPr>
              <a:t>Molière</a:t>
            </a:r>
          </a:p>
          <a:p>
            <a:pPr algn="ctr"/>
            <a:r>
              <a:rPr lang="en-US" dirty="0">
                <a:solidFill>
                  <a:schemeClr val="accent6">
                    <a:lumMod val="60000"/>
                    <a:lumOff val="40000"/>
                  </a:schemeClr>
                </a:solidFill>
              </a:rPr>
              <a:t>Real Name: Jean Baptiste Poquelin (1622-1673)</a:t>
            </a:r>
          </a:p>
        </p:txBody>
      </p:sp>
      <p:sp>
        <p:nvSpPr>
          <p:cNvPr id="8" name="Content Placeholder 7"/>
          <p:cNvSpPr>
            <a:spLocks noGrp="1"/>
          </p:cNvSpPr>
          <p:nvPr>
            <p:ph sz="quarter" idx="4"/>
          </p:nvPr>
        </p:nvSpPr>
        <p:spPr>
          <a:ln>
            <a:solidFill>
              <a:schemeClr val="bg1"/>
            </a:solidFill>
          </a:ln>
        </p:spPr>
        <p:txBody>
          <a:bodyPr>
            <a:normAutofit fontScale="47500" lnSpcReduction="20000"/>
          </a:bodyPr>
          <a:lstStyle/>
          <a:p>
            <a:endParaRPr lang="en-US" dirty="0">
              <a:solidFill>
                <a:schemeClr val="bg1"/>
              </a:solidFill>
            </a:endParaRPr>
          </a:p>
          <a:p>
            <a:r>
              <a:rPr lang="en-US" dirty="0">
                <a:solidFill>
                  <a:schemeClr val="bg1"/>
                </a:solidFill>
              </a:rPr>
              <a:t>An actor – playwright</a:t>
            </a:r>
          </a:p>
          <a:p>
            <a:r>
              <a:rPr lang="en-US" dirty="0">
                <a:solidFill>
                  <a:schemeClr val="bg1"/>
                </a:solidFill>
              </a:rPr>
              <a:t>Headed his own theatrical troupe by 1660</a:t>
            </a:r>
          </a:p>
          <a:p>
            <a:r>
              <a:rPr lang="en-US" dirty="0">
                <a:solidFill>
                  <a:schemeClr val="bg1"/>
                </a:solidFill>
              </a:rPr>
              <a:t>Wrote most of the plays the troupe did</a:t>
            </a:r>
          </a:p>
          <a:p>
            <a:r>
              <a:rPr lang="en-US" dirty="0">
                <a:solidFill>
                  <a:schemeClr val="bg1"/>
                </a:solidFill>
              </a:rPr>
              <a:t>Established his troupe at the court of Louis XIV (14th)</a:t>
            </a:r>
          </a:p>
          <a:p>
            <a:r>
              <a:rPr lang="en-US" dirty="0">
                <a:solidFill>
                  <a:schemeClr val="bg1"/>
                </a:solidFill>
              </a:rPr>
              <a:t>Influenced by commedia and by Roman comedies and French farces – he used these forms to ridicule social and moral pretensions</a:t>
            </a:r>
          </a:p>
          <a:p>
            <a:r>
              <a:rPr lang="en-US" dirty="0">
                <a:solidFill>
                  <a:schemeClr val="bg1"/>
                </a:solidFill>
              </a:rPr>
              <a:t>Less witty that English restoration – more farcical and "slapstick-y".</a:t>
            </a:r>
          </a:p>
          <a:p>
            <a:r>
              <a:rPr lang="en-US" dirty="0">
                <a:solidFill>
                  <a:schemeClr val="bg1"/>
                </a:solidFill>
              </a:rPr>
              <a:t>Clever verbal elegance and wit overshadowed by farcical business (like </a:t>
            </a:r>
            <a:r>
              <a:rPr lang="en-US" dirty="0" err="1">
                <a:solidFill>
                  <a:schemeClr val="bg1"/>
                </a:solidFill>
              </a:rPr>
              <a:t>commedia’s</a:t>
            </a:r>
            <a:r>
              <a:rPr lang="en-US" dirty="0">
                <a:solidFill>
                  <a:schemeClr val="bg1"/>
                </a:solidFill>
              </a:rPr>
              <a:t> </a:t>
            </a:r>
            <a:r>
              <a:rPr lang="en-US" dirty="0" err="1">
                <a:solidFill>
                  <a:schemeClr val="bg1"/>
                </a:solidFill>
              </a:rPr>
              <a:t>lazzi</a:t>
            </a:r>
            <a:r>
              <a:rPr lang="en-US" dirty="0">
                <a:solidFill>
                  <a:schemeClr val="bg1"/>
                </a:solidFill>
              </a:rPr>
              <a:t>) and visual gags</a:t>
            </a:r>
          </a:p>
          <a:p>
            <a:r>
              <a:rPr lang="en-US" dirty="0">
                <a:solidFill>
                  <a:schemeClr val="bg1"/>
                </a:solidFill>
              </a:rPr>
              <a:t>People came expecting to see the bits</a:t>
            </a:r>
          </a:p>
          <a:p>
            <a:r>
              <a:rPr lang="en-US" dirty="0">
                <a:solidFill>
                  <a:schemeClr val="bg1"/>
                </a:solidFill>
              </a:rPr>
              <a:t>Most famous plays:</a:t>
            </a:r>
          </a:p>
          <a:p>
            <a:pPr lvl="1"/>
            <a:r>
              <a:rPr lang="en-US" i="1" dirty="0">
                <a:solidFill>
                  <a:schemeClr val="bg1"/>
                </a:solidFill>
              </a:rPr>
              <a:t>School for Wives </a:t>
            </a:r>
            <a:r>
              <a:rPr lang="en-US" dirty="0">
                <a:solidFill>
                  <a:schemeClr val="bg1"/>
                </a:solidFill>
              </a:rPr>
              <a:t>(1662)</a:t>
            </a:r>
          </a:p>
          <a:p>
            <a:pPr lvl="1"/>
            <a:r>
              <a:rPr lang="en-US" i="1" dirty="0">
                <a:solidFill>
                  <a:schemeClr val="bg1"/>
                </a:solidFill>
              </a:rPr>
              <a:t>The Miser</a:t>
            </a:r>
            <a:r>
              <a:rPr lang="en-US" dirty="0">
                <a:solidFill>
                  <a:schemeClr val="bg1"/>
                </a:solidFill>
              </a:rPr>
              <a:t> (1668)</a:t>
            </a:r>
          </a:p>
          <a:p>
            <a:pPr lvl="1"/>
            <a:r>
              <a:rPr lang="en-US" i="1" dirty="0">
                <a:solidFill>
                  <a:schemeClr val="bg1"/>
                </a:solidFill>
              </a:rPr>
              <a:t>Tartuffe</a:t>
            </a:r>
            <a:r>
              <a:rPr lang="en-US" dirty="0">
                <a:solidFill>
                  <a:schemeClr val="bg1"/>
                </a:solidFill>
              </a:rPr>
              <a:t> (1669)</a:t>
            </a:r>
          </a:p>
          <a:p>
            <a:r>
              <a:rPr lang="en-US" i="1" dirty="0">
                <a:solidFill>
                  <a:schemeClr val="bg1"/>
                </a:solidFill>
              </a:rPr>
              <a:t>Imaginary Invalid (</a:t>
            </a:r>
            <a:r>
              <a:rPr lang="en-US" dirty="0">
                <a:solidFill>
                  <a:schemeClr val="bg1"/>
                </a:solidFill>
              </a:rPr>
              <a:t>1673)</a:t>
            </a:r>
          </a:p>
          <a:p>
            <a:pPr lvl="1"/>
            <a:r>
              <a:rPr lang="en-US" dirty="0">
                <a:solidFill>
                  <a:schemeClr val="bg1"/>
                </a:solidFill>
              </a:rPr>
              <a:t>He was playing the lead in this play, had convulsions, and died a few hours later</a:t>
            </a:r>
          </a:p>
          <a:p>
            <a:pPr lvl="1"/>
            <a:r>
              <a:rPr lang="en-US" dirty="0">
                <a:solidFill>
                  <a:schemeClr val="bg1"/>
                </a:solidFill>
              </a:rPr>
              <a:t>Denied rites by the church – as an actor – but Louis XIV intervened and granted him a Christian burial</a:t>
            </a:r>
          </a:p>
        </p:txBody>
      </p:sp>
    </p:spTree>
    <p:extLst>
      <p:ext uri="{BB962C8B-B14F-4D97-AF65-F5344CB8AC3E}">
        <p14:creationId xmlns:p14="http://schemas.microsoft.com/office/powerpoint/2010/main" val="350333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Gill Sans Ultra Bold" panose="020B0A02020104020203" pitchFamily="34" charset="0"/>
              </a:rPr>
              <a:t>Toward the end of French Neoclassicism</a:t>
            </a:r>
          </a:p>
        </p:txBody>
      </p:sp>
      <p:sp>
        <p:nvSpPr>
          <p:cNvPr id="3" name="Content Placeholder 2"/>
          <p:cNvSpPr>
            <a:spLocks noGrp="1"/>
          </p:cNvSpPr>
          <p:nvPr>
            <p:ph idx="1"/>
          </p:nvPr>
        </p:nvSpPr>
        <p:spPr/>
        <p:txBody>
          <a:bodyPr>
            <a:normAutofit fontScale="77500" lnSpcReduction="20000"/>
          </a:bodyPr>
          <a:lstStyle/>
          <a:p>
            <a:r>
              <a:rPr lang="en-US" dirty="0">
                <a:solidFill>
                  <a:schemeClr val="bg1"/>
                </a:solidFill>
              </a:rPr>
              <a:t>By 1680, the great period of French Playwriting was over</a:t>
            </a:r>
          </a:p>
          <a:p>
            <a:r>
              <a:rPr lang="en-US" dirty="0">
                <a:solidFill>
                  <a:schemeClr val="bg1"/>
                </a:solidFill>
              </a:rPr>
              <a:t>Corneille and Racine stopped writing</a:t>
            </a:r>
          </a:p>
          <a:p>
            <a:r>
              <a:rPr lang="en-US" dirty="0">
                <a:solidFill>
                  <a:schemeClr val="bg1"/>
                </a:solidFill>
              </a:rPr>
              <a:t>Molière’s company merged with the Marais Theatre to form the </a:t>
            </a:r>
            <a:r>
              <a:rPr lang="en-US" dirty="0" err="1">
                <a:solidFill>
                  <a:schemeClr val="bg1"/>
                </a:solidFill>
              </a:rPr>
              <a:t>Comèdie</a:t>
            </a:r>
            <a:r>
              <a:rPr lang="en-US" dirty="0">
                <a:solidFill>
                  <a:schemeClr val="bg1"/>
                </a:solidFill>
              </a:rPr>
              <a:t> </a:t>
            </a:r>
            <a:r>
              <a:rPr lang="en-US" dirty="0" err="1">
                <a:solidFill>
                  <a:schemeClr val="bg1"/>
                </a:solidFill>
              </a:rPr>
              <a:t>Française</a:t>
            </a:r>
            <a:r>
              <a:rPr lang="en-US" dirty="0">
                <a:solidFill>
                  <a:schemeClr val="bg1"/>
                </a:solidFill>
              </a:rPr>
              <a:t>, the first (and still existing) national theatre</a:t>
            </a:r>
          </a:p>
          <a:p>
            <a:r>
              <a:rPr lang="en-US" dirty="0">
                <a:solidFill>
                  <a:schemeClr val="bg1"/>
                </a:solidFill>
              </a:rPr>
              <a:t>People tried to copy Molière, Corneille, and Racine</a:t>
            </a:r>
          </a:p>
          <a:p>
            <a:r>
              <a:rPr lang="en-US" dirty="0">
                <a:solidFill>
                  <a:schemeClr val="bg1"/>
                </a:solidFill>
              </a:rPr>
              <a:t>Neoclassicism wins out IN STAGING AND PLAYWRITING</a:t>
            </a:r>
          </a:p>
          <a:p>
            <a:r>
              <a:rPr lang="en-US" dirty="0">
                <a:solidFill>
                  <a:schemeClr val="bg1"/>
                </a:solidFill>
              </a:rPr>
              <a:t>Acting is highly eloquent / melodramatic</a:t>
            </a:r>
          </a:p>
          <a:p>
            <a:r>
              <a:rPr lang="en-US" dirty="0">
                <a:solidFill>
                  <a:schemeClr val="bg1"/>
                </a:solidFill>
              </a:rPr>
              <a:t>By 1750, French theatre is tradition-bound</a:t>
            </a:r>
          </a:p>
          <a:p>
            <a:r>
              <a:rPr lang="en-US" dirty="0">
                <a:solidFill>
                  <a:schemeClr val="bg1"/>
                </a:solidFill>
              </a:rPr>
              <a:t>Actors probably supplied their own contemporary costumes</a:t>
            </a:r>
          </a:p>
        </p:txBody>
      </p:sp>
    </p:spTree>
    <p:extLst>
      <p:ext uri="{BB962C8B-B14F-4D97-AF65-F5344CB8AC3E}">
        <p14:creationId xmlns:p14="http://schemas.microsoft.com/office/powerpoint/2010/main" val="1334069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“George Chapman.”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24 Aug. 2017, www.britannica.com/biography/George-Chapman.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“John Marston.”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8 Sept. 2010, www.britannica.com/biography/John-Marston.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“John Webster.”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4 Sept. 2013, www.britannica.com/biography/John-Webster-English-dramatist.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“Thomas Dekker.”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27 Jan. 2014, www.britannica.com/biography/Thomas-Dekker.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“Thomas Middleton.”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18 Aug. 2017, www.britannica.com/biography/Thomas-Middleton. </a:t>
            </a:r>
          </a:p>
          <a:p>
            <a:pPr marL="0" indent="0">
              <a:buNone/>
            </a:pPr>
            <a:endParaRPr lang="en-US" dirty="0">
              <a:solidFill>
                <a:schemeClr val="bg1"/>
              </a:solidFill>
            </a:endParaRPr>
          </a:p>
          <a:p>
            <a:pPr marL="0" indent="0">
              <a:buNone/>
            </a:pPr>
            <a:r>
              <a:rPr lang="en-US" dirty="0">
                <a:solidFill>
                  <a:schemeClr val="bg1"/>
                </a:solidFill>
              </a:rPr>
              <a:t>Wikimedia Foundation, Inc. “John Fletcher (Playwright).” Wikipedia, Wikimedia Foundation, 13 Oct. 2017, en.wikipedia.org/wiki/</a:t>
            </a:r>
            <a:r>
              <a:rPr lang="en-US" dirty="0" err="1">
                <a:solidFill>
                  <a:schemeClr val="bg1"/>
                </a:solidFill>
              </a:rPr>
              <a:t>John_Fletcher</a:t>
            </a:r>
            <a:r>
              <a:rPr lang="en-US" dirty="0">
                <a:solidFill>
                  <a:schemeClr val="bg1"/>
                </a:solidFill>
              </a:rPr>
              <a:t>_(playwright). </a:t>
            </a:r>
          </a:p>
          <a:p>
            <a:pPr marL="0" indent="0">
              <a:buNone/>
            </a:pPr>
            <a:endParaRPr lang="en-US" dirty="0">
              <a:solidFill>
                <a:schemeClr val="bg1"/>
              </a:solidFill>
            </a:endParaRPr>
          </a:p>
          <a:p>
            <a:pPr marL="0" indent="0">
              <a:buNone/>
            </a:pPr>
            <a:r>
              <a:rPr lang="en-US" dirty="0">
                <a:solidFill>
                  <a:schemeClr val="bg1"/>
                </a:solidFill>
              </a:rPr>
              <a:t>Wikimedia Foundation, Inc. (2017, October 15). John Ford (dramatist). Retrieved November 07, 2017, from https://en.wikipedia.org/wiki/John_Ford_%28dramatist%29 </a:t>
            </a:r>
          </a:p>
        </p:txBody>
      </p:sp>
    </p:spTree>
    <p:extLst>
      <p:ext uri="{BB962C8B-B14F-4D97-AF65-F5344CB8AC3E}">
        <p14:creationId xmlns:p14="http://schemas.microsoft.com/office/powerpoint/2010/main" val="329767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a:ln/>
                <a:solidFill>
                  <a:schemeClr val="accent3"/>
                </a:solidFill>
                <a:effectLst>
                  <a:reflection blurRad="6350" stA="60000" endA="900" endPos="58000" dir="5400000" sy="-100000" algn="bl" rotWithShape="0"/>
                </a:effectLst>
                <a:latin typeface="Copperplate Gothic Bold" panose="020E0705020206020404" pitchFamily="34" charset="0"/>
              </a:rPr>
              <a:t>General features of public playhouses:</a:t>
            </a:r>
          </a:p>
        </p:txBody>
      </p:sp>
      <p:sp>
        <p:nvSpPr>
          <p:cNvPr id="3" name="Content Placeholder 2"/>
          <p:cNvSpPr>
            <a:spLocks noGrp="1"/>
          </p:cNvSpPr>
          <p:nvPr>
            <p:ph idx="1"/>
          </p:nvPr>
        </p:nvSpPr>
        <p:spPr/>
        <p:txBody>
          <a:bodyPr>
            <a:noAutofit/>
          </a:bodyPr>
          <a:lstStyle/>
          <a:p>
            <a:r>
              <a:rPr lang="en-US" sz="1400" dirty="0">
                <a:solidFill>
                  <a:schemeClr val="bg1"/>
                </a:solidFill>
              </a:rPr>
              <a:t>Varied in size – largest seated 2-3,000 people</a:t>
            </a:r>
          </a:p>
          <a:p>
            <a:r>
              <a:rPr lang="en-US" sz="1400" dirty="0">
                <a:solidFill>
                  <a:schemeClr val="bg1"/>
                </a:solidFill>
              </a:rPr>
              <a:t>Varying shapes: </a:t>
            </a:r>
          </a:p>
          <a:p>
            <a:pPr lvl="1"/>
            <a:r>
              <a:rPr lang="en-US" sz="1000" dirty="0">
                <a:solidFill>
                  <a:schemeClr val="bg1"/>
                </a:solidFill>
              </a:rPr>
              <a:t>Round, rectangle, etc.</a:t>
            </a:r>
          </a:p>
          <a:p>
            <a:r>
              <a:rPr lang="en-US" sz="1400" dirty="0">
                <a:solidFill>
                  <a:schemeClr val="bg1"/>
                </a:solidFill>
              </a:rPr>
              <a:t>Had a "pit" or "yard" – where the "groundlings" were </a:t>
            </a:r>
          </a:p>
          <a:p>
            <a:r>
              <a:rPr lang="en-US" sz="1400" dirty="0">
                <a:solidFill>
                  <a:schemeClr val="bg1"/>
                </a:solidFill>
              </a:rPr>
              <a:t>The yard was an un-roofed space, surrounding the stage on three sides, enclosed by three tiers of roofed galleries</a:t>
            </a:r>
          </a:p>
          <a:p>
            <a:r>
              <a:rPr lang="en-US" sz="1400" dirty="0">
                <a:solidFill>
                  <a:schemeClr val="bg1"/>
                </a:solidFill>
              </a:rPr>
              <a:t>The yard cost less (general admission), the Gallery cost more. There were probably some private galleries.</a:t>
            </a:r>
          </a:p>
          <a:p>
            <a:r>
              <a:rPr lang="en-US" sz="1400" dirty="0">
                <a:solidFill>
                  <a:schemeClr val="bg1"/>
                </a:solidFill>
              </a:rPr>
              <a:t>The stage was raised, 4-6 feet, extending to the center of the yard.</a:t>
            </a:r>
          </a:p>
          <a:p>
            <a:r>
              <a:rPr lang="en-US" sz="1400" dirty="0">
                <a:solidFill>
                  <a:schemeClr val="bg1"/>
                </a:solidFill>
              </a:rPr>
              <a:t>A "Tiring house" at the rear of the raised platform – where the actors would wait and change.</a:t>
            </a:r>
          </a:p>
          <a:p>
            <a:r>
              <a:rPr lang="en-US" sz="1400" dirty="0">
                <a:solidFill>
                  <a:schemeClr val="bg1"/>
                </a:solidFill>
              </a:rPr>
              <a:t>Two doors in the tiring house—represented widely different locations (France or England, for instance)</a:t>
            </a:r>
          </a:p>
          <a:p>
            <a:r>
              <a:rPr lang="en-US" sz="1400" dirty="0">
                <a:solidFill>
                  <a:schemeClr val="bg1"/>
                </a:solidFill>
              </a:rPr>
              <a:t>A hut above the Tiring House, for equipment and machinery</a:t>
            </a:r>
          </a:p>
          <a:p>
            <a:r>
              <a:rPr lang="en-US" sz="1400" dirty="0">
                <a:solidFill>
                  <a:schemeClr val="bg1"/>
                </a:solidFill>
              </a:rPr>
              <a:t>Flag on top of hut – to signal performance day</a:t>
            </a:r>
          </a:p>
          <a:p>
            <a:r>
              <a:rPr lang="en-US" sz="1400" dirty="0">
                <a:solidFill>
                  <a:schemeClr val="bg1"/>
                </a:solidFill>
              </a:rPr>
              <a:t>Musicians’ gallery, below hut, third level</a:t>
            </a:r>
          </a:p>
          <a:p>
            <a:r>
              <a:rPr lang="en-US" sz="1400" dirty="0">
                <a:solidFill>
                  <a:schemeClr val="bg1"/>
                </a:solidFill>
              </a:rPr>
              <a:t>Perhaps: Two playing levels, upper and lower; maybe a third. Audience may have sat on 2nd level</a:t>
            </a:r>
          </a:p>
          <a:p>
            <a:r>
              <a:rPr lang="en-US" sz="1400" dirty="0">
                <a:solidFill>
                  <a:schemeClr val="bg1"/>
                </a:solidFill>
              </a:rPr>
              <a:t>The stage was roofed – called "the heavens"—supported by columns. </a:t>
            </a:r>
          </a:p>
          <a:p>
            <a:r>
              <a:rPr lang="en-US" sz="1400" dirty="0">
                <a:solidFill>
                  <a:schemeClr val="bg1"/>
                </a:solidFill>
              </a:rPr>
              <a:t>Flying was common, with cranes and ropes.</a:t>
            </a:r>
          </a:p>
          <a:p>
            <a:r>
              <a:rPr lang="en-US" sz="1400" dirty="0">
                <a:solidFill>
                  <a:schemeClr val="bg1"/>
                </a:solidFill>
              </a:rPr>
              <a:t>Traps in the floor, for fire, smoke, other effects</a:t>
            </a:r>
          </a:p>
        </p:txBody>
      </p:sp>
    </p:spTree>
    <p:extLst>
      <p:ext uri="{BB962C8B-B14F-4D97-AF65-F5344CB8AC3E}">
        <p14:creationId xmlns:p14="http://schemas.microsoft.com/office/powerpoint/2010/main" val="258743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pc="50" dirty="0">
                <a:ln w="0"/>
                <a:solidFill>
                  <a:schemeClr val="bg2"/>
                </a:solidFill>
                <a:effectLst>
                  <a:glow rad="228600">
                    <a:schemeClr val="accent4">
                      <a:satMod val="175000"/>
                      <a:alpha val="40000"/>
                    </a:schemeClr>
                  </a:glow>
                  <a:innerShdw blurRad="63500" dist="50800" dir="13500000">
                    <a:srgbClr val="000000">
                      <a:alpha val="50000"/>
                    </a:srgbClr>
                  </a:innerShdw>
                </a:effectLst>
                <a:latin typeface="Calibri Light" panose="020F0302020204030204" pitchFamily="34" charset="0"/>
              </a:rPr>
              <a:t>Indoor / Private Theatres</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chemeClr val="bg1"/>
                </a:solidFill>
              </a:rPr>
              <a:t>Less is known about the Elizabethan indoor theatres.</a:t>
            </a:r>
          </a:p>
          <a:p>
            <a:r>
              <a:rPr lang="en-US" dirty="0">
                <a:solidFill>
                  <a:schemeClr val="bg1"/>
                </a:solidFill>
              </a:rPr>
              <a:t>They were smaller and roofed</a:t>
            </a:r>
          </a:p>
          <a:p>
            <a:r>
              <a:rPr lang="en-US" dirty="0">
                <a:solidFill>
                  <a:schemeClr val="bg1"/>
                </a:solidFill>
              </a:rPr>
              <a:t>Troupes did shows in winter when it was too cold to be outside – suggesting that the staging was probably similar</a:t>
            </a:r>
          </a:p>
          <a:p>
            <a:r>
              <a:rPr lang="en-US" dirty="0">
                <a:solidFill>
                  <a:schemeClr val="bg1"/>
                </a:solidFill>
              </a:rPr>
              <a:t>1576 – </a:t>
            </a:r>
            <a:r>
              <a:rPr lang="en-US" dirty="0" err="1">
                <a:solidFill>
                  <a:schemeClr val="bg1"/>
                </a:solidFill>
              </a:rPr>
              <a:t>Blackfriar’s</a:t>
            </a:r>
            <a:r>
              <a:rPr lang="en-US" dirty="0">
                <a:solidFill>
                  <a:schemeClr val="bg1"/>
                </a:solidFill>
              </a:rPr>
              <a:t> – a former monastery – was the first one – closed by 1584</a:t>
            </a:r>
          </a:p>
          <a:p>
            <a:r>
              <a:rPr lang="en-US" dirty="0">
                <a:solidFill>
                  <a:schemeClr val="bg1"/>
                </a:solidFill>
              </a:rPr>
              <a:t>The New </a:t>
            </a:r>
            <a:r>
              <a:rPr lang="en-US" dirty="0" err="1">
                <a:solidFill>
                  <a:schemeClr val="bg1"/>
                </a:solidFill>
              </a:rPr>
              <a:t>Blackfriar’s</a:t>
            </a:r>
            <a:r>
              <a:rPr lang="en-US" dirty="0">
                <a:solidFill>
                  <a:schemeClr val="bg1"/>
                </a:solidFill>
              </a:rPr>
              <a:t> opened in 1596 by James Burbage. </a:t>
            </a:r>
          </a:p>
          <a:p>
            <a:pPr lvl="1"/>
            <a:r>
              <a:rPr lang="en-US" dirty="0">
                <a:solidFill>
                  <a:schemeClr val="bg1"/>
                </a:solidFill>
              </a:rPr>
              <a:t>Their company, the King’s Men, used it after 1610 as their winter performance area</a:t>
            </a:r>
          </a:p>
          <a:p>
            <a:r>
              <a:rPr lang="en-US" dirty="0">
                <a:solidFill>
                  <a:schemeClr val="bg1"/>
                </a:solidFill>
              </a:rPr>
              <a:t>Children’s troupes had been popular for a while until 1610</a:t>
            </a:r>
          </a:p>
          <a:p>
            <a:r>
              <a:rPr lang="en-US" dirty="0">
                <a:solidFill>
                  <a:schemeClr val="bg1"/>
                </a:solidFill>
              </a:rPr>
              <a:t>By the time of Shakespeare (1595), actors had achieved a satisfactory level of financial and social stability</a:t>
            </a:r>
          </a:p>
          <a:p>
            <a:r>
              <a:rPr lang="en-US" dirty="0">
                <a:solidFill>
                  <a:schemeClr val="bg1"/>
                </a:solidFill>
              </a:rPr>
              <a:t>By 1642, there were six private theatres in London</a:t>
            </a:r>
          </a:p>
          <a:p>
            <a:r>
              <a:rPr lang="en-US" dirty="0">
                <a:solidFill>
                  <a:schemeClr val="bg1"/>
                </a:solidFill>
              </a:rPr>
              <a:t>Private theatres rose in popularity from 1610 to 1642. </a:t>
            </a:r>
          </a:p>
          <a:p>
            <a:r>
              <a:rPr lang="en-US" dirty="0">
                <a:solidFill>
                  <a:schemeClr val="bg1"/>
                </a:solidFill>
              </a:rPr>
              <a:t>Public theatres were used only during the five warm months</a:t>
            </a:r>
          </a:p>
          <a:p>
            <a:r>
              <a:rPr lang="en-US" dirty="0">
                <a:solidFill>
                  <a:schemeClr val="bg1"/>
                </a:solidFill>
              </a:rPr>
              <a:t>Size: </a:t>
            </a:r>
          </a:p>
          <a:p>
            <a:pPr lvl="1"/>
            <a:r>
              <a:rPr lang="en-US" dirty="0">
                <a:solidFill>
                  <a:schemeClr val="bg1"/>
                </a:solidFill>
              </a:rPr>
              <a:t>About ¼ - ½ of the seating capacity of the public theatres</a:t>
            </a:r>
          </a:p>
          <a:p>
            <a:r>
              <a:rPr lang="en-US" dirty="0">
                <a:solidFill>
                  <a:schemeClr val="bg1"/>
                </a:solidFill>
              </a:rPr>
              <a:t>Spectators sat in the pit or in galleries or private boxes. The stages were probably similar.</a:t>
            </a:r>
          </a:p>
          <a:p>
            <a:endParaRPr lang="en-US" dirty="0">
              <a:solidFill>
                <a:schemeClr val="bg1"/>
              </a:solidFill>
            </a:endParaRPr>
          </a:p>
        </p:txBody>
      </p:sp>
    </p:spTree>
    <p:extLst>
      <p:ext uri="{BB962C8B-B14F-4D97-AF65-F5344CB8AC3E}">
        <p14:creationId xmlns:p14="http://schemas.microsoft.com/office/powerpoint/2010/main" val="26235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DFKai-SB" panose="03000509000000000000" pitchFamily="65" charset="-120"/>
                <a:ea typeface="DFKai-SB" panose="03000509000000000000" pitchFamily="65" charset="-120"/>
              </a:rPr>
              <a:t>Acting Troupes:</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Most troupes worked on a sharing plan – risk and profits shared </a:t>
            </a:r>
          </a:p>
          <a:p>
            <a:r>
              <a:rPr lang="en-US" dirty="0">
                <a:solidFill>
                  <a:schemeClr val="bg1"/>
                </a:solidFill>
              </a:rPr>
              <a:t>Democratic, self-governing</a:t>
            </a:r>
          </a:p>
          <a:p>
            <a:r>
              <a:rPr lang="en-US" dirty="0">
                <a:solidFill>
                  <a:schemeClr val="bg1"/>
                </a:solidFill>
              </a:rPr>
              <a:t>Some troupes or members of troupes owned theatre buildings—they were know as "householders"</a:t>
            </a:r>
          </a:p>
          <a:p>
            <a:r>
              <a:rPr lang="en-US" dirty="0">
                <a:solidFill>
                  <a:schemeClr val="bg1"/>
                </a:solidFill>
              </a:rPr>
              <a:t>Stagehands hired "hirelings" for a salary</a:t>
            </a:r>
          </a:p>
          <a:p>
            <a:r>
              <a:rPr lang="en-US" dirty="0">
                <a:solidFill>
                  <a:schemeClr val="bg1"/>
                </a:solidFill>
              </a:rPr>
              <a:t>Troupes were all male, men or young boys playing women’s roles, some specialized in particular types of roles.</a:t>
            </a:r>
          </a:p>
          <a:p>
            <a:r>
              <a:rPr lang="en-US" dirty="0">
                <a:solidFill>
                  <a:schemeClr val="bg1"/>
                </a:solidFill>
              </a:rPr>
              <a:t>Actors such as:</a:t>
            </a:r>
          </a:p>
          <a:p>
            <a:pPr lvl="1"/>
            <a:r>
              <a:rPr lang="en-US" dirty="0">
                <a:solidFill>
                  <a:schemeClr val="bg1"/>
                </a:solidFill>
              </a:rPr>
              <a:t>Richard Tarleton</a:t>
            </a:r>
          </a:p>
          <a:p>
            <a:pPr lvl="1"/>
            <a:r>
              <a:rPr lang="en-US" dirty="0">
                <a:solidFill>
                  <a:schemeClr val="bg1"/>
                </a:solidFill>
              </a:rPr>
              <a:t>William Kemp</a:t>
            </a:r>
          </a:p>
          <a:p>
            <a:pPr lvl="1"/>
            <a:r>
              <a:rPr lang="en-US" dirty="0">
                <a:solidFill>
                  <a:schemeClr val="bg1"/>
                </a:solidFill>
              </a:rPr>
              <a:t>Robert Armin</a:t>
            </a:r>
          </a:p>
          <a:p>
            <a:pPr lvl="2"/>
            <a:r>
              <a:rPr lang="en-US" dirty="0">
                <a:solidFill>
                  <a:schemeClr val="bg1"/>
                </a:solidFill>
              </a:rPr>
              <a:t>Specialized in clowns</a:t>
            </a:r>
          </a:p>
          <a:p>
            <a:pPr lvl="1"/>
            <a:r>
              <a:rPr lang="en-US" dirty="0">
                <a:solidFill>
                  <a:schemeClr val="bg1"/>
                </a:solidFill>
              </a:rPr>
              <a:t>Richard Burbage</a:t>
            </a:r>
          </a:p>
          <a:p>
            <a:pPr lvl="1"/>
            <a:r>
              <a:rPr lang="en-US" dirty="0">
                <a:solidFill>
                  <a:schemeClr val="bg1"/>
                </a:solidFill>
              </a:rPr>
              <a:t>Edward </a:t>
            </a:r>
            <a:r>
              <a:rPr lang="en-US" dirty="0" err="1">
                <a:solidFill>
                  <a:schemeClr val="bg1"/>
                </a:solidFill>
              </a:rPr>
              <a:t>Alleyn</a:t>
            </a:r>
            <a:endParaRPr lang="en-US" dirty="0">
              <a:solidFill>
                <a:schemeClr val="bg1"/>
              </a:solidFill>
            </a:endParaRPr>
          </a:p>
          <a:p>
            <a:pPr lvl="2"/>
            <a:r>
              <a:rPr lang="en-US" dirty="0">
                <a:solidFill>
                  <a:schemeClr val="bg1"/>
                </a:solidFill>
              </a:rPr>
              <a:t>Were great tragedians</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886200"/>
            <a:ext cx="4876800"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601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Felix Titling" panose="04060505060202020A04" pitchFamily="82" charset="0"/>
              </a:rPr>
              <a:t>William Shakespeare (1564-1616)</a:t>
            </a:r>
          </a:p>
        </p:txBody>
      </p:sp>
      <p:sp>
        <p:nvSpPr>
          <p:cNvPr id="3" name="Content Placeholder 2"/>
          <p:cNvSpPr>
            <a:spLocks noGrp="1"/>
          </p:cNvSpPr>
          <p:nvPr>
            <p:ph sz="half" idx="1"/>
          </p:nvPr>
        </p:nvSpPr>
        <p:spPr>
          <a:xfrm>
            <a:off x="457200" y="1600200"/>
            <a:ext cx="6019800" cy="4525963"/>
          </a:xfrm>
        </p:spPr>
        <p:txBody>
          <a:bodyPr>
            <a:normAutofit fontScale="77500" lnSpcReduction="20000"/>
          </a:bodyPr>
          <a:lstStyle/>
          <a:p>
            <a:r>
              <a:rPr lang="en-US" sz="3000" dirty="0">
                <a:solidFill>
                  <a:schemeClr val="bg1"/>
                </a:solidFill>
              </a:rPr>
              <a:t>Between 1590 and 1613, he wrote 37 plays (although, for some, the authorship is still in doubt), some written with others (John Fletcher, for instance).</a:t>
            </a:r>
          </a:p>
          <a:p>
            <a:r>
              <a:rPr lang="en-US" sz="3000" dirty="0">
                <a:solidFill>
                  <a:schemeClr val="bg1"/>
                </a:solidFill>
              </a:rPr>
              <a:t>His most famous plays:</a:t>
            </a:r>
          </a:p>
          <a:p>
            <a:pPr lvl="1"/>
            <a:r>
              <a:rPr lang="en-US" sz="2800" dirty="0">
                <a:solidFill>
                  <a:schemeClr val="bg1"/>
                </a:solidFill>
              </a:rPr>
              <a:t>Histories:</a:t>
            </a:r>
          </a:p>
          <a:p>
            <a:pPr lvl="2"/>
            <a:r>
              <a:rPr lang="en-US" sz="2300" i="1" dirty="0">
                <a:solidFill>
                  <a:schemeClr val="bg1"/>
                </a:solidFill>
              </a:rPr>
              <a:t>Henry IV, V, VI, VIII, Richard II, Richard III</a:t>
            </a:r>
            <a:endParaRPr lang="en-US" sz="2300" dirty="0">
              <a:solidFill>
                <a:schemeClr val="bg1"/>
              </a:solidFill>
            </a:endParaRPr>
          </a:p>
          <a:p>
            <a:pPr lvl="1"/>
            <a:r>
              <a:rPr lang="en-US" sz="2800" dirty="0">
                <a:solidFill>
                  <a:schemeClr val="bg1"/>
                </a:solidFill>
              </a:rPr>
              <a:t>Tragedies: </a:t>
            </a:r>
          </a:p>
          <a:p>
            <a:pPr lvl="2"/>
            <a:r>
              <a:rPr lang="en-US" sz="2300" i="1" dirty="0">
                <a:solidFill>
                  <a:schemeClr val="bg1"/>
                </a:solidFill>
              </a:rPr>
              <a:t>Romeo and Juliet, Othello, Hamlet, King Lear, Macbeth</a:t>
            </a:r>
          </a:p>
          <a:p>
            <a:pPr lvl="2"/>
            <a:r>
              <a:rPr lang="en-US" sz="2300" dirty="0">
                <a:solidFill>
                  <a:schemeClr val="bg1"/>
                </a:solidFill>
              </a:rPr>
              <a:t>Generally considered to be his greatest works</a:t>
            </a:r>
          </a:p>
          <a:p>
            <a:pPr lvl="1"/>
            <a:r>
              <a:rPr lang="en-US" sz="2800" dirty="0">
                <a:solidFill>
                  <a:schemeClr val="bg1"/>
                </a:solidFill>
              </a:rPr>
              <a:t>Comedies: </a:t>
            </a:r>
          </a:p>
          <a:p>
            <a:pPr lvl="2"/>
            <a:r>
              <a:rPr lang="en-US" sz="2300" i="1" dirty="0">
                <a:solidFill>
                  <a:schemeClr val="bg1"/>
                </a:solidFill>
              </a:rPr>
              <a:t>Twelfth Night, As You Like It, Comedy of Errors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9400" y="1600200"/>
            <a:ext cx="2057400" cy="4724400"/>
          </a:xfrm>
          <a:prstGeom prst="rect">
            <a:avLst/>
          </a:prstGeom>
          <a:ln>
            <a:noFill/>
          </a:ln>
          <a:effectLst>
            <a:softEdge rad="112500"/>
          </a:effectLst>
        </p:spPr>
      </p:pic>
    </p:spTree>
    <p:extLst>
      <p:ext uri="{BB962C8B-B14F-4D97-AF65-F5344CB8AC3E}">
        <p14:creationId xmlns:p14="http://schemas.microsoft.com/office/powerpoint/2010/main" val="126312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Felix Titling" panose="04060505060202020A04" pitchFamily="82" charset="0"/>
              </a:rPr>
              <a:t>William Shakespeare (1564-1616)</a:t>
            </a:r>
          </a:p>
        </p:txBody>
      </p:sp>
      <p:sp>
        <p:nvSpPr>
          <p:cNvPr id="3" name="Content Placeholder 2"/>
          <p:cNvSpPr>
            <a:spLocks noGrp="1"/>
          </p:cNvSpPr>
          <p:nvPr>
            <p:ph sz="half" idx="1"/>
          </p:nvPr>
        </p:nvSpPr>
        <p:spPr>
          <a:xfrm>
            <a:off x="457200" y="1600200"/>
            <a:ext cx="6019800" cy="4525963"/>
          </a:xfrm>
        </p:spPr>
        <p:txBody>
          <a:bodyPr>
            <a:normAutofit fontScale="47500" lnSpcReduction="20000"/>
          </a:bodyPr>
          <a:lstStyle/>
          <a:p>
            <a:r>
              <a:rPr lang="en-US" sz="3400" dirty="0">
                <a:solidFill>
                  <a:schemeClr val="bg1"/>
                </a:solidFill>
              </a:rPr>
              <a:t>Little known about his life:</a:t>
            </a:r>
          </a:p>
          <a:p>
            <a:pPr lvl="1"/>
            <a:r>
              <a:rPr lang="en-US" sz="2900" dirty="0">
                <a:solidFill>
                  <a:schemeClr val="bg1"/>
                </a:solidFill>
              </a:rPr>
              <a:t>William Shakespeare was born in Stratford-upon-Avon, a bustling market town 100 miles northwest of London, and baptized there on April 26, 1564.</a:t>
            </a:r>
          </a:p>
          <a:p>
            <a:pPr lvl="1"/>
            <a:r>
              <a:rPr lang="en-US" sz="2900" dirty="0">
                <a:solidFill>
                  <a:schemeClr val="bg1"/>
                </a:solidFill>
              </a:rPr>
              <a:t>William was the third of eight Shakespeare children, of whom three died in childhood.</a:t>
            </a:r>
          </a:p>
          <a:p>
            <a:pPr lvl="1"/>
            <a:r>
              <a:rPr lang="en-US" sz="2900" dirty="0">
                <a:solidFill>
                  <a:schemeClr val="bg1"/>
                </a:solidFill>
              </a:rPr>
              <a:t>At 18 Shakespeare married Anne Hathaway (1556-1616), a woman eight years his senior, in a ceremony thought to have been hastily arranged due to her pregnancy. </a:t>
            </a:r>
          </a:p>
          <a:p>
            <a:pPr lvl="1"/>
            <a:r>
              <a:rPr lang="en-US" sz="2900" dirty="0">
                <a:solidFill>
                  <a:schemeClr val="bg1"/>
                </a:solidFill>
              </a:rPr>
              <a:t>A daughter, Susanna, was born less than seven months later in May 1583. </a:t>
            </a:r>
          </a:p>
          <a:p>
            <a:pPr lvl="1"/>
            <a:r>
              <a:rPr lang="en-US" sz="2900" dirty="0">
                <a:solidFill>
                  <a:schemeClr val="bg1"/>
                </a:solidFill>
              </a:rPr>
              <a:t>Twins </a:t>
            </a:r>
            <a:r>
              <a:rPr lang="en-US" sz="2900" dirty="0" err="1">
                <a:solidFill>
                  <a:schemeClr val="bg1"/>
                </a:solidFill>
              </a:rPr>
              <a:t>Hamnet</a:t>
            </a:r>
            <a:r>
              <a:rPr lang="en-US" sz="2900" dirty="0">
                <a:solidFill>
                  <a:schemeClr val="bg1"/>
                </a:solidFill>
              </a:rPr>
              <a:t> and Judith followed in February 1585. </a:t>
            </a:r>
          </a:p>
          <a:p>
            <a:pPr lvl="1"/>
            <a:r>
              <a:rPr lang="en-US" sz="2900" dirty="0">
                <a:solidFill>
                  <a:schemeClr val="bg1"/>
                </a:solidFill>
              </a:rPr>
              <a:t>Susanna and Judith would live to old age, while </a:t>
            </a:r>
            <a:r>
              <a:rPr lang="en-US" sz="2900" dirty="0" err="1">
                <a:solidFill>
                  <a:schemeClr val="bg1"/>
                </a:solidFill>
              </a:rPr>
              <a:t>Hamnet</a:t>
            </a:r>
            <a:r>
              <a:rPr lang="en-US" sz="2900" dirty="0">
                <a:solidFill>
                  <a:schemeClr val="bg1"/>
                </a:solidFill>
              </a:rPr>
              <a:t>, Shakespeare’s only son, died at 11. </a:t>
            </a:r>
          </a:p>
          <a:p>
            <a:pPr lvl="1"/>
            <a:r>
              <a:rPr lang="en-US" sz="2900" dirty="0">
                <a:solidFill>
                  <a:schemeClr val="bg1"/>
                </a:solidFill>
              </a:rPr>
              <a:t>As for William and Anne, it is believed that the couple lived apart for most of the year while the bard pursued his writing and theater career in London. It was not until the end of his life that Shakespeare moved back in with Anne in their Stratford home.</a:t>
            </a:r>
          </a:p>
          <a:p>
            <a:pPr lvl="1"/>
            <a:r>
              <a:rPr lang="en-US" sz="2900" dirty="0">
                <a:solidFill>
                  <a:schemeClr val="bg1"/>
                </a:solidFill>
              </a:rPr>
              <a:t>Actor and shareholder in Lord Chamberlain’s Company</a:t>
            </a:r>
          </a:p>
          <a:p>
            <a:pPr lvl="1"/>
            <a:r>
              <a:rPr lang="en-US" sz="2900" dirty="0">
                <a:solidFill>
                  <a:schemeClr val="bg1"/>
                </a:solidFill>
              </a:rPr>
              <a:t>Later the King’s Men by 1595</a:t>
            </a:r>
          </a:p>
          <a:p>
            <a:pPr lvl="1"/>
            <a:r>
              <a:rPr lang="en-US" sz="2900" dirty="0">
                <a:solidFill>
                  <a:schemeClr val="bg1"/>
                </a:solidFill>
              </a:rPr>
              <a:t>After 1599, a shareholder at the Globe Theatre</a:t>
            </a:r>
          </a:p>
          <a:p>
            <a:pPr lvl="1"/>
            <a:r>
              <a:rPr lang="en-US" sz="2900" dirty="0">
                <a:solidFill>
                  <a:schemeClr val="bg1"/>
                </a:solidFill>
              </a:rPr>
              <a:t>Actor, playwright, and sometimes director</a:t>
            </a:r>
          </a:p>
          <a:p>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9400" y="1600200"/>
            <a:ext cx="2057400" cy="4724400"/>
          </a:xfrm>
          <a:prstGeom prst="rect">
            <a:avLst/>
          </a:prstGeom>
          <a:ln>
            <a:noFill/>
          </a:ln>
          <a:effectLst>
            <a:softEdge rad="112500"/>
          </a:effectLst>
        </p:spPr>
      </p:pic>
    </p:spTree>
    <p:extLst>
      <p:ext uri="{BB962C8B-B14F-4D97-AF65-F5344CB8AC3E}">
        <p14:creationId xmlns:p14="http://schemas.microsoft.com/office/powerpoint/2010/main" val="399481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898" r="2170"/>
          <a:stretch/>
        </p:blipFill>
        <p:spPr>
          <a:xfrm>
            <a:off x="1891767" y="10"/>
            <a:ext cx="7252231"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 y="365125"/>
            <a:ext cx="3429000" cy="1899912"/>
          </a:xfrm>
        </p:spPr>
        <p:txBody>
          <a:bodyPr>
            <a:normAutofit/>
          </a:bodyPr>
          <a:lstStyle/>
          <a:p>
            <a:r>
              <a:rPr lang="en-US" sz="5400" b="1" dirty="0">
                <a:ln w="9525">
                  <a:solidFill>
                    <a:schemeClr val="bg1"/>
                  </a:solidFill>
                  <a:prstDash val="solid"/>
                </a:ln>
                <a:effectLst>
                  <a:outerShdw blurRad="12700" dist="38100" dir="2700000" algn="tl" rotWithShape="0">
                    <a:schemeClr val="bg1">
                      <a:lumMod val="50000"/>
                    </a:schemeClr>
                  </a:outerShdw>
                </a:effectLst>
                <a:latin typeface="Freestyle Script" panose="030804020302050B0404" pitchFamily="66" charset="0"/>
              </a:rPr>
              <a:t>Shakespeare’s Plays</a:t>
            </a:r>
          </a:p>
        </p:txBody>
      </p:sp>
      <p:sp>
        <p:nvSpPr>
          <p:cNvPr id="3" name="Content Placeholder 2"/>
          <p:cNvSpPr>
            <a:spLocks noGrp="1"/>
          </p:cNvSpPr>
          <p:nvPr>
            <p:ph idx="1"/>
          </p:nvPr>
        </p:nvSpPr>
        <p:spPr>
          <a:xfrm>
            <a:off x="152400" y="2434200"/>
            <a:ext cx="3962400" cy="4271399"/>
          </a:xfrm>
        </p:spPr>
        <p:txBody>
          <a:bodyPr>
            <a:normAutofit/>
          </a:bodyPr>
          <a:lstStyle/>
          <a:p>
            <a:pPr>
              <a:lnSpc>
                <a:spcPct val="90000"/>
              </a:lnSpc>
            </a:pPr>
            <a:r>
              <a:rPr lang="en-US" sz="900" b="1" dirty="0"/>
              <a:t>General characteristics of his plays:</a:t>
            </a:r>
          </a:p>
          <a:p>
            <a:pPr lvl="1">
              <a:lnSpc>
                <a:spcPct val="90000"/>
              </a:lnSpc>
            </a:pPr>
            <a:r>
              <a:rPr lang="en-US" sz="900" b="1" dirty="0"/>
              <a:t>Early point of attack</a:t>
            </a:r>
          </a:p>
          <a:p>
            <a:pPr lvl="1">
              <a:lnSpc>
                <a:spcPct val="90000"/>
              </a:lnSpc>
            </a:pPr>
            <a:r>
              <a:rPr lang="en-US" sz="900" b="1" dirty="0"/>
              <a:t>Several lines of action (subplots)</a:t>
            </a:r>
          </a:p>
          <a:p>
            <a:pPr lvl="2">
              <a:lnSpc>
                <a:spcPct val="90000"/>
              </a:lnSpc>
            </a:pPr>
            <a:r>
              <a:rPr lang="en-US" sz="900" b="1" dirty="0"/>
              <a:t>Independent at first, then somehow merge together</a:t>
            </a:r>
          </a:p>
          <a:p>
            <a:pPr lvl="2">
              <a:lnSpc>
                <a:spcPct val="90000"/>
              </a:lnSpc>
            </a:pPr>
            <a:r>
              <a:rPr lang="en-US" sz="900" b="1" dirty="0"/>
              <a:t>Unity in apparent diversity (</a:t>
            </a:r>
            <a:r>
              <a:rPr lang="en-US" sz="900" b="1" i="1" dirty="0"/>
              <a:t>King Lear  </a:t>
            </a:r>
            <a:r>
              <a:rPr lang="en-US" sz="900" b="1" dirty="0"/>
              <a:t>is a perfect example)</a:t>
            </a:r>
          </a:p>
          <a:p>
            <a:pPr lvl="1">
              <a:lnSpc>
                <a:spcPct val="90000"/>
              </a:lnSpc>
            </a:pPr>
            <a:r>
              <a:rPr lang="en-US" sz="900" b="1" dirty="0"/>
              <a:t>Large number and variety of incidents</a:t>
            </a:r>
          </a:p>
          <a:p>
            <a:pPr lvl="2">
              <a:lnSpc>
                <a:spcPct val="90000"/>
              </a:lnSpc>
            </a:pPr>
            <a:r>
              <a:rPr lang="en-US" sz="900" b="1" dirty="0"/>
              <a:t>Mixing of tears and laughter</a:t>
            </a:r>
          </a:p>
          <a:p>
            <a:pPr lvl="2">
              <a:lnSpc>
                <a:spcPct val="90000"/>
              </a:lnSpc>
            </a:pPr>
            <a:r>
              <a:rPr lang="en-US" sz="900" b="1" dirty="0"/>
              <a:t>Gentle and violent passions</a:t>
            </a:r>
          </a:p>
          <a:p>
            <a:pPr lvl="1">
              <a:lnSpc>
                <a:spcPct val="90000"/>
              </a:lnSpc>
            </a:pPr>
            <a:r>
              <a:rPr lang="en-US" sz="900" b="1" dirty="0"/>
              <a:t>Time and space used freely</a:t>
            </a:r>
          </a:p>
          <a:p>
            <a:pPr lvl="2">
              <a:lnSpc>
                <a:spcPct val="90000"/>
              </a:lnSpc>
            </a:pPr>
            <a:r>
              <a:rPr lang="en-US" sz="900" b="1" dirty="0"/>
              <a:t>A sense of ongoing life behind the scenes</a:t>
            </a:r>
          </a:p>
          <a:p>
            <a:pPr lvl="1">
              <a:lnSpc>
                <a:spcPct val="90000"/>
              </a:lnSpc>
            </a:pPr>
            <a:r>
              <a:rPr lang="en-US" sz="900" b="1" dirty="0"/>
              <a:t>Large range and number of characters</a:t>
            </a:r>
          </a:p>
          <a:p>
            <a:pPr lvl="2">
              <a:lnSpc>
                <a:spcPct val="90000"/>
              </a:lnSpc>
            </a:pPr>
            <a:r>
              <a:rPr lang="en-US" sz="900" b="1" dirty="0"/>
              <a:t>30 is common</a:t>
            </a:r>
          </a:p>
          <a:p>
            <a:pPr lvl="2">
              <a:lnSpc>
                <a:spcPct val="90000"/>
              </a:lnSpc>
            </a:pPr>
            <a:r>
              <a:rPr lang="en-US" sz="900" b="1" dirty="0"/>
              <a:t>Rich and poor</a:t>
            </a:r>
          </a:p>
          <a:p>
            <a:pPr lvl="2">
              <a:lnSpc>
                <a:spcPct val="90000"/>
              </a:lnSpc>
            </a:pPr>
            <a:r>
              <a:rPr lang="en-US" sz="900" b="1" dirty="0"/>
              <a:t>All individuals</a:t>
            </a:r>
          </a:p>
          <a:p>
            <a:pPr lvl="1">
              <a:lnSpc>
                <a:spcPct val="90000"/>
              </a:lnSpc>
            </a:pPr>
            <a:r>
              <a:rPr lang="en-US" sz="900" b="1" dirty="0"/>
              <a:t>Varied language:</a:t>
            </a:r>
          </a:p>
          <a:p>
            <a:pPr lvl="2">
              <a:lnSpc>
                <a:spcPct val="90000"/>
              </a:lnSpc>
            </a:pPr>
            <a:r>
              <a:rPr lang="en-US" sz="900" b="1" dirty="0"/>
              <a:t>Elegant</a:t>
            </a:r>
          </a:p>
          <a:p>
            <a:pPr lvl="2">
              <a:lnSpc>
                <a:spcPct val="90000"/>
              </a:lnSpc>
            </a:pPr>
            <a:r>
              <a:rPr lang="en-US" sz="900" b="1" dirty="0"/>
              <a:t>Witty</a:t>
            </a:r>
          </a:p>
          <a:p>
            <a:pPr lvl="2">
              <a:lnSpc>
                <a:spcPct val="90000"/>
              </a:lnSpc>
            </a:pPr>
            <a:r>
              <a:rPr lang="en-US" sz="900" b="1" dirty="0"/>
              <a:t>All to enhance character and action</a:t>
            </a:r>
          </a:p>
          <a:p>
            <a:pPr lvl="1">
              <a:lnSpc>
                <a:spcPct val="90000"/>
              </a:lnSpc>
            </a:pPr>
            <a:r>
              <a:rPr lang="en-US" sz="900" b="1" dirty="0"/>
              <a:t>Subjects from many sources but reworked to become his own:</a:t>
            </a:r>
          </a:p>
          <a:p>
            <a:pPr lvl="2">
              <a:lnSpc>
                <a:spcPct val="90000"/>
              </a:lnSpc>
            </a:pPr>
            <a:r>
              <a:rPr lang="en-US" sz="900" b="1" dirty="0"/>
              <a:t>Mythology</a:t>
            </a:r>
          </a:p>
          <a:p>
            <a:pPr lvl="2">
              <a:lnSpc>
                <a:spcPct val="90000"/>
              </a:lnSpc>
            </a:pPr>
            <a:r>
              <a:rPr lang="en-US" sz="900" b="1" dirty="0"/>
              <a:t>History</a:t>
            </a:r>
          </a:p>
          <a:p>
            <a:pPr lvl="2">
              <a:lnSpc>
                <a:spcPct val="90000"/>
              </a:lnSpc>
            </a:pPr>
            <a:r>
              <a:rPr lang="en-US" sz="900" b="1" dirty="0"/>
              <a:t>Legend</a:t>
            </a:r>
          </a:p>
          <a:p>
            <a:pPr lvl="2">
              <a:lnSpc>
                <a:spcPct val="90000"/>
              </a:lnSpc>
            </a:pPr>
            <a:r>
              <a:rPr lang="en-US" sz="900" b="1" dirty="0"/>
              <a:t>Fiction</a:t>
            </a:r>
          </a:p>
          <a:p>
            <a:pPr lvl="2">
              <a:lnSpc>
                <a:spcPct val="90000"/>
              </a:lnSpc>
            </a:pPr>
            <a:r>
              <a:rPr lang="en-US" sz="900" b="1" dirty="0"/>
              <a:t>Plays</a:t>
            </a:r>
          </a:p>
          <a:p>
            <a:pPr marL="914400" lvl="2" indent="0">
              <a:lnSpc>
                <a:spcPct val="90000"/>
              </a:lnSpc>
              <a:buNone/>
            </a:pPr>
            <a:endParaRPr lang="en-US" sz="900" b="1" dirty="0"/>
          </a:p>
          <a:p>
            <a:pPr>
              <a:lnSpc>
                <a:spcPct val="90000"/>
              </a:lnSpc>
            </a:pPr>
            <a:endParaRPr lang="en-US" sz="800" dirty="0"/>
          </a:p>
        </p:txBody>
      </p:sp>
    </p:spTree>
    <p:extLst>
      <p:ext uri="{BB962C8B-B14F-4D97-AF65-F5344CB8AC3E}">
        <p14:creationId xmlns:p14="http://schemas.microsoft.com/office/powerpoint/2010/main" val="408411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752849"/>
            <a:ext cx="3428999" cy="2452687"/>
          </a:xfrm>
        </p:spPr>
        <p:txBody>
          <a:bodyPr anchor="ctr">
            <a:normAutofit/>
          </a:bodyPr>
          <a:lstStyle/>
          <a:p>
            <a:r>
              <a:rPr lang="en-US" sz="6600" b="1" dirty="0">
                <a:ln w="9525">
                  <a:solidFill>
                    <a:schemeClr val="bg1"/>
                  </a:solidFill>
                  <a:prstDash val="solid"/>
                </a:ln>
                <a:effectLst>
                  <a:outerShdw blurRad="12700" dist="38100" dir="2700000" algn="tl" rotWithShape="0">
                    <a:schemeClr val="bg1">
                      <a:lumMod val="50000"/>
                    </a:schemeClr>
                  </a:outerShdw>
                </a:effectLst>
                <a:latin typeface="Freestyle Script" panose="030804020302050B0404" pitchFamily="66" charset="0"/>
              </a:rPr>
              <a:t>Shakespeare’s Plays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6677" b="17543"/>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52850"/>
            <a:ext cx="5823614" cy="2952750"/>
          </a:xfrm>
        </p:spPr>
        <p:txBody>
          <a:bodyPr anchor="ctr">
            <a:normAutofit lnSpcReduction="10000"/>
          </a:bodyPr>
          <a:lstStyle/>
          <a:p>
            <a:pPr>
              <a:lnSpc>
                <a:spcPct val="90000"/>
              </a:lnSpc>
            </a:pPr>
            <a:r>
              <a:rPr lang="en-US" sz="1400" b="1" dirty="0"/>
              <a:t>A fluid and flexible production style is needed:</a:t>
            </a:r>
          </a:p>
          <a:p>
            <a:pPr lvl="1">
              <a:lnSpc>
                <a:spcPct val="90000"/>
              </a:lnSpc>
            </a:pPr>
            <a:r>
              <a:rPr lang="en-US" sz="1400" b="1" dirty="0"/>
              <a:t>Small props, small set pieces maybe</a:t>
            </a:r>
          </a:p>
          <a:p>
            <a:pPr lvl="1">
              <a:lnSpc>
                <a:spcPct val="90000"/>
              </a:lnSpc>
            </a:pPr>
            <a:r>
              <a:rPr lang="en-US" sz="1400" b="1" dirty="0"/>
              <a:t>Costumes important</a:t>
            </a:r>
          </a:p>
          <a:p>
            <a:pPr lvl="2">
              <a:lnSpc>
                <a:spcPct val="90000"/>
              </a:lnSpc>
            </a:pPr>
            <a:r>
              <a:rPr lang="en-US" sz="1400" b="1" dirty="0"/>
              <a:t>They were usually contemporary, except for supernatural characters and conventional costumes (for Turks, Spaniards, animals), and with the addition of drapery to suggest periods (Romans wearing toga-like sash).</a:t>
            </a:r>
          </a:p>
          <a:p>
            <a:pPr lvl="1">
              <a:lnSpc>
                <a:spcPct val="90000"/>
              </a:lnSpc>
            </a:pPr>
            <a:r>
              <a:rPr lang="en-US" sz="1400" b="1" dirty="0"/>
              <a:t>Shakespeare’s plays seem to be accepted as the most dramatically effective – he attempted all popular forms and subjects.</a:t>
            </a:r>
          </a:p>
          <a:p>
            <a:pPr lvl="1">
              <a:lnSpc>
                <a:spcPct val="90000"/>
              </a:lnSpc>
            </a:pPr>
            <a:r>
              <a:rPr lang="en-US" sz="1400" b="1" dirty="0"/>
              <a:t>His fame grew in the late 17th century and reached its peak in the 19th. Has leveled now.</a:t>
            </a:r>
          </a:p>
          <a:p>
            <a:pPr lvl="1">
              <a:lnSpc>
                <a:spcPct val="90000"/>
              </a:lnSpc>
            </a:pPr>
            <a:r>
              <a:rPr lang="en-US" sz="1400" b="1" dirty="0"/>
              <a:t>Survival of his plays depended on fellow actors (i.e.: Henry Condell and John </a:t>
            </a:r>
            <a:r>
              <a:rPr lang="en-US" sz="1400" b="1" dirty="0" err="1"/>
              <a:t>Heminges</a:t>
            </a:r>
            <a:r>
              <a:rPr lang="en-US" sz="1400" b="1" dirty="0"/>
              <a:t>)</a:t>
            </a:r>
          </a:p>
          <a:p>
            <a:pPr lvl="1">
              <a:lnSpc>
                <a:spcPct val="90000"/>
              </a:lnSpc>
            </a:pPr>
            <a:r>
              <a:rPr lang="en-US" sz="1400" b="1" dirty="0"/>
              <a:t>Original edition of his plays was in 1623, called the </a:t>
            </a:r>
            <a:r>
              <a:rPr lang="en-US" sz="1400" b="1" i="1" dirty="0"/>
              <a:t>First Folio</a:t>
            </a:r>
            <a:r>
              <a:rPr lang="en-US" sz="1400" b="1" dirty="0"/>
              <a:t>.</a:t>
            </a:r>
            <a:endParaRPr lang="en-US" sz="1100" b="1" dirty="0"/>
          </a:p>
        </p:txBody>
      </p:sp>
    </p:spTree>
    <p:extLst>
      <p:ext uri="{BB962C8B-B14F-4D97-AF65-F5344CB8AC3E}">
        <p14:creationId xmlns:p14="http://schemas.microsoft.com/office/powerpoint/2010/main" val="15716621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9372</TotalTime>
  <Words>6134</Words>
  <Application>Microsoft Office PowerPoint</Application>
  <PresentationFormat>On-screen Show (4:3)</PresentationFormat>
  <Paragraphs>409</Paragraphs>
  <Slides>29</Slides>
  <Notes>0</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29</vt:i4>
      </vt:variant>
    </vt:vector>
  </HeadingPairs>
  <TitlesOfParts>
    <vt:vector size="53" baseType="lpstr">
      <vt:lpstr>Gungsuh</vt:lpstr>
      <vt:lpstr>Arial</vt:lpstr>
      <vt:lpstr>Baskerville Old Face</vt:lpstr>
      <vt:lpstr>Calibri</vt:lpstr>
      <vt:lpstr>Calibri Light</vt:lpstr>
      <vt:lpstr>Copperplate Gothic Bold</vt:lpstr>
      <vt:lpstr>Corbel</vt:lpstr>
      <vt:lpstr>DFKai-SB</vt:lpstr>
      <vt:lpstr>Elephant</vt:lpstr>
      <vt:lpstr>Felix Titling</vt:lpstr>
      <vt:lpstr>Footlight MT Light</vt:lpstr>
      <vt:lpstr>Freestyle Script</vt:lpstr>
      <vt:lpstr>French Script MT</vt:lpstr>
      <vt:lpstr>Gill Sans MT Condensed</vt:lpstr>
      <vt:lpstr>Gill Sans Ultra Bold</vt:lpstr>
      <vt:lpstr>Gloucester MT Extra Condensed</vt:lpstr>
      <vt:lpstr>Haettenschweiler</vt:lpstr>
      <vt:lpstr>High Tower Text</vt:lpstr>
      <vt:lpstr>Imprint MT Shadow</vt:lpstr>
      <vt:lpstr>Kunstler Script</vt:lpstr>
      <vt:lpstr>Lucida Calligraphy</vt:lpstr>
      <vt:lpstr>Lucida Handwriting</vt:lpstr>
      <vt:lpstr>Miriam Fixed</vt:lpstr>
      <vt:lpstr>1_Office Theme</vt:lpstr>
      <vt:lpstr>Elizabethan Theatre and Shakespeare</vt:lpstr>
      <vt:lpstr>Elizabethan Theatres</vt:lpstr>
      <vt:lpstr>General features of public playhouses:</vt:lpstr>
      <vt:lpstr>Indoor / Private Theatres</vt:lpstr>
      <vt:lpstr>Acting Troupes:</vt:lpstr>
      <vt:lpstr>William Shakespeare (1564-1616)</vt:lpstr>
      <vt:lpstr>William Shakespeare (1564-1616)</vt:lpstr>
      <vt:lpstr>Shakespeare’s Plays</vt:lpstr>
      <vt:lpstr>Shakespeare’s Plays</vt:lpstr>
      <vt:lpstr>Shakespeare’s Contemporaries:</vt:lpstr>
      <vt:lpstr>Less Celebrated Contemporaries:</vt:lpstr>
      <vt:lpstr>Who was George Chapman?</vt:lpstr>
      <vt:lpstr>Who was John Marston?</vt:lpstr>
      <vt:lpstr>Who was John Marston?</vt:lpstr>
      <vt:lpstr>Who was Thomas Dekker?</vt:lpstr>
      <vt:lpstr>Who was Thomas Heywood?</vt:lpstr>
      <vt:lpstr>Who was Thomas Middleton?</vt:lpstr>
      <vt:lpstr>Jacobean and Caroline Dramatists:</vt:lpstr>
      <vt:lpstr>Who was John Fletcher?</vt:lpstr>
      <vt:lpstr>Who was John Webster?</vt:lpstr>
      <vt:lpstr>Who was John Ford?</vt:lpstr>
      <vt:lpstr>Who was John Ford?</vt:lpstr>
      <vt:lpstr>The Stuart Court Masque</vt:lpstr>
      <vt:lpstr>[Review] Who was Inigo Jones?</vt:lpstr>
      <vt:lpstr>Neoclassicism in France</vt:lpstr>
      <vt:lpstr>Pierre Corneille (1606-1684)</vt:lpstr>
      <vt:lpstr>Two other big contributors of Neoclassicism in France</vt:lpstr>
      <vt:lpstr>Toward the end of French Neoclassicism</vt:lpstr>
      <vt:lpstr>Works Cited</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Elizabethan Theatre and Shakespeare</dc:title>
  <dc:creator>Sawyer, Allyson (asawyer@psusd.us)</dc:creator>
  <cp:lastModifiedBy>Boylan, Allyson (aboylan@psusd.us)</cp:lastModifiedBy>
  <cp:revision>59</cp:revision>
  <dcterms:created xsi:type="dcterms:W3CDTF">2017-11-06T16:50:48Z</dcterms:created>
  <dcterms:modified xsi:type="dcterms:W3CDTF">2022-11-07T22:39:24Z</dcterms:modified>
</cp:coreProperties>
</file>