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8" r:id="rId3"/>
    <p:sldId id="279" r:id="rId4"/>
    <p:sldId id="302" r:id="rId5"/>
    <p:sldId id="280" r:id="rId6"/>
    <p:sldId id="281" r:id="rId7"/>
    <p:sldId id="258" r:id="rId8"/>
    <p:sldId id="259" r:id="rId9"/>
    <p:sldId id="261" r:id="rId10"/>
    <p:sldId id="297" r:id="rId11"/>
    <p:sldId id="262" r:id="rId12"/>
    <p:sldId id="263" r:id="rId13"/>
    <p:sldId id="282" r:id="rId14"/>
    <p:sldId id="264" r:id="rId15"/>
    <p:sldId id="265" r:id="rId16"/>
    <p:sldId id="298" r:id="rId17"/>
    <p:sldId id="283" r:id="rId18"/>
    <p:sldId id="266" r:id="rId19"/>
    <p:sldId id="285" r:id="rId20"/>
    <p:sldId id="299" r:id="rId21"/>
    <p:sldId id="286" r:id="rId22"/>
    <p:sldId id="288" r:id="rId23"/>
    <p:sldId id="287" r:id="rId24"/>
    <p:sldId id="296" r:id="rId25"/>
    <p:sldId id="289" r:id="rId26"/>
    <p:sldId id="267" r:id="rId27"/>
    <p:sldId id="268" r:id="rId28"/>
    <p:sldId id="269" r:id="rId29"/>
    <p:sldId id="270" r:id="rId30"/>
    <p:sldId id="271" r:id="rId31"/>
    <p:sldId id="284" r:id="rId32"/>
    <p:sldId id="300" r:id="rId33"/>
    <p:sldId id="272" r:id="rId34"/>
    <p:sldId id="301" r:id="rId35"/>
    <p:sldId id="295" r:id="rId36"/>
    <p:sldId id="273" r:id="rId37"/>
    <p:sldId id="274" r:id="rId38"/>
    <p:sldId id="291" r:id="rId39"/>
    <p:sldId id="293" r:id="rId40"/>
    <p:sldId id="292" r:id="rId41"/>
    <p:sldId id="294" r:id="rId42"/>
    <p:sldId id="275" r:id="rId43"/>
    <p:sldId id="276" r:id="rId44"/>
    <p:sldId id="277" r:id="rId45"/>
    <p:sldId id="26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CC"/>
    <a:srgbClr val="FF9933"/>
    <a:srgbClr val="FF0066"/>
    <a:srgbClr val="00CC00"/>
    <a:srgbClr val="0099CC"/>
    <a:srgbClr val="9966FF"/>
    <a:srgbClr val="FF3300"/>
    <a:srgbClr val="FF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3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89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04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11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94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01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68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68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2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24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8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84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10/10/2022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457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6000" b="1" spc="50" dirty="0">
                <a:ln w="9525" cmpd="sng">
                  <a:solidFill>
                    <a:schemeClr val="accent1"/>
                  </a:solidFill>
                  <a:prstDash val="solid"/>
                </a:ln>
                <a:solidFill>
                  <a:srgbClr val="00FFCC"/>
                </a:solidFill>
                <a:effectLst>
                  <a:glow rad="38100">
                    <a:schemeClr val="accent1">
                      <a:alpha val="40000"/>
                    </a:schemeClr>
                  </a:glow>
                </a:effectLst>
                <a:latin typeface="Brush Script MT" panose="03060802040406070304" pitchFamily="66" charset="0"/>
              </a:rPr>
              <a:t>Greek and Roman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9</a:t>
            </a:r>
          </a:p>
          <a:p>
            <a:r>
              <a:rPr lang="en-US" dirty="0">
                <a:solidFill>
                  <a:schemeClr val="bg1"/>
                </a:solidFill>
              </a:rPr>
              <a:t>[Part 2]</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21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C000"/>
                </a:solidFill>
                <a:latin typeface="Harlow Solid Italic" panose="04030604020F02020D02" pitchFamily="82" charset="0"/>
              </a:rPr>
              <a:t>Who was Aristophanes?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600200"/>
            <a:ext cx="22860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2895600" y="1600200"/>
            <a:ext cx="5791200" cy="4525963"/>
          </a:xfrm>
        </p:spPr>
        <p:txBody>
          <a:bodyPr>
            <a:noAutofit/>
          </a:bodyPr>
          <a:lstStyle/>
          <a:p>
            <a:pPr marL="0" indent="0">
              <a:buNone/>
            </a:pPr>
            <a:r>
              <a:rPr lang="en-US" sz="1400" dirty="0">
                <a:solidFill>
                  <a:schemeClr val="bg1"/>
                </a:solidFill>
              </a:rPr>
              <a:t>According to Britannica.com:</a:t>
            </a:r>
          </a:p>
          <a:p>
            <a:r>
              <a:rPr lang="en-US" sz="1400" dirty="0">
                <a:solidFill>
                  <a:schemeClr val="bg1"/>
                </a:solidFill>
              </a:rPr>
              <a:t>Aristophanes’ reputation has stood the test of time; his plays are still frequently published and produced in numerous translations, which manage with varying degrees of success to convey the flavor of Aristophanes’ puns, witticisms, and topical allusions. </a:t>
            </a:r>
          </a:p>
          <a:p>
            <a:r>
              <a:rPr lang="en-US" sz="1400" dirty="0">
                <a:solidFill>
                  <a:schemeClr val="bg1"/>
                </a:solidFill>
              </a:rPr>
              <a:t>But it is not easy to say why his comedies still appeal to an audience more than two millennia after they were written. </a:t>
            </a:r>
          </a:p>
          <a:p>
            <a:r>
              <a:rPr lang="en-US" sz="1400" dirty="0">
                <a:solidFill>
                  <a:schemeClr val="bg1"/>
                </a:solidFill>
              </a:rPr>
              <a:t>In the matter of plot construction, Aristophanes’ comedies are often loosely put together, are full of strangely inconsequential episodes, and often degenerate at their end into a series of disconnected and boisterous episodes. </a:t>
            </a:r>
          </a:p>
          <a:p>
            <a:r>
              <a:rPr lang="en-US" sz="1400" dirty="0">
                <a:solidFill>
                  <a:schemeClr val="bg1"/>
                </a:solidFill>
              </a:rPr>
              <a:t>Aristophanes’ greatness lies in the wittiness of his dialogue; in his generally good-humored though occasionally malevolent satire; in the brilliance of his parody, especially when he mocks the controversial tragedian Euripides; in the cleverness and inventiveness, not to say the laughable absurdity, of his comic scenes born of imaginative fantasy; in the peculiar charm of his choric songs, whose freshness can still be conveyed in languages other than Greek; and in the wicked frankness of many scenes and allusions in his comedies.</a:t>
            </a:r>
          </a:p>
        </p:txBody>
      </p:sp>
    </p:spTree>
    <p:extLst>
      <p:ext uri="{BB962C8B-B14F-4D97-AF65-F5344CB8AC3E}">
        <p14:creationId xmlns:p14="http://schemas.microsoft.com/office/powerpoint/2010/main" val="2145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FF0000"/>
                </a:solidFill>
                <a:latin typeface="Showcard Gothic" panose="04020904020102020604" pitchFamily="82" charset="0"/>
              </a:rPr>
              <a:t>Who was Menander?</a:t>
            </a:r>
          </a:p>
        </p:txBody>
      </p:sp>
      <p:sp>
        <p:nvSpPr>
          <p:cNvPr id="3" name="Content Placeholder 2"/>
          <p:cNvSpPr>
            <a:spLocks noGrp="1"/>
          </p:cNvSpPr>
          <p:nvPr>
            <p:ph sz="half" idx="1"/>
          </p:nvPr>
        </p:nvSpPr>
        <p:spPr>
          <a:xfrm>
            <a:off x="457200" y="1600200"/>
            <a:ext cx="5562600" cy="4525963"/>
          </a:xfrm>
        </p:spPr>
        <p:txBody>
          <a:bodyPr>
            <a:normAutofit fontScale="47500" lnSpcReduction="20000"/>
          </a:bodyPr>
          <a:lstStyle/>
          <a:p>
            <a:r>
              <a:rPr lang="en-US" dirty="0">
                <a:solidFill>
                  <a:schemeClr val="bg1"/>
                </a:solidFill>
              </a:rPr>
              <a:t>Menander, the child of a distinguished family, wrote more than 100 plays during a career that spanned about thirty-three years. </a:t>
            </a:r>
          </a:p>
          <a:p>
            <a:r>
              <a:rPr lang="en-US" dirty="0">
                <a:solidFill>
                  <a:schemeClr val="bg1"/>
                </a:solidFill>
              </a:rPr>
              <a:t>He was known for the delicacy and truthfulness of his characterizations, and his poetic style was often mentioned in the same breath as Homer's (</a:t>
            </a:r>
            <a:r>
              <a:rPr lang="en-US" i="1" dirty="0">
                <a:solidFill>
                  <a:schemeClr val="bg1"/>
                </a:solidFill>
              </a:rPr>
              <a:t>The Odyssey</a:t>
            </a:r>
            <a:r>
              <a:rPr lang="en-US" dirty="0">
                <a:solidFill>
                  <a:schemeClr val="bg1"/>
                </a:solidFill>
              </a:rPr>
              <a:t>). </a:t>
            </a:r>
          </a:p>
          <a:p>
            <a:r>
              <a:rPr lang="en-US" dirty="0">
                <a:solidFill>
                  <a:schemeClr val="bg1"/>
                </a:solidFill>
              </a:rPr>
              <a:t>Although he won first prize at only eight festivals, </a:t>
            </a:r>
            <a:r>
              <a:rPr lang="en-US" dirty="0">
                <a:solidFill>
                  <a:srgbClr val="FFFF99"/>
                </a:solidFill>
              </a:rPr>
              <a:t>he did much to move comedy towards a more realistic representation of human life.</a:t>
            </a:r>
          </a:p>
          <a:p>
            <a:r>
              <a:rPr lang="en-US" dirty="0">
                <a:solidFill>
                  <a:schemeClr val="bg1"/>
                </a:solidFill>
              </a:rPr>
              <a:t>Menander's characters spoke in the contemporary dialect and concerned themselves not with the great myths of the past, but rather with the everyday affairs of the people of Athens. </a:t>
            </a:r>
          </a:p>
          <a:p>
            <a:r>
              <a:rPr lang="en-US" dirty="0">
                <a:solidFill>
                  <a:schemeClr val="bg1"/>
                </a:solidFill>
              </a:rPr>
              <a:t>His plots revolved around young boys in love with young girls, parents concerned with the misbehavior of their children, unwanted pregnancies, long-lost relatives, and all sorts of sexual misadventures. </a:t>
            </a:r>
          </a:p>
          <a:p>
            <a:r>
              <a:rPr lang="en-US" dirty="0">
                <a:solidFill>
                  <a:schemeClr val="bg1"/>
                </a:solidFill>
              </a:rPr>
              <a:t>His first play, </a:t>
            </a:r>
            <a:r>
              <a:rPr lang="en-US" i="1" dirty="0">
                <a:solidFill>
                  <a:schemeClr val="bg1"/>
                </a:solidFill>
              </a:rPr>
              <a:t>The Self Tormentor</a:t>
            </a:r>
            <a:r>
              <a:rPr lang="en-US" dirty="0">
                <a:solidFill>
                  <a:schemeClr val="bg1"/>
                </a:solidFill>
              </a:rPr>
              <a:t>, was written at the age of twenty. </a:t>
            </a:r>
          </a:p>
          <a:p>
            <a:r>
              <a:rPr lang="en-US" dirty="0">
                <a:solidFill>
                  <a:schemeClr val="bg1"/>
                </a:solidFill>
              </a:rPr>
              <a:t>He won his first victory with a play entitled </a:t>
            </a:r>
            <a:r>
              <a:rPr lang="en-US" i="1" dirty="0">
                <a:solidFill>
                  <a:schemeClr val="bg1"/>
                </a:solidFill>
              </a:rPr>
              <a:t>Anger</a:t>
            </a:r>
            <a:r>
              <a:rPr lang="en-US" dirty="0">
                <a:solidFill>
                  <a:schemeClr val="bg1"/>
                </a:solidFill>
              </a:rPr>
              <a:t> in 316 B.C.</a:t>
            </a:r>
          </a:p>
          <a:p>
            <a:r>
              <a:rPr lang="en-US" dirty="0">
                <a:solidFill>
                  <a:schemeClr val="bg1"/>
                </a:solidFill>
              </a:rPr>
              <a:t>Menander's plays held a place in the standard literature of western Europe for over 800 years. </a:t>
            </a:r>
          </a:p>
          <a:p>
            <a:r>
              <a:rPr lang="en-US" dirty="0">
                <a:solidFill>
                  <a:schemeClr val="bg1"/>
                </a:solidFill>
              </a:rPr>
              <a:t>At some point, however, his manuscripts were lost or destroyed, and what we now know of the poet is based primarily on ancient reports, a few manuscripts which have been recovered in the last hundred years, and adaptations by the Roman playwrights Plautus and Terence. </a:t>
            </a:r>
          </a:p>
          <a:p>
            <a:r>
              <a:rPr lang="en-US" dirty="0">
                <a:solidFill>
                  <a:schemeClr val="bg1"/>
                </a:solidFill>
              </a:rPr>
              <a:t>There is only one complete play—</a:t>
            </a:r>
            <a:r>
              <a:rPr lang="en-US" i="1" dirty="0" err="1">
                <a:solidFill>
                  <a:schemeClr val="bg1"/>
                </a:solidFill>
              </a:rPr>
              <a:t>Dyskolos</a:t>
            </a:r>
            <a:r>
              <a:rPr lang="en-US" i="1" dirty="0">
                <a:solidFill>
                  <a:schemeClr val="bg1"/>
                </a:solidFill>
              </a:rPr>
              <a:t> </a:t>
            </a:r>
            <a:r>
              <a:rPr lang="en-US" dirty="0">
                <a:solidFill>
                  <a:schemeClr val="bg1"/>
                </a:solidFill>
              </a:rPr>
              <a:t>(</a:t>
            </a:r>
            <a:r>
              <a:rPr lang="en-US" i="1" dirty="0">
                <a:solidFill>
                  <a:schemeClr val="bg1"/>
                </a:solidFill>
              </a:rPr>
              <a:t>The Grouch</a:t>
            </a:r>
            <a:r>
              <a:rPr lang="en-US" dirty="0">
                <a:solidFill>
                  <a:schemeClr val="bg1"/>
                </a:solidFill>
              </a:rPr>
              <a:t>)—which was not rediscovered until 1957. </a:t>
            </a:r>
          </a:p>
          <a:p>
            <a:r>
              <a:rPr lang="en-US" dirty="0">
                <a:solidFill>
                  <a:schemeClr val="bg1"/>
                </a:solidFill>
              </a:rPr>
              <a:t>A few long fragments have survived as well from such plays as </a:t>
            </a:r>
            <a:r>
              <a:rPr lang="en-US" i="1" dirty="0">
                <a:solidFill>
                  <a:schemeClr val="bg1"/>
                </a:solidFill>
              </a:rPr>
              <a:t>The Arbitration</a:t>
            </a:r>
            <a:r>
              <a:rPr lang="en-US" dirty="0">
                <a:solidFill>
                  <a:schemeClr val="bg1"/>
                </a:solidFill>
              </a:rPr>
              <a:t>, </a:t>
            </a:r>
            <a:r>
              <a:rPr lang="en-US" i="1" dirty="0">
                <a:solidFill>
                  <a:schemeClr val="bg1"/>
                </a:solidFill>
              </a:rPr>
              <a:t>The Girl from Samos</a:t>
            </a:r>
            <a:r>
              <a:rPr lang="en-US" dirty="0">
                <a:solidFill>
                  <a:schemeClr val="bg1"/>
                </a:solidFill>
              </a:rPr>
              <a:t>, </a:t>
            </a:r>
            <a:r>
              <a:rPr lang="en-US" i="1" dirty="0">
                <a:solidFill>
                  <a:schemeClr val="bg1"/>
                </a:solidFill>
              </a:rPr>
              <a:t>The Shorn Girl</a:t>
            </a:r>
            <a:r>
              <a:rPr lang="en-US" dirty="0">
                <a:solidFill>
                  <a:schemeClr val="bg1"/>
                </a:solidFill>
              </a:rPr>
              <a:t>, and </a:t>
            </a:r>
            <a:r>
              <a:rPr lang="en-US" i="1" dirty="0">
                <a:solidFill>
                  <a:schemeClr val="bg1"/>
                </a:solidFill>
              </a:rPr>
              <a:t>The Hero</a:t>
            </a:r>
            <a:r>
              <a:rPr lang="en-US" dirty="0">
                <a:solidFill>
                  <a:schemeClr val="bg1"/>
                </a:solidFill>
              </a:rPr>
              <a: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600200"/>
            <a:ext cx="2438400" cy="449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2549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spc="50" dirty="0">
                <a:ln w="9525" cmpd="sng">
                  <a:solidFill>
                    <a:schemeClr val="accent1"/>
                  </a:solidFill>
                  <a:prstDash val="solid"/>
                </a:ln>
                <a:solidFill>
                  <a:srgbClr val="FF9933"/>
                </a:solidFill>
                <a:effectLst>
                  <a:glow rad="228600">
                    <a:schemeClr val="accent5">
                      <a:satMod val="175000"/>
                      <a:alpha val="40000"/>
                    </a:schemeClr>
                  </a:glow>
                </a:effectLst>
                <a:latin typeface="Juice ITC" panose="04040403040A02020202" pitchFamily="82" charset="0"/>
              </a:rPr>
              <a:t>Ancient Greek Theatre</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chemeClr val="bg1"/>
                </a:solidFill>
              </a:rPr>
              <a:t>Sources of information for theatre origins and Greek theatre: </a:t>
            </a:r>
          </a:p>
          <a:p>
            <a:pPr marL="0" indent="0">
              <a:buNone/>
            </a:pPr>
            <a:endParaRPr lang="en-US" dirty="0">
              <a:solidFill>
                <a:schemeClr val="bg1"/>
              </a:solidFill>
            </a:endParaRPr>
          </a:p>
          <a:p>
            <a:r>
              <a:rPr lang="en-US" dirty="0">
                <a:solidFill>
                  <a:schemeClr val="bg1"/>
                </a:solidFill>
              </a:rPr>
              <a:t>Extant plays and fragments </a:t>
            </a:r>
          </a:p>
          <a:p>
            <a:r>
              <a:rPr lang="en-US" dirty="0">
                <a:solidFill>
                  <a:schemeClr val="bg1"/>
                </a:solidFill>
              </a:rPr>
              <a:t>Records of dramas (scattered) </a:t>
            </a:r>
          </a:p>
          <a:p>
            <a:r>
              <a:rPr lang="en-US" dirty="0">
                <a:solidFill>
                  <a:schemeClr val="bg1"/>
                </a:solidFill>
              </a:rPr>
              <a:t>Commentaries (such as Aristotle) </a:t>
            </a:r>
          </a:p>
          <a:p>
            <a:r>
              <a:rPr lang="en-US" dirty="0">
                <a:solidFill>
                  <a:schemeClr val="bg1"/>
                </a:solidFill>
              </a:rPr>
              <a:t>Archeological remains of buildings </a:t>
            </a:r>
          </a:p>
          <a:p>
            <a:r>
              <a:rPr lang="en-US" dirty="0">
                <a:solidFill>
                  <a:schemeClr val="bg1"/>
                </a:solidFill>
              </a:rPr>
              <a:t>Visual art - primarily from vase painting</a:t>
            </a:r>
          </a:p>
          <a:p>
            <a:pPr marL="0" indent="0">
              <a:buNone/>
            </a:pPr>
            <a:endParaRPr lang="en-US" dirty="0">
              <a:solidFill>
                <a:schemeClr val="bg1"/>
              </a:solidFill>
            </a:endParaRPr>
          </a:p>
          <a:p>
            <a:pPr marL="0" indent="0">
              <a:buNone/>
            </a:pPr>
            <a:r>
              <a:rPr lang="en-US" dirty="0">
                <a:solidFill>
                  <a:schemeClr val="bg1"/>
                </a:solidFill>
              </a:rPr>
              <a:t>Therefore, the conclusions we make are highly hypothetical, but we can discuss the standard accepted views of Greek theatre.</a:t>
            </a:r>
          </a:p>
          <a:p>
            <a:pPr marL="0" indent="0">
              <a:buNone/>
            </a:pPr>
            <a:endParaRPr lang="en-US" dirty="0">
              <a:solidFill>
                <a:schemeClr val="bg1"/>
              </a:solidFill>
            </a:endParaRPr>
          </a:p>
          <a:p>
            <a:r>
              <a:rPr lang="en-US" dirty="0">
                <a:solidFill>
                  <a:schemeClr val="bg1"/>
                </a:solidFill>
              </a:rPr>
              <a:t>8</a:t>
            </a:r>
            <a:r>
              <a:rPr lang="en-US" baseline="30000" dirty="0">
                <a:solidFill>
                  <a:schemeClr val="bg1"/>
                </a:solidFill>
              </a:rPr>
              <a:t>th</a:t>
            </a:r>
            <a:r>
              <a:rPr lang="en-US" dirty="0">
                <a:solidFill>
                  <a:schemeClr val="bg1"/>
                </a:solidFill>
              </a:rPr>
              <a:t> century B.C. – the first drama in recorded history </a:t>
            </a:r>
          </a:p>
          <a:p>
            <a:r>
              <a:rPr lang="en-US" dirty="0">
                <a:solidFill>
                  <a:schemeClr val="bg1"/>
                </a:solidFill>
              </a:rPr>
              <a:t>By 5</a:t>
            </a:r>
            <a:r>
              <a:rPr lang="en-US" baseline="30000" dirty="0">
                <a:solidFill>
                  <a:schemeClr val="bg1"/>
                </a:solidFill>
              </a:rPr>
              <a:t>th</a:t>
            </a:r>
            <a:r>
              <a:rPr lang="en-US" dirty="0">
                <a:solidFill>
                  <a:schemeClr val="bg1"/>
                </a:solidFill>
              </a:rPr>
              <a:t> century B.C. The "polis" or city-state was the governing unit </a:t>
            </a:r>
          </a:p>
          <a:p>
            <a:r>
              <a:rPr lang="en-US" dirty="0">
                <a:solidFill>
                  <a:schemeClr val="bg1"/>
                </a:solidFill>
              </a:rPr>
              <a:t>Athens was the strongest polis for art and literature</a:t>
            </a:r>
          </a:p>
          <a:p>
            <a:pPr lvl="1"/>
            <a:r>
              <a:rPr lang="en-US" dirty="0">
                <a:solidFill>
                  <a:schemeClr val="bg1"/>
                </a:solidFill>
              </a:rPr>
              <a:t>The first democracy – all could participate (citizens – no women, slaves, or foreigners) </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902781"/>
            <a:ext cx="3581400" cy="15887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96758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solidFill>
                  <a:schemeClr val="bg1"/>
                </a:solidFill>
              </a:rPr>
              <a:t>Greek theatre must have arisen in the early or mid-500's BC, because drama is simply not mentioned in texts or credible sources prior to that time. </a:t>
            </a:r>
          </a:p>
          <a:p>
            <a:r>
              <a:rPr lang="en-US" dirty="0">
                <a:solidFill>
                  <a:schemeClr val="bg1"/>
                </a:solidFill>
              </a:rPr>
              <a:t>By 534 BC theatre is clearly under way because that was when Pisistratus, the tyrant of Athens, inaugurated the urban ceremonies honoring the god Dionysus, a festival that for the first time in recorded history included theatrical performances. </a:t>
            </a:r>
          </a:p>
          <a:p>
            <a:r>
              <a:rPr lang="en-US" dirty="0">
                <a:solidFill>
                  <a:schemeClr val="bg1"/>
                </a:solidFill>
              </a:rPr>
              <a:t>The form of worship sanctioned in Dionysian religion was ecstasy, literally "the act of standing outside oneself." </a:t>
            </a:r>
          </a:p>
          <a:p>
            <a:r>
              <a:rPr lang="en-US" dirty="0">
                <a:solidFill>
                  <a:schemeClr val="bg1"/>
                </a:solidFill>
              </a:rPr>
              <a:t>At the highest pitch of the celebration, it was believed that worshipers left themselves, as the god entered their bodies, and they could then perform miracles and wondrous acts beyond normal human capabilities. </a:t>
            </a:r>
          </a:p>
          <a:p>
            <a:r>
              <a:rPr lang="en-US" dirty="0">
                <a:solidFill>
                  <a:schemeClr val="bg1"/>
                </a:solidFill>
              </a:rPr>
              <a:t>That the "impersonation" of a human by the god bears some resemblance to what an actor does in performing a drama has led many a scholar to assert an evolutionary connection between this sort of worship and the performance of drama. </a:t>
            </a:r>
          </a:p>
          <a:p>
            <a:r>
              <a:rPr lang="en-US" dirty="0">
                <a:solidFill>
                  <a:schemeClr val="bg1"/>
                </a:solidFill>
              </a:rPr>
              <a:t>For this and other reasons, Bieber asserts: "The religion of Dionysus is the only one in ancient times in which dramatic plays would have developed."</a:t>
            </a:r>
          </a:p>
          <a:p>
            <a:r>
              <a:rPr lang="en-US" dirty="0">
                <a:solidFill>
                  <a:schemeClr val="bg1"/>
                </a:solidFill>
              </a:rPr>
              <a:t>Thus, all reasonable evidence suggests that Athens was the cradle, if not the birthplace, of early drama.</a:t>
            </a:r>
          </a:p>
        </p:txBody>
      </p:sp>
      <p:sp>
        <p:nvSpPr>
          <p:cNvPr id="6" name="Title 1">
            <a:extLst>
              <a:ext uri="{FF2B5EF4-FFF2-40B4-BE49-F238E27FC236}">
                <a16:creationId xmlns:a16="http://schemas.microsoft.com/office/drawing/2014/main" id="{DF8F6049-4259-41B7-5B6F-9704A198494A}"/>
              </a:ext>
            </a:extLst>
          </p:cNvPr>
          <p:cNvSpPr>
            <a:spLocks noGrp="1"/>
          </p:cNvSpPr>
          <p:nvPr>
            <p:ph type="title"/>
          </p:nvPr>
        </p:nvSpPr>
        <p:spPr>
          <a:xfrm>
            <a:off x="457200" y="274638"/>
            <a:ext cx="8229600" cy="1143000"/>
          </a:xfrm>
        </p:spPr>
        <p:txBody>
          <a:bodyPr>
            <a:normAutofit/>
          </a:bodyPr>
          <a:lstStyle/>
          <a:p>
            <a:r>
              <a:rPr lang="en-US" sz="6600" b="1" spc="50" dirty="0">
                <a:ln w="9525" cmpd="sng">
                  <a:solidFill>
                    <a:schemeClr val="accent1"/>
                  </a:solidFill>
                  <a:prstDash val="solid"/>
                </a:ln>
                <a:solidFill>
                  <a:srgbClr val="FF9933"/>
                </a:solidFill>
                <a:effectLst>
                  <a:glow rad="228600">
                    <a:schemeClr val="accent5">
                      <a:satMod val="175000"/>
                      <a:alpha val="40000"/>
                    </a:schemeClr>
                  </a:glow>
                </a:effectLst>
                <a:latin typeface="Juice ITC" panose="04040403040A02020202" pitchFamily="82" charset="0"/>
              </a:rPr>
              <a:t>Ancient Greek Theatre</a:t>
            </a:r>
          </a:p>
        </p:txBody>
      </p:sp>
    </p:spTree>
    <p:extLst>
      <p:ext uri="{BB962C8B-B14F-4D97-AF65-F5344CB8AC3E}">
        <p14:creationId xmlns:p14="http://schemas.microsoft.com/office/powerpoint/2010/main" val="267659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solidFill>
                  <a:srgbClr val="FFFF99"/>
                </a:solidFill>
              </a:rPr>
              <a:t>Pericles (c. 460-430 B.C.) – "first citizen" of Athens</a:t>
            </a:r>
          </a:p>
          <a:p>
            <a:pPr lvl="1"/>
            <a:r>
              <a:rPr lang="en-US" dirty="0">
                <a:solidFill>
                  <a:schemeClr val="bg1"/>
                </a:solidFill>
              </a:rPr>
              <a:t>He led Athens in the "Golden Age of Greece" the "Age of Pericles“</a:t>
            </a:r>
          </a:p>
          <a:p>
            <a:pPr lvl="1"/>
            <a:r>
              <a:rPr lang="en-US" dirty="0">
                <a:solidFill>
                  <a:schemeClr val="bg1"/>
                </a:solidFill>
              </a:rPr>
              <a:t>He emphasized culture – architecture, art, and drama  </a:t>
            </a:r>
          </a:p>
          <a:p>
            <a:pPr lvl="1"/>
            <a:r>
              <a:rPr lang="en-US" dirty="0">
                <a:solidFill>
                  <a:schemeClr val="bg1"/>
                </a:solidFill>
              </a:rPr>
              <a:t>Had temples and public building built, including the Theatre of Dionysus (Dionysus) and the Parthenon </a:t>
            </a:r>
          </a:p>
          <a:p>
            <a:r>
              <a:rPr lang="en-US" dirty="0">
                <a:solidFill>
                  <a:schemeClr val="bg1"/>
                </a:solidFill>
              </a:rPr>
              <a:t> Athens was defeated in the Peloponnesian War in 404 B.C.</a:t>
            </a:r>
          </a:p>
          <a:p>
            <a:r>
              <a:rPr lang="en-US" dirty="0">
                <a:solidFill>
                  <a:schemeClr val="bg1"/>
                </a:solidFill>
              </a:rPr>
              <a:t>Greek society viewed gods in human terms</a:t>
            </a:r>
          </a:p>
          <a:p>
            <a:pPr lvl="1"/>
            <a:r>
              <a:rPr lang="en-US" dirty="0">
                <a:solidFill>
                  <a:schemeClr val="bg1"/>
                </a:solidFill>
              </a:rPr>
              <a:t>Gods held grudges, etc., fought with each other - therefore their destiny (and those of humans) was uncertain </a:t>
            </a:r>
          </a:p>
          <a:p>
            <a:r>
              <a:rPr lang="en-US" dirty="0">
                <a:solidFill>
                  <a:schemeClr val="bg1"/>
                </a:solidFill>
              </a:rPr>
              <a:t>A strong concern for humanity - the founders of philosophy came from this period </a:t>
            </a:r>
          </a:p>
          <a:p>
            <a:r>
              <a:rPr lang="en-US" dirty="0">
                <a:solidFill>
                  <a:schemeClr val="bg1"/>
                </a:solidFill>
              </a:rPr>
              <a:t>Humans were elevated from animals, but harmony depended on a conjunction of human and divine forces. If disharmony, peace was endangered. </a:t>
            </a:r>
          </a:p>
          <a:p>
            <a:r>
              <a:rPr lang="en-US" dirty="0">
                <a:solidFill>
                  <a:schemeClr val="bg1"/>
                </a:solidFill>
              </a:rPr>
              <a:t>Drama therefore focused on human struggles, but with a "supernatural" element.</a:t>
            </a:r>
          </a:p>
          <a:p>
            <a:endParaRPr lang="en-US" dirty="0">
              <a:solidFill>
                <a:schemeClr val="bg1"/>
              </a:solidFill>
            </a:endParaRPr>
          </a:p>
        </p:txBody>
      </p:sp>
      <p:pic>
        <p:nvPicPr>
          <p:cNvPr id="6" name="Picture 5">
            <a:extLst>
              <a:ext uri="{FF2B5EF4-FFF2-40B4-BE49-F238E27FC236}">
                <a16:creationId xmlns:a16="http://schemas.microsoft.com/office/drawing/2014/main" id="{2E42719F-7DC8-94B3-ACFF-9DA2821D8A6B}"/>
              </a:ext>
            </a:extLst>
          </p:cNvPr>
          <p:cNvPicPr>
            <a:picLocks noChangeAspect="1"/>
          </p:cNvPicPr>
          <p:nvPr/>
        </p:nvPicPr>
        <p:blipFill>
          <a:blip r:embed="rId2"/>
          <a:stretch>
            <a:fillRect/>
          </a:stretch>
        </p:blipFill>
        <p:spPr>
          <a:xfrm>
            <a:off x="427912" y="304800"/>
            <a:ext cx="8230313" cy="1146147"/>
          </a:xfrm>
          <a:prstGeom prst="rect">
            <a:avLst/>
          </a:prstGeom>
        </p:spPr>
      </p:pic>
    </p:spTree>
    <p:extLst>
      <p:ext uri="{BB962C8B-B14F-4D97-AF65-F5344CB8AC3E}">
        <p14:creationId xmlns:p14="http://schemas.microsoft.com/office/powerpoint/2010/main" val="71835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ucida Handwriting" panose="03010101010101010101" pitchFamily="66" charset="0"/>
              </a:rPr>
              <a:t>Who was Pericles? Why should we care about him?</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600200"/>
            <a:ext cx="2286000" cy="4571999"/>
          </a:xfrm>
          <a:prstGeom prst="ellipse">
            <a:avLst/>
          </a:prstGeom>
          <a:ln>
            <a:noFill/>
          </a:ln>
          <a:effectLst>
            <a:softEdge rad="112500"/>
          </a:effectLst>
        </p:spPr>
      </p:pic>
      <p:sp>
        <p:nvSpPr>
          <p:cNvPr id="5" name="Content Placeholder 4"/>
          <p:cNvSpPr>
            <a:spLocks noGrp="1"/>
          </p:cNvSpPr>
          <p:nvPr>
            <p:ph sz="half" idx="2"/>
          </p:nvPr>
        </p:nvSpPr>
        <p:spPr>
          <a:xfrm>
            <a:off x="2743200" y="1600200"/>
            <a:ext cx="5943600" cy="4525963"/>
          </a:xfrm>
        </p:spPr>
        <p:txBody>
          <a:bodyPr>
            <a:normAutofit fontScale="25000" lnSpcReduction="20000"/>
          </a:bodyPr>
          <a:lstStyle/>
          <a:p>
            <a:pPr marL="0" indent="0">
              <a:buNone/>
            </a:pPr>
            <a:r>
              <a:rPr lang="en-US" sz="5600" dirty="0">
                <a:solidFill>
                  <a:schemeClr val="bg1"/>
                </a:solidFill>
              </a:rPr>
              <a:t>According to history.com:</a:t>
            </a:r>
          </a:p>
          <a:p>
            <a:r>
              <a:rPr lang="en-US" sz="5600" dirty="0">
                <a:solidFill>
                  <a:schemeClr val="bg1"/>
                </a:solidFill>
              </a:rPr>
              <a:t>Pericles was born into one of Athens’ leading families. </a:t>
            </a:r>
          </a:p>
          <a:p>
            <a:r>
              <a:rPr lang="en-US" sz="5600" dirty="0">
                <a:solidFill>
                  <a:schemeClr val="bg1"/>
                </a:solidFill>
              </a:rPr>
              <a:t>His father </a:t>
            </a:r>
            <a:r>
              <a:rPr lang="en-US" sz="5600" dirty="0" err="1">
                <a:solidFill>
                  <a:schemeClr val="bg1"/>
                </a:solidFill>
              </a:rPr>
              <a:t>Xanthippus</a:t>
            </a:r>
            <a:r>
              <a:rPr lang="en-US" sz="5600" dirty="0">
                <a:solidFill>
                  <a:schemeClr val="bg1"/>
                </a:solidFill>
              </a:rPr>
              <a:t> was a hero of the Persian War and his mother belonged to the culturally powerful </a:t>
            </a:r>
            <a:r>
              <a:rPr lang="en-US" sz="5600" dirty="0" err="1">
                <a:solidFill>
                  <a:schemeClr val="bg1"/>
                </a:solidFill>
              </a:rPr>
              <a:t>Alcmaeonidae</a:t>
            </a:r>
            <a:r>
              <a:rPr lang="en-US" sz="5600" dirty="0">
                <a:solidFill>
                  <a:schemeClr val="bg1"/>
                </a:solidFill>
              </a:rPr>
              <a:t> family. </a:t>
            </a:r>
          </a:p>
          <a:p>
            <a:r>
              <a:rPr lang="en-US" sz="5600" dirty="0">
                <a:solidFill>
                  <a:schemeClr val="bg1"/>
                </a:solidFill>
              </a:rPr>
              <a:t>He grew up in the company of artists and philosophers. </a:t>
            </a:r>
          </a:p>
          <a:p>
            <a:r>
              <a:rPr lang="en-US" sz="5600" dirty="0">
                <a:solidFill>
                  <a:schemeClr val="bg1"/>
                </a:solidFill>
              </a:rPr>
              <a:t>Pericles’ earliest recorded act, the financial sponsorship of a play by Aeschylus in 472 B.C., foreshadowed the future leader’s wealth, artistic taste and political savvy. The play expressed support for Athens’ embattled populist leader Themistocles over Pericles’ future archrival, the aristocrat Cimon.</a:t>
            </a:r>
          </a:p>
          <a:p>
            <a:r>
              <a:rPr lang="en-US" sz="5600" dirty="0">
                <a:solidFill>
                  <a:schemeClr val="bg1"/>
                </a:solidFill>
              </a:rPr>
              <a:t>During the 440s and 430s Pericles tapped the league’s treasury to fund vast cultural projects in Athens, most notably a series of structures on the city’s hilltop Acropolis: the temple of Athena Nike and the towering Parthenon. Built to the highest standards of aesthetics, engineering and mathematics, these white marble structures were decorated with intricate statues and murals carved by the era’s greatest sculptors.</a:t>
            </a:r>
          </a:p>
          <a:p>
            <a:r>
              <a:rPr lang="en-US" sz="5600" dirty="0">
                <a:solidFill>
                  <a:schemeClr val="bg1"/>
                </a:solidFill>
              </a:rPr>
              <a:t>Pericles’ social innovations were equally important to the era. </a:t>
            </a:r>
            <a:r>
              <a:rPr lang="en-US" sz="5600" dirty="0">
                <a:solidFill>
                  <a:srgbClr val="FFFF99"/>
                </a:solidFill>
              </a:rPr>
              <a:t>He worked to democratize the fine arts by subsidizing theater admission for poorer citizens and enabled civic participation by offering pay for jury duty and other civil service. </a:t>
            </a:r>
          </a:p>
          <a:p>
            <a:r>
              <a:rPr lang="en-US" sz="5600" dirty="0">
                <a:solidFill>
                  <a:schemeClr val="bg1"/>
                </a:solidFill>
              </a:rPr>
              <a:t>Pericles maintained close friendships with the leading intellects of his time. </a:t>
            </a:r>
          </a:p>
          <a:p>
            <a:r>
              <a:rPr lang="en-US" sz="5600" dirty="0">
                <a:solidFill>
                  <a:schemeClr val="bg1"/>
                </a:solidFill>
              </a:rPr>
              <a:t>The playwright Sophocles and the sculptor Phidias were among his friends. </a:t>
            </a:r>
          </a:p>
          <a:p>
            <a:r>
              <a:rPr lang="en-US" sz="5600" dirty="0">
                <a:solidFill>
                  <a:schemeClr val="bg1"/>
                </a:solidFill>
              </a:rPr>
              <a:t>Pericles himself was a master orator. His speeches celebrate the greatness of a democratic Athens at its peak.</a:t>
            </a:r>
          </a:p>
          <a:p>
            <a:endParaRPr lang="en-US" dirty="0">
              <a:solidFill>
                <a:schemeClr val="bg1"/>
              </a:solidFill>
            </a:endParaRPr>
          </a:p>
        </p:txBody>
      </p:sp>
    </p:spTree>
    <p:extLst>
      <p:ext uri="{BB962C8B-B14F-4D97-AF65-F5344CB8AC3E}">
        <p14:creationId xmlns:p14="http://schemas.microsoft.com/office/powerpoint/2010/main" val="374257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n w="22225">
                  <a:solidFill>
                    <a:schemeClr val="accent2"/>
                  </a:solidFill>
                  <a:prstDash val="solid"/>
                </a:ln>
                <a:solidFill>
                  <a:schemeClr val="accent2">
                    <a:lumMod val="40000"/>
                    <a:lumOff val="60000"/>
                  </a:schemeClr>
                </a:solidFill>
                <a:latin typeface="Georgia" panose="02040502050405020303" pitchFamily="18" charset="0"/>
              </a:rPr>
              <a:t>An Overview of Classical Greek Drama</a:t>
            </a:r>
          </a:p>
        </p:txBody>
      </p:sp>
      <p:sp>
        <p:nvSpPr>
          <p:cNvPr id="3" name="Content Placeholder 2"/>
          <p:cNvSpPr>
            <a:spLocks noGrp="1"/>
          </p:cNvSpPr>
          <p:nvPr>
            <p:ph idx="1"/>
          </p:nvPr>
        </p:nvSpPr>
        <p:spPr/>
        <p:txBody>
          <a:bodyPr>
            <a:normAutofit fontScale="55000" lnSpcReduction="20000"/>
          </a:bodyPr>
          <a:lstStyle/>
          <a:p>
            <a:r>
              <a:rPr lang="en-US" dirty="0">
                <a:solidFill>
                  <a:srgbClr val="FFFF99"/>
                </a:solidFill>
              </a:rPr>
              <a:t>According to Aristotle, the Athenians developed tragedy first, with comedy following a generation or so later. </a:t>
            </a:r>
          </a:p>
          <a:p>
            <a:r>
              <a:rPr lang="en-US" dirty="0">
                <a:solidFill>
                  <a:schemeClr val="bg1"/>
                </a:solidFill>
              </a:rPr>
              <a:t>Comic dramas as opposed to comedy itself—that is, humorous plays versus the formal genre of "comedy"—appear to have evolved alongside their tragic counterpart, perhaps even before it. </a:t>
            </a:r>
          </a:p>
          <a:p>
            <a:r>
              <a:rPr lang="en-US" dirty="0">
                <a:solidFill>
                  <a:schemeClr val="bg1"/>
                </a:solidFill>
              </a:rPr>
              <a:t>The satyr play, in particular, a farcical rendition of myths more often treated seriously which featured a chorus of rowdy, disrespectful satyrs (half-human half-animal spirits of the wilderness notorious for their lust and gluttony), emerged early in the tradition of Greek theatre, though exactly how early is not clear. </a:t>
            </a:r>
          </a:p>
          <a:p>
            <a:r>
              <a:rPr lang="en-US" dirty="0">
                <a:solidFill>
                  <a:schemeClr val="bg1"/>
                </a:solidFill>
              </a:rPr>
              <a:t>Nevertheless, the historical sources for theatrical performances in the Classical Age focus largely on tragedy as the hub of early dramatic activity, even if its pre-eminence probably looks clearer in hindsight than it seemed in the day. </a:t>
            </a:r>
          </a:p>
          <a:p>
            <a:r>
              <a:rPr lang="en-US" dirty="0">
                <a:solidFill>
                  <a:schemeClr val="bg1"/>
                </a:solidFill>
              </a:rPr>
              <a:t>Aeschylus lived a generation earlier than the other two (Sophocles and Euripides) so his work provides our first hard look at Greek drama. </a:t>
            </a:r>
          </a:p>
          <a:p>
            <a:r>
              <a:rPr lang="en-US" dirty="0">
                <a:solidFill>
                  <a:schemeClr val="bg1"/>
                </a:solidFill>
              </a:rPr>
              <a:t>To modern viewers his plays seem static and slow-moving, there can be little doubt they were exciting and controversial in their day. </a:t>
            </a:r>
          </a:p>
        </p:txBody>
      </p:sp>
    </p:spTree>
    <p:extLst>
      <p:ext uri="{BB962C8B-B14F-4D97-AF65-F5344CB8AC3E}">
        <p14:creationId xmlns:p14="http://schemas.microsoft.com/office/powerpoint/2010/main" val="334071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n w="22225">
                  <a:solidFill>
                    <a:schemeClr val="accent2"/>
                  </a:solidFill>
                  <a:prstDash val="solid"/>
                </a:ln>
                <a:solidFill>
                  <a:schemeClr val="accent2">
                    <a:lumMod val="40000"/>
                    <a:lumOff val="60000"/>
                  </a:schemeClr>
                </a:solidFill>
                <a:latin typeface="Georgia" panose="02040502050405020303" pitchFamily="18" charset="0"/>
              </a:rPr>
              <a:t>An Overview of Classical Greek Drama</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The elder of the later pair, </a:t>
            </a:r>
            <a:r>
              <a:rPr lang="en-US" dirty="0">
                <a:solidFill>
                  <a:srgbClr val="FFFF99"/>
                </a:solidFill>
              </a:rPr>
              <a:t>Sophocles is often seen as the best playwright of the three—in the general estimation of many in the scholarly community, Sophocles remains the finest exponent of tragic arts ever—and certainly his polished dramas were very well-respected in the Classical Age, as they have been for the most part ever since.</a:t>
            </a:r>
          </a:p>
          <a:p>
            <a:r>
              <a:rPr lang="en-US" dirty="0">
                <a:solidFill>
                  <a:schemeClr val="bg1"/>
                </a:solidFill>
              </a:rPr>
              <a:t>Euripides, while alienating his contemporaries and considered by many a distant second to Sophocles when the two of them were alive, left behind a body of drama which commanded the stage after the Classical Age. </a:t>
            </a:r>
          </a:p>
          <a:p>
            <a:r>
              <a:rPr lang="en-US" dirty="0">
                <a:solidFill>
                  <a:schemeClr val="bg1"/>
                </a:solidFill>
              </a:rPr>
              <a:t>Euripides had a knack for putting on stage eye-catching situations and creating memorable characters with extreme personality disorders. </a:t>
            </a:r>
          </a:p>
          <a:p>
            <a:r>
              <a:rPr lang="en-US" dirty="0">
                <a:solidFill>
                  <a:schemeClr val="bg1"/>
                </a:solidFill>
              </a:rPr>
              <a:t>Accordingly, theatrical records show that his works were very frequently produced in later ages, outstripping both Sophocles and Aeschylus. </a:t>
            </a:r>
          </a:p>
          <a:p>
            <a:r>
              <a:rPr lang="en-US" dirty="0">
                <a:solidFill>
                  <a:schemeClr val="bg1"/>
                </a:solidFill>
              </a:rPr>
              <a:t>No Greek tragedy from the fourth century or later (the Post-Classical Age) has been preserved intact, making it hard to determine the course of tragic drama in Greece after the lifetime of Sophocles and Euripides. We can, however, follow the evolution of its close kin, comedy, in later Greek theatre. </a:t>
            </a:r>
          </a:p>
          <a:p>
            <a:endParaRPr lang="en-US" dirty="0">
              <a:solidFill>
                <a:schemeClr val="bg1"/>
              </a:solidFill>
            </a:endParaRPr>
          </a:p>
        </p:txBody>
      </p:sp>
    </p:spTree>
    <p:extLst>
      <p:ext uri="{BB962C8B-B14F-4D97-AF65-F5344CB8AC3E}">
        <p14:creationId xmlns:p14="http://schemas.microsoft.com/office/powerpoint/2010/main" val="116914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latin typeface="Footlight MT Light" panose="0204060206030A020304" pitchFamily="18" charset="0"/>
              </a:rPr>
              <a:t>Four Qualities of Greek Drama</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solidFill>
                  <a:srgbClr val="FFFF99"/>
                </a:solidFill>
              </a:rPr>
              <a:t>1. Performed for special occasions (festivals) </a:t>
            </a:r>
          </a:p>
          <a:p>
            <a:pPr lvl="1"/>
            <a:r>
              <a:rPr lang="en-US" dirty="0">
                <a:solidFill>
                  <a:schemeClr val="bg1"/>
                </a:solidFill>
              </a:rPr>
              <a:t>Athens had four festivals worshipping Dionysus – (Bacchus in Latin, Roman) god of wine, fertility, rebirth  </a:t>
            </a:r>
          </a:p>
          <a:p>
            <a:pPr marL="457200" lvl="1" indent="0">
              <a:buNone/>
            </a:pPr>
            <a:endParaRPr lang="en-US" dirty="0">
              <a:solidFill>
                <a:schemeClr val="bg1"/>
              </a:solidFill>
            </a:endParaRPr>
          </a:p>
          <a:p>
            <a:pPr marL="0" indent="0">
              <a:buNone/>
            </a:pPr>
            <a:r>
              <a:rPr lang="en-US" b="1" dirty="0">
                <a:solidFill>
                  <a:srgbClr val="FFFF99"/>
                </a:solidFill>
              </a:rPr>
              <a:t>2. Competitive – prizes awarded  </a:t>
            </a:r>
          </a:p>
          <a:p>
            <a:pPr lvl="1"/>
            <a:r>
              <a:rPr lang="en-US" dirty="0">
                <a:solidFill>
                  <a:schemeClr val="bg1"/>
                </a:solidFill>
              </a:rPr>
              <a:t>Actors and playwrights competed</a:t>
            </a:r>
          </a:p>
          <a:p>
            <a:pPr marL="457200" lvl="1" indent="0">
              <a:buNone/>
            </a:pPr>
            <a:endParaRPr lang="en-US" dirty="0">
              <a:solidFill>
                <a:schemeClr val="bg1"/>
              </a:solidFill>
            </a:endParaRPr>
          </a:p>
          <a:p>
            <a:pPr marL="0" indent="0">
              <a:buNone/>
            </a:pPr>
            <a:r>
              <a:rPr lang="en-US" b="1" dirty="0">
                <a:solidFill>
                  <a:srgbClr val="FFFF99"/>
                </a:solidFill>
              </a:rPr>
              <a:t>3. Choral – singing seems to have been an important part </a:t>
            </a:r>
          </a:p>
          <a:p>
            <a:pPr lvl="1"/>
            <a:r>
              <a:rPr lang="en-US" dirty="0">
                <a:solidFill>
                  <a:schemeClr val="bg1"/>
                </a:solidFill>
              </a:rPr>
              <a:t>A chorus of men (varied in size form 3 to 50) – many think the choral song – dithyramb – was the beginnings of Greek drama (but origins are unclear) </a:t>
            </a:r>
          </a:p>
          <a:p>
            <a:pPr marL="457200" lvl="1" indent="0">
              <a:buNone/>
            </a:pPr>
            <a:endParaRPr lang="en-US" b="1" dirty="0">
              <a:solidFill>
                <a:schemeClr val="accent3">
                  <a:lumMod val="60000"/>
                  <a:lumOff val="40000"/>
                </a:schemeClr>
              </a:solidFill>
            </a:endParaRPr>
          </a:p>
          <a:p>
            <a:pPr marL="0" indent="0">
              <a:buNone/>
            </a:pPr>
            <a:r>
              <a:rPr lang="en-US" b="1" dirty="0">
                <a:solidFill>
                  <a:srgbClr val="FFFF99"/>
                </a:solidFill>
              </a:rPr>
              <a:t>4. Closely associated with religion - stories based on myth or history</a:t>
            </a:r>
          </a:p>
          <a:p>
            <a:pPr lvl="1"/>
            <a:r>
              <a:rPr lang="en-US" dirty="0">
                <a:solidFill>
                  <a:schemeClr val="bg1"/>
                </a:solidFill>
              </a:rPr>
              <a:t>Some believe the chorus sang, moved, danced </a:t>
            </a:r>
          </a:p>
          <a:p>
            <a:pPr lvl="1"/>
            <a:r>
              <a:rPr lang="en-US" dirty="0">
                <a:solidFill>
                  <a:schemeClr val="bg1"/>
                </a:solidFill>
              </a:rPr>
              <a:t>Most believe the chorus underscored the ideas of the play, provided point-of-view, and focused on issues of the play and implications of the action, established the play's ethical system, and participated in the action</a:t>
            </a:r>
          </a:p>
          <a:p>
            <a:endParaRPr lang="en-US" dirty="0">
              <a:solidFill>
                <a:schemeClr val="bg1"/>
              </a:solidFill>
            </a:endParaRPr>
          </a:p>
        </p:txBody>
      </p:sp>
    </p:spTree>
    <p:extLst>
      <p:ext uri="{BB962C8B-B14F-4D97-AF65-F5344CB8AC3E}">
        <p14:creationId xmlns:p14="http://schemas.microsoft.com/office/powerpoint/2010/main" val="46936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Gigi" panose="04040504061007020D02" pitchFamily="82" charset="0"/>
              </a:rPr>
              <a:t>Theatron</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Gigi" panose="04040504061007020D02" pitchFamily="82"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25908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half" idx="2"/>
          </p:nvPr>
        </p:nvSpPr>
        <p:spPr>
          <a:xfrm>
            <a:off x="3200400" y="1600200"/>
            <a:ext cx="5486400" cy="4525963"/>
          </a:xfrm>
        </p:spPr>
        <p:txBody>
          <a:bodyPr>
            <a:noAutofit/>
          </a:bodyPr>
          <a:lstStyle/>
          <a:p>
            <a:r>
              <a:rPr lang="en-US" sz="1400" dirty="0">
                <a:solidFill>
                  <a:schemeClr val="bg1"/>
                </a:solidFill>
              </a:rPr>
              <a:t>The physical remains of Greek theatre from the Classical Age are pitifully few, making it a treacherous enterprise to reconstruct the theatre spaces, sets, costumes, music or any of the material features of theatre in the great age which fostered Greek tragedy (the 400's BC). </a:t>
            </a:r>
          </a:p>
          <a:p>
            <a:r>
              <a:rPr lang="en-US" sz="1400" dirty="0">
                <a:solidFill>
                  <a:schemeClr val="bg1"/>
                </a:solidFill>
              </a:rPr>
              <a:t>Most Greek theatres visible today around the Mediterranean basin were constructed after the Classical Age, while those few which belong to the earliest periods of theatre evolution have almost universally been renovated in later periods of ancient times, leaving them doubtful sources of information about classical theatre. </a:t>
            </a:r>
          </a:p>
          <a:p>
            <a:r>
              <a:rPr lang="en-US" sz="1400" dirty="0">
                <a:solidFill>
                  <a:schemeClr val="bg1"/>
                </a:solidFill>
              </a:rPr>
              <a:t>That is, they constitute "secondary sources," for the most part. </a:t>
            </a:r>
          </a:p>
          <a:p>
            <a:r>
              <a:rPr lang="en-US" sz="1400" dirty="0">
                <a:solidFill>
                  <a:schemeClr val="bg1"/>
                </a:solidFill>
              </a:rPr>
              <a:t>Our data concerning classical stage practices, such as acting styles, costumes, musical accompaniment and the like, are in general equally unclear. </a:t>
            </a:r>
          </a:p>
          <a:p>
            <a:r>
              <a:rPr lang="en-US" sz="1400" dirty="0">
                <a:solidFill>
                  <a:schemeClr val="bg1"/>
                </a:solidFill>
              </a:rPr>
              <a:t>Though some historical sources seem to provide reliable information about the performance of classical tragedy, the modern appreciation of this data still relies heavily on the fifth-century dramas that happen to have survived. </a:t>
            </a:r>
          </a:p>
          <a:p>
            <a:r>
              <a:rPr lang="en-US" sz="1400" dirty="0">
                <a:solidFill>
                  <a:schemeClr val="bg1"/>
                </a:solidFill>
              </a:rPr>
              <a:t>To make matters worse, ancient theatre was in its customs and practices a rather fluid enterprise, and what rules applied to one period—or even one decade—may not necessarily have applied to another.</a:t>
            </a:r>
          </a:p>
        </p:txBody>
      </p:sp>
    </p:spTree>
    <p:extLst>
      <p:ext uri="{BB962C8B-B14F-4D97-AF65-F5344CB8AC3E}">
        <p14:creationId xmlns:p14="http://schemas.microsoft.com/office/powerpoint/2010/main" val="175113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4">
                    <a:lumMod val="60000"/>
                    <a:lumOff val="40000"/>
                  </a:schemeClr>
                </a:solidFill>
                <a:effectLst>
                  <a:glow rad="228600">
                    <a:schemeClr val="accent4">
                      <a:satMod val="175000"/>
                      <a:alpha val="40000"/>
                    </a:schemeClr>
                  </a:glow>
                </a:effectLst>
                <a:latin typeface="Goudy Stout" panose="0202090407030B020401" pitchFamily="18" charset="0"/>
              </a:rPr>
              <a:t>The Documentary Evidence for Pre-Classical Drama</a:t>
            </a:r>
          </a:p>
        </p:txBody>
      </p:sp>
      <p:sp>
        <p:nvSpPr>
          <p:cNvPr id="3" name="Content Placeholder 2"/>
          <p:cNvSpPr>
            <a:spLocks noGrp="1"/>
          </p:cNvSpPr>
          <p:nvPr>
            <p:ph idx="1"/>
          </p:nvPr>
        </p:nvSpPr>
        <p:spPr/>
        <p:txBody>
          <a:bodyPr>
            <a:normAutofit fontScale="32500" lnSpcReduction="20000"/>
          </a:bodyPr>
          <a:lstStyle/>
          <a:p>
            <a:r>
              <a:rPr lang="en-US" sz="5200" dirty="0">
                <a:solidFill>
                  <a:schemeClr val="bg1"/>
                </a:solidFill>
              </a:rPr>
              <a:t>Before we begin, we must address a problem that immediately confronts anyone exploring the origin of Western drama. </a:t>
            </a:r>
          </a:p>
          <a:p>
            <a:r>
              <a:rPr lang="en-US" sz="5200" dirty="0">
                <a:solidFill>
                  <a:srgbClr val="FFFF99"/>
                </a:solidFill>
              </a:rPr>
              <a:t>There is a pitiful lack of written texts available for reconstructing the path that led to classical drama. </a:t>
            </a:r>
          </a:p>
          <a:p>
            <a:r>
              <a:rPr lang="en-US" sz="5200" dirty="0">
                <a:solidFill>
                  <a:schemeClr val="bg1"/>
                </a:solidFill>
              </a:rPr>
              <a:t>Those dated to the early periods of Greek history are particularly scarce, and artistic sources (vase paintings, in particular) are a little better. </a:t>
            </a:r>
          </a:p>
          <a:p>
            <a:r>
              <a:rPr lang="en-US" sz="5200" dirty="0">
                <a:solidFill>
                  <a:schemeClr val="bg1"/>
                </a:solidFill>
              </a:rPr>
              <a:t>Remarkably few instructive depictions of early drama exist at all—about twenty representations of choruses and dancing painted on vases surviving from the late sixth and early fifth centuries BC—and even so it is not clear how these may connect, if they do at all, to institutional theatre. </a:t>
            </a:r>
          </a:p>
          <a:p>
            <a:r>
              <a:rPr lang="en-US" sz="5200" dirty="0">
                <a:solidFill>
                  <a:schemeClr val="bg1"/>
                </a:solidFill>
              </a:rPr>
              <a:t>Furthermore, there is no written source on early theatre and drama contemporaneous with the period in which the art form arose. </a:t>
            </a:r>
          </a:p>
          <a:p>
            <a:r>
              <a:rPr lang="en-US" sz="5200" dirty="0">
                <a:solidFill>
                  <a:schemeClr val="bg1"/>
                </a:solidFill>
              </a:rPr>
              <a:t>All our documentation comes from later authors. </a:t>
            </a:r>
          </a:p>
          <a:p>
            <a:pPr lvl="1"/>
            <a:r>
              <a:rPr lang="en-US" sz="5200" dirty="0">
                <a:solidFill>
                  <a:schemeClr val="bg1"/>
                </a:solidFill>
              </a:rPr>
              <a:t>That is, it is secondary evidence, and so its bearing on our search for origins is at best suspect. </a:t>
            </a:r>
          </a:p>
          <a:p>
            <a:r>
              <a:rPr lang="en-US" sz="5200" dirty="0">
                <a:solidFill>
                  <a:schemeClr val="bg1"/>
                </a:solidFill>
              </a:rPr>
              <a:t>Even Herodotus, who lived in the age of classical drama, presents few reliable data about the preceding century in which theatre developed as an art form. In all the nine books of </a:t>
            </a:r>
            <a:r>
              <a:rPr lang="en-US" sz="5200" i="1" dirty="0">
                <a:solidFill>
                  <a:schemeClr val="bg1"/>
                </a:solidFill>
              </a:rPr>
              <a:t>The Histories </a:t>
            </a:r>
            <a:r>
              <a:rPr lang="en-US" sz="5200" dirty="0">
                <a:solidFill>
                  <a:schemeClr val="bg1"/>
                </a:solidFill>
              </a:rPr>
              <a:t>he notes only twice what seem to be theatre-like activities.</a:t>
            </a:r>
          </a:p>
          <a:p>
            <a:endParaRPr lang="en-US" dirty="0">
              <a:solidFill>
                <a:schemeClr val="bg1"/>
              </a:solidFill>
            </a:endParaRPr>
          </a:p>
        </p:txBody>
      </p:sp>
    </p:spTree>
    <p:extLst>
      <p:ext uri="{BB962C8B-B14F-4D97-AF65-F5344CB8AC3E}">
        <p14:creationId xmlns:p14="http://schemas.microsoft.com/office/powerpoint/2010/main" val="114505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Gigi" panose="04040504061007020D02" pitchFamily="82" charset="0"/>
              </a:rPr>
              <a:t>Theatron</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latin typeface="Gigi" panose="04040504061007020D02" pitchFamily="82"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25908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half" idx="2"/>
          </p:nvPr>
        </p:nvSpPr>
        <p:spPr>
          <a:xfrm>
            <a:off x="3200400" y="1600200"/>
            <a:ext cx="5486400" cy="4525963"/>
          </a:xfrm>
        </p:spPr>
        <p:txBody>
          <a:bodyPr>
            <a:noAutofit/>
          </a:bodyPr>
          <a:lstStyle/>
          <a:p>
            <a:r>
              <a:rPr lang="en-US" sz="1600" dirty="0">
                <a:solidFill>
                  <a:schemeClr val="bg1"/>
                </a:solidFill>
              </a:rPr>
              <a:t>The performance spaces of classical ancient times are enormous by today's standards, closer in size to modern sports stadiums than the sorts of theatres with which we are most familiar. </a:t>
            </a:r>
          </a:p>
          <a:p>
            <a:r>
              <a:rPr lang="en-US" sz="1600" dirty="0">
                <a:solidFill>
                  <a:schemeClr val="bg1"/>
                </a:solidFill>
              </a:rPr>
              <a:t>Outdoors and most often situated on steep slopes that curve around the playing area, many ancient theatres were capable of housing thousands of spectators. </a:t>
            </a:r>
          </a:p>
          <a:p>
            <a:r>
              <a:rPr lang="en-US" sz="1600" dirty="0">
                <a:solidFill>
                  <a:schemeClr val="bg1"/>
                </a:solidFill>
              </a:rPr>
              <a:t>These </a:t>
            </a:r>
            <a:r>
              <a:rPr lang="en-US" sz="1600" dirty="0" err="1">
                <a:solidFill>
                  <a:schemeClr val="bg1"/>
                </a:solidFill>
              </a:rPr>
              <a:t>theatra</a:t>
            </a:r>
            <a:r>
              <a:rPr lang="en-US" sz="1600" dirty="0">
                <a:solidFill>
                  <a:schemeClr val="bg1"/>
                </a:solidFill>
              </a:rPr>
              <a:t> (the plural of </a:t>
            </a:r>
            <a:r>
              <a:rPr lang="en-US" sz="1600" dirty="0" err="1">
                <a:solidFill>
                  <a:schemeClr val="bg1"/>
                </a:solidFill>
              </a:rPr>
              <a:t>theatron</a:t>
            </a:r>
            <a:r>
              <a:rPr lang="en-US" sz="1600" dirty="0">
                <a:solidFill>
                  <a:schemeClr val="bg1"/>
                </a:solidFill>
              </a:rPr>
              <a:t>)—the Greek word originally referred only to the seating area in a theatre—call for a certain style of performance. </a:t>
            </a:r>
          </a:p>
          <a:p>
            <a:r>
              <a:rPr lang="en-US" sz="1600" dirty="0">
                <a:solidFill>
                  <a:schemeClr val="bg1"/>
                </a:solidFill>
              </a:rPr>
              <a:t>In order to be heard, for instance, the ancient actor had to have a strong voice. </a:t>
            </a:r>
          </a:p>
          <a:p>
            <a:r>
              <a:rPr lang="en-US" sz="1600" dirty="0">
                <a:solidFill>
                  <a:schemeClr val="bg1"/>
                </a:solidFill>
              </a:rPr>
              <a:t>Likewise, costumes, sets and movement also needed to be visible from and intelligible at great distances. </a:t>
            </a:r>
          </a:p>
          <a:p>
            <a:r>
              <a:rPr lang="en-US" sz="1600" dirty="0">
                <a:solidFill>
                  <a:schemeClr val="bg1"/>
                </a:solidFill>
              </a:rPr>
              <a:t>Unlike modern realistic plays which for the most part call for intimate, indoor theatre spaces with controlled lighting, ancient drama had more the feel we associate with large-scale athletic events. </a:t>
            </a:r>
          </a:p>
        </p:txBody>
      </p:sp>
    </p:spTree>
    <p:extLst>
      <p:ext uri="{BB962C8B-B14F-4D97-AF65-F5344CB8AC3E}">
        <p14:creationId xmlns:p14="http://schemas.microsoft.com/office/powerpoint/2010/main" val="386873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839200" cy="63865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846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rgbClr val="00FFCC"/>
                </a:solidFill>
                <a:latin typeface="Edwardian Script ITC" panose="030303020407070D0804" pitchFamily="66" charset="0"/>
              </a:rPr>
              <a:t>The Theatre in the Classical Age</a:t>
            </a:r>
          </a:p>
        </p:txBody>
      </p:sp>
      <p:sp>
        <p:nvSpPr>
          <p:cNvPr id="4" name="Content Placeholder 3"/>
          <p:cNvSpPr>
            <a:spLocks noGrp="1"/>
          </p:cNvSpPr>
          <p:nvPr>
            <p:ph sz="half" idx="1"/>
          </p:nvPr>
        </p:nvSpPr>
        <p:spPr>
          <a:xfrm>
            <a:off x="457200" y="1600200"/>
            <a:ext cx="5105400" cy="4525963"/>
          </a:xfrm>
        </p:spPr>
        <p:txBody>
          <a:bodyPr>
            <a:normAutofit fontScale="25000" lnSpcReduction="20000"/>
          </a:bodyPr>
          <a:lstStyle/>
          <a:p>
            <a:r>
              <a:rPr lang="en-US" sz="5000" dirty="0">
                <a:solidFill>
                  <a:schemeClr val="bg1"/>
                </a:solidFill>
              </a:rPr>
              <a:t>The primary and primordial performance space in ancient Athens and the home of the City Dionysia was the Theatre of Dionysus. </a:t>
            </a:r>
          </a:p>
          <a:p>
            <a:r>
              <a:rPr lang="en-US" sz="5000" dirty="0">
                <a:solidFill>
                  <a:schemeClr val="bg1"/>
                </a:solidFill>
              </a:rPr>
              <a:t>Built into the slopes of the Acropolis where it could utilize the natural terrain to create seating, this "instrument for viewing" is, if not the actual birthplace, certainly the cradle of Western drama. </a:t>
            </a:r>
          </a:p>
          <a:p>
            <a:r>
              <a:rPr lang="en-US" sz="5000" dirty="0">
                <a:solidFill>
                  <a:schemeClr val="bg1"/>
                </a:solidFill>
              </a:rPr>
              <a:t>But its exact structure in the Classical Age is impossible to determine. </a:t>
            </a:r>
          </a:p>
          <a:p>
            <a:r>
              <a:rPr lang="en-US" sz="5000" dirty="0">
                <a:solidFill>
                  <a:schemeClr val="bg1"/>
                </a:solidFill>
              </a:rPr>
              <a:t>It was substantially refurbished twice in ancient times, once in the later fourth century (300's BC) and once again in Roman times, making it unlikely that a single stone visible in the theatre today was there in the Classical Age. Thus, it is improbable any of the classical tragedians would recognize much of the theatre we see now other than its location. </a:t>
            </a:r>
          </a:p>
          <a:p>
            <a:r>
              <a:rPr lang="en-US" sz="5000" dirty="0">
                <a:solidFill>
                  <a:schemeClr val="bg1"/>
                </a:solidFill>
              </a:rPr>
              <a:t>The orchestra—"dancing place" (literally, "instrument for dance")—of the Theatre of Dionysus, is the flat area at the bottom of the theatre where the chorus sang and danced. </a:t>
            </a:r>
          </a:p>
          <a:p>
            <a:r>
              <a:rPr lang="en-US" sz="5000" dirty="0">
                <a:solidFill>
                  <a:schemeClr val="bg1"/>
                </a:solidFill>
              </a:rPr>
              <a:t>Second, the only known theatre which has remained unchanged from that day, the Theatre at </a:t>
            </a:r>
            <a:r>
              <a:rPr lang="en-US" sz="5000" dirty="0" err="1">
                <a:solidFill>
                  <a:schemeClr val="bg1"/>
                </a:solidFill>
              </a:rPr>
              <a:t>Thorikos</a:t>
            </a:r>
            <a:r>
              <a:rPr lang="en-US" sz="5000" dirty="0">
                <a:solidFill>
                  <a:schemeClr val="bg1"/>
                </a:solidFill>
              </a:rPr>
              <a:t>—</a:t>
            </a:r>
            <a:r>
              <a:rPr lang="en-US" sz="5000" dirty="0" err="1">
                <a:solidFill>
                  <a:schemeClr val="bg1"/>
                </a:solidFill>
              </a:rPr>
              <a:t>Thorikos</a:t>
            </a:r>
            <a:r>
              <a:rPr lang="en-US" sz="5000" dirty="0">
                <a:solidFill>
                  <a:schemeClr val="bg1"/>
                </a:solidFill>
              </a:rPr>
              <a:t> was an Athenian deme ("district, borough")—has a rectangular orchestra with only its corners rounded. </a:t>
            </a:r>
          </a:p>
          <a:p>
            <a:r>
              <a:rPr lang="en-US" sz="5000" dirty="0">
                <a:solidFill>
                  <a:schemeClr val="bg1"/>
                </a:solidFill>
              </a:rPr>
              <a:t>Nevertheless, it is not certain that the Theatre at </a:t>
            </a:r>
            <a:r>
              <a:rPr lang="en-US" sz="5000" dirty="0" err="1">
                <a:solidFill>
                  <a:schemeClr val="bg1"/>
                </a:solidFill>
              </a:rPr>
              <a:t>Thorikos</a:t>
            </a:r>
            <a:r>
              <a:rPr lang="en-US" sz="5000" dirty="0">
                <a:solidFill>
                  <a:schemeClr val="bg1"/>
                </a:solidFill>
              </a:rPr>
              <a:t> was used as a space for performing drama, or just a public meeting ground. </a:t>
            </a:r>
          </a:p>
          <a:p>
            <a:r>
              <a:rPr lang="en-US" sz="5000" dirty="0">
                <a:solidFill>
                  <a:schemeClr val="bg1"/>
                </a:solidFill>
              </a:rPr>
              <a:t>In sum, it is hard to speak definitively about the physical nature of the Theatre of Dionysus as it existed in the Classical Age, except to say that it was a large structure capable of housing crowds which were huge even by modern standards. </a:t>
            </a:r>
          </a:p>
          <a:p>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15000" y="1676400"/>
            <a:ext cx="3124200" cy="4191000"/>
          </a:xfrm>
        </p:spPr>
      </p:pic>
    </p:spTree>
    <p:extLst>
      <p:ext uri="{BB962C8B-B14F-4D97-AF65-F5344CB8AC3E}">
        <p14:creationId xmlns:p14="http://schemas.microsoft.com/office/powerpoint/2010/main" val="279184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6">
                    <a:lumMod val="60000"/>
                    <a:lumOff val="40000"/>
                  </a:schemeClr>
                </a:solidFill>
                <a:effectLst>
                  <a:glow rad="228600">
                    <a:schemeClr val="accent6">
                      <a:satMod val="175000"/>
                      <a:alpha val="40000"/>
                    </a:schemeClr>
                  </a:glow>
                </a:effectLst>
                <a:latin typeface="Magneto" panose="04030805050802020D02" pitchFamily="82" charset="0"/>
              </a:rPr>
              <a:t>Greek Theatre as a Courtroom</a:t>
            </a:r>
          </a:p>
        </p:txBody>
      </p:sp>
      <p:sp>
        <p:nvSpPr>
          <p:cNvPr id="3" name="Content Placeholder 2"/>
          <p:cNvSpPr>
            <a:spLocks noGrp="1"/>
          </p:cNvSpPr>
          <p:nvPr>
            <p:ph idx="1"/>
          </p:nvPr>
        </p:nvSpPr>
        <p:spPr/>
        <p:txBody>
          <a:bodyPr>
            <a:normAutofit fontScale="40000" lnSpcReduction="20000"/>
          </a:bodyPr>
          <a:lstStyle/>
          <a:p>
            <a:r>
              <a:rPr lang="en-US" sz="3500" dirty="0">
                <a:solidFill>
                  <a:schemeClr val="bg1"/>
                </a:solidFill>
              </a:rPr>
              <a:t>Actually, if the ancient Greeks had compared drama to anything in their day, it would probably have been courtroom trials. </a:t>
            </a:r>
          </a:p>
          <a:p>
            <a:r>
              <a:rPr lang="en-US" sz="3500" dirty="0">
                <a:solidFill>
                  <a:schemeClr val="bg1"/>
                </a:solidFill>
              </a:rPr>
              <a:t>Lawyers back then were seen as "actors" of a sort inasmuch as they provided some of the more sensational and theatrical moments in Greek history. Often pleading cases before thousands of people and hardly shy about dramatizing their appearance in court, orators in ancient times rarely hesitated to allude to drama during litigation, one at least even going so far as to quote tragedy at some length as if he were an actor. </a:t>
            </a:r>
          </a:p>
          <a:p>
            <a:r>
              <a:rPr lang="en-US" sz="3500" dirty="0">
                <a:solidFill>
                  <a:schemeClr val="bg1"/>
                </a:solidFill>
              </a:rPr>
              <a:t>In fact, the ancient Athenians fairly often used their large, centrally located acting venue, the Theatre of Dionysus, as the site of important trials. </a:t>
            </a:r>
          </a:p>
          <a:p>
            <a:r>
              <a:rPr lang="en-US" sz="3500" dirty="0">
                <a:solidFill>
                  <a:schemeClr val="bg1"/>
                </a:solidFill>
              </a:rPr>
              <a:t>So, if theatre seemed like anything to the ancient Greeks, it was most likely a lawsuit and, as such, Greek drama imports at times a distinctly controversial atmosphere where characters appear to prosecute each other, appealing on occasion to the audience as if it were a jury. Nor is this at all out of line with reality since most of the Athenian spectators would have served as jury-members at some point during their lives, some watching the play from the very same seats in which they had sat as jurors. </a:t>
            </a:r>
          </a:p>
          <a:p>
            <a:r>
              <a:rPr lang="en-US" sz="3500" dirty="0">
                <a:solidFill>
                  <a:schemeClr val="bg1"/>
                </a:solidFill>
              </a:rPr>
              <a:t>In that light, the ancient Greeks saw little reason for maintaining an invisible "fourth wall" or building characters with interiority (i.e. psychological delicacy effected through subtext), features conventional in modern theatre. </a:t>
            </a:r>
          </a:p>
          <a:p>
            <a:r>
              <a:rPr lang="en-US" sz="3500" dirty="0">
                <a:solidFill>
                  <a:schemeClr val="bg1"/>
                </a:solidFill>
              </a:rPr>
              <a:t>Instead, </a:t>
            </a:r>
            <a:r>
              <a:rPr lang="en-US" sz="3500" dirty="0" err="1">
                <a:solidFill>
                  <a:schemeClr val="bg1"/>
                </a:solidFill>
              </a:rPr>
              <a:t>presentationalism</a:t>
            </a:r>
            <a:r>
              <a:rPr lang="en-US" sz="3500" dirty="0">
                <a:solidFill>
                  <a:schemeClr val="bg1"/>
                </a:solidFill>
              </a:rPr>
              <a:t> and overt grandeur symbolize Greek theatre and drama. </a:t>
            </a:r>
          </a:p>
          <a:p>
            <a:r>
              <a:rPr lang="en-US" sz="3500" dirty="0">
                <a:solidFill>
                  <a:schemeClr val="bg1"/>
                </a:solidFill>
              </a:rPr>
              <a:t>Like the trials and public spectacles which Greek drama so often resembles—and which it surely shaped, in turn—ancient theatre in Greece had little choice but to meet the enormity of the arena it played in. </a:t>
            </a:r>
          </a:p>
          <a:p>
            <a:r>
              <a:rPr lang="en-US" sz="3500" dirty="0">
                <a:solidFill>
                  <a:schemeClr val="bg1"/>
                </a:solidFill>
              </a:rPr>
              <a:t>In other words, the ancient Greeks would have felt right at home watching any of the sensational trials televised today, especially the prosecution of celebrities, and would probably have watched Senate hearings on CSPAN in far greater numbers than we do. </a:t>
            </a:r>
          </a:p>
          <a:p>
            <a:endParaRPr lang="en-US" dirty="0">
              <a:solidFill>
                <a:schemeClr val="bg1"/>
              </a:solidFill>
            </a:endParaRPr>
          </a:p>
        </p:txBody>
      </p:sp>
    </p:spTree>
    <p:extLst>
      <p:ext uri="{BB962C8B-B14F-4D97-AF65-F5344CB8AC3E}">
        <p14:creationId xmlns:p14="http://schemas.microsoft.com/office/powerpoint/2010/main" val="421559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1">
                      <a:satMod val="175000"/>
                      <a:alpha val="40000"/>
                    </a:schemeClr>
                  </a:glow>
                  <a:outerShdw dist="38100" dir="2640000" algn="bl" rotWithShape="0">
                    <a:schemeClr val="accent1"/>
                  </a:outerShdw>
                </a:effectLst>
                <a:latin typeface="Juice ITC" panose="04040403040A02020202" pitchFamily="82" charset="0"/>
              </a:rPr>
              <a:t>The Skene</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600200"/>
            <a:ext cx="2819400" cy="4343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a:xfrm>
            <a:off x="3200400" y="1447800"/>
            <a:ext cx="5486400" cy="4678363"/>
          </a:xfrm>
        </p:spPr>
        <p:txBody>
          <a:bodyPr>
            <a:noAutofit/>
          </a:bodyPr>
          <a:lstStyle/>
          <a:p>
            <a:r>
              <a:rPr lang="en-US" sz="1300" dirty="0">
                <a:solidFill>
                  <a:schemeClr val="bg1"/>
                </a:solidFill>
              </a:rPr>
              <a:t>From the very dawn of Greek drama there was probably a backstage area of some sort, into which the actors could retire during a show and change costume. </a:t>
            </a:r>
          </a:p>
          <a:p>
            <a:r>
              <a:rPr lang="en-US" sz="1300" dirty="0">
                <a:solidFill>
                  <a:srgbClr val="FFFF99"/>
                </a:solidFill>
              </a:rPr>
              <a:t>There is no ancient theatre existing which does not preserve or have room for the remains of a "backstage" of some sort. </a:t>
            </a:r>
          </a:p>
          <a:p>
            <a:r>
              <a:rPr lang="en-US" sz="1300" dirty="0">
                <a:solidFill>
                  <a:srgbClr val="FFFF99"/>
                </a:solidFill>
              </a:rPr>
              <a:t>The Greeks referred to this part of the theatre as the skene ("tent"), recalling, no doubt, its origins as a temporary structure, perhaps even an actual tent into which the first actors of ancient times withdrew during performance. </a:t>
            </a:r>
          </a:p>
          <a:p>
            <a:r>
              <a:rPr lang="en-US" sz="1300" dirty="0">
                <a:solidFill>
                  <a:schemeClr val="bg1"/>
                </a:solidFill>
              </a:rPr>
              <a:t>Aeschylus' earliest plays  were produced in the Theatre of Dionysus—they are the oldest Greek tragedies preserved in its entire—but they do not call for any permanent structure on stage. Thus, it is not clear that the Theatre of Dionysus prior to the 460's BC had any building as such on stage; in that case, the skene could have been merely a "tent." </a:t>
            </a:r>
          </a:p>
          <a:p>
            <a:r>
              <a:rPr lang="en-US" sz="1300" dirty="0">
                <a:solidFill>
                  <a:schemeClr val="bg1"/>
                </a:solidFill>
              </a:rPr>
              <a:t>So, we can be certain that the Theatre of Dionysus had a permanent skene building only after the first decades of the Classical Age. </a:t>
            </a:r>
          </a:p>
          <a:p>
            <a:r>
              <a:rPr lang="en-US" sz="1300" dirty="0">
                <a:solidFill>
                  <a:schemeClr val="bg1"/>
                </a:solidFill>
              </a:rPr>
              <a:t>On the other hand, mask and costume changes which all of Aeschylus' dramas entail require some sort of structure into which the actor can briefly retire out the audience's sight during performance. </a:t>
            </a:r>
          </a:p>
          <a:p>
            <a:r>
              <a:rPr lang="en-US" sz="1300" dirty="0">
                <a:solidFill>
                  <a:schemeClr val="bg1"/>
                </a:solidFill>
              </a:rPr>
              <a:t>Aeschylus' later plays do indeed call for a skene building with a roof strong enough to hold an actor standing on top of it, as in the opening scene of Aeschylus' </a:t>
            </a:r>
            <a:r>
              <a:rPr lang="en-US" sz="1300" i="1" dirty="0">
                <a:solidFill>
                  <a:schemeClr val="bg1"/>
                </a:solidFill>
              </a:rPr>
              <a:t>Agamemnon</a:t>
            </a:r>
            <a:r>
              <a:rPr lang="en-US" sz="1300" dirty="0">
                <a:solidFill>
                  <a:schemeClr val="bg1"/>
                </a:solidFill>
              </a:rPr>
              <a:t>, shows that by at least 458 BC there must have been some type of skene building in the Theatre of Dionysus.</a:t>
            </a:r>
          </a:p>
        </p:txBody>
      </p:sp>
    </p:spTree>
    <p:extLst>
      <p:ext uri="{BB962C8B-B14F-4D97-AF65-F5344CB8AC3E}">
        <p14:creationId xmlns:p14="http://schemas.microsoft.com/office/powerpoint/2010/main" val="122898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1">
                      <a:satMod val="175000"/>
                      <a:alpha val="40000"/>
                    </a:schemeClr>
                  </a:glow>
                  <a:outerShdw dist="38100" dir="2640000" algn="bl" rotWithShape="0">
                    <a:schemeClr val="accent1"/>
                  </a:outerShdw>
                </a:effectLst>
                <a:latin typeface="Juice ITC" panose="04040403040A02020202" pitchFamily="82" charset="0"/>
              </a:rPr>
              <a:t>The Skene</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600200"/>
            <a:ext cx="3048000" cy="4191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a:xfrm>
            <a:off x="3429000" y="1447800"/>
            <a:ext cx="5257800" cy="4678363"/>
          </a:xfrm>
        </p:spPr>
        <p:txBody>
          <a:bodyPr>
            <a:normAutofit fontScale="32500" lnSpcReduction="20000"/>
          </a:bodyPr>
          <a:lstStyle/>
          <a:p>
            <a:r>
              <a:rPr lang="en-US" sz="4000" dirty="0">
                <a:solidFill>
                  <a:schemeClr val="bg1"/>
                </a:solidFill>
              </a:rPr>
              <a:t>Other dramas preserved from the Classical Age shed a bit more light on the nature of the skene building in the Classical Age. For instance, they show that it must have had at least one door, because several fifth-century tragedies call for actors to enter from a building or for the chorus to pass from the orchestra into the skene building. </a:t>
            </a:r>
          </a:p>
          <a:p>
            <a:r>
              <a:rPr lang="en-US" sz="4000" dirty="0">
                <a:solidFill>
                  <a:schemeClr val="bg1"/>
                </a:solidFill>
              </a:rPr>
              <a:t>Therefore, there was not only a backstage structure of some sort but relatively easy access between it and the area where the chorus danced. </a:t>
            </a:r>
          </a:p>
          <a:p>
            <a:r>
              <a:rPr lang="en-US" sz="4000" dirty="0">
                <a:solidFill>
                  <a:schemeClr val="bg1"/>
                </a:solidFill>
              </a:rPr>
              <a:t>The roof of the skene building must have been flat and strong enough to support at least one actor's weight—and two or more by the end of the Classical Age—so it follows that there had to have been stairs or a ladder inside the skene leading up to the roof. </a:t>
            </a:r>
          </a:p>
          <a:p>
            <a:r>
              <a:rPr lang="en-US" sz="4000" dirty="0">
                <a:solidFill>
                  <a:schemeClr val="bg1"/>
                </a:solidFill>
              </a:rPr>
              <a:t>But, unfortunately, this is really all we can say with certainty about the ancient skene. </a:t>
            </a:r>
          </a:p>
          <a:p>
            <a:r>
              <a:rPr lang="en-US" sz="4000" dirty="0">
                <a:solidFill>
                  <a:schemeClr val="bg1"/>
                </a:solidFill>
              </a:rPr>
              <a:t>Surviving classical dramas do not refer to it often or call for its extensive utilization argues it was not particularly complex in its design or application. </a:t>
            </a:r>
          </a:p>
          <a:p>
            <a:r>
              <a:rPr lang="en-US" sz="4000" dirty="0">
                <a:solidFill>
                  <a:schemeClr val="bg1"/>
                </a:solidFill>
              </a:rPr>
              <a:t>If true, perhaps, of the Classical Age, the same did not apply to the post-classical Greek world. </a:t>
            </a:r>
          </a:p>
          <a:p>
            <a:r>
              <a:rPr lang="en-US" sz="4000" dirty="0">
                <a:solidFill>
                  <a:schemeClr val="bg1"/>
                </a:solidFill>
              </a:rPr>
              <a:t>By that time the "tent" was being used to depict a play's setting through a process the Greeks called </a:t>
            </a:r>
            <a:r>
              <a:rPr lang="en-US" sz="4000" dirty="0" err="1">
                <a:solidFill>
                  <a:schemeClr val="bg1"/>
                </a:solidFill>
              </a:rPr>
              <a:t>skenographia</a:t>
            </a:r>
            <a:r>
              <a:rPr lang="en-US" sz="4000" dirty="0">
                <a:solidFill>
                  <a:schemeClr val="bg1"/>
                </a:solidFill>
              </a:rPr>
              <a:t> ("tent-drawing," implying some sort of painted backdrop) from which comes our word "scene" in the sense of scenery. </a:t>
            </a:r>
          </a:p>
          <a:p>
            <a:r>
              <a:rPr lang="en-US" sz="4000" dirty="0">
                <a:solidFill>
                  <a:schemeClr val="bg1"/>
                </a:solidFill>
              </a:rPr>
              <a:t>So, even if the skene started out as a weak presence in classical theatre, it grew later, in the fourth century BC, into an elaborate structure and, without doubt, represents the beginnings of set design. </a:t>
            </a:r>
          </a:p>
          <a:p>
            <a:endParaRPr lang="en-US" dirty="0">
              <a:solidFill>
                <a:schemeClr val="bg1"/>
              </a:solidFill>
            </a:endParaRPr>
          </a:p>
        </p:txBody>
      </p:sp>
    </p:spTree>
    <p:extLst>
      <p:ext uri="{BB962C8B-B14F-4D97-AF65-F5344CB8AC3E}">
        <p14:creationId xmlns:p14="http://schemas.microsoft.com/office/powerpoint/2010/main" val="408277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9CC00"/>
                </a:solidFill>
                <a:latin typeface="Informal Roman" panose="030604020304060B0204" pitchFamily="66" charset="0"/>
              </a:rPr>
              <a:t>The Greek Tragedy</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solidFill>
                  <a:schemeClr val="accent3">
                    <a:lumMod val="40000"/>
                    <a:lumOff val="60000"/>
                  </a:schemeClr>
                </a:solidFill>
              </a:rPr>
              <a:t>Structure of Greek Tragedy: </a:t>
            </a:r>
          </a:p>
          <a:p>
            <a:pPr marL="0" indent="0">
              <a:buNone/>
            </a:pPr>
            <a:endParaRPr lang="en-US" dirty="0">
              <a:solidFill>
                <a:schemeClr val="bg1"/>
              </a:solidFill>
            </a:endParaRPr>
          </a:p>
          <a:p>
            <a:pPr marL="514350" indent="-514350">
              <a:buFont typeface="+mj-lt"/>
              <a:buAutoNum type="arabicPeriod"/>
            </a:pPr>
            <a:r>
              <a:rPr lang="en-US" dirty="0">
                <a:solidFill>
                  <a:schemeClr val="bg1"/>
                </a:solidFill>
              </a:rPr>
              <a:t>Late point of attack </a:t>
            </a:r>
          </a:p>
          <a:p>
            <a:pPr marL="514350" indent="-514350">
              <a:buFont typeface="+mj-lt"/>
              <a:buAutoNum type="arabicPeriod"/>
            </a:pPr>
            <a:r>
              <a:rPr lang="en-US" dirty="0">
                <a:solidFill>
                  <a:schemeClr val="bg1"/>
                </a:solidFill>
              </a:rPr>
              <a:t>Violence and death offstage </a:t>
            </a:r>
          </a:p>
          <a:p>
            <a:pPr marL="514350" indent="-514350">
              <a:buFont typeface="+mj-lt"/>
              <a:buAutoNum type="arabicPeriod"/>
            </a:pPr>
            <a:r>
              <a:rPr lang="en-US" dirty="0">
                <a:solidFill>
                  <a:schemeClr val="bg1"/>
                </a:solidFill>
              </a:rPr>
              <a:t>Frequent use of messengers to relate information</a:t>
            </a:r>
          </a:p>
          <a:p>
            <a:pPr marL="514350" indent="-514350">
              <a:buFont typeface="+mj-lt"/>
              <a:buAutoNum type="arabicPeriod"/>
            </a:pPr>
            <a:r>
              <a:rPr lang="en-US" dirty="0">
                <a:solidFill>
                  <a:schemeClr val="bg1"/>
                </a:solidFill>
              </a:rPr>
              <a:t>Usually continuous time of action </a:t>
            </a:r>
          </a:p>
          <a:p>
            <a:pPr marL="514350" indent="-514350">
              <a:buFont typeface="+mj-lt"/>
              <a:buAutoNum type="arabicPeriod"/>
            </a:pPr>
            <a:r>
              <a:rPr lang="en-US" dirty="0">
                <a:solidFill>
                  <a:schemeClr val="bg1"/>
                </a:solidFill>
              </a:rPr>
              <a:t>Usually a single place </a:t>
            </a:r>
          </a:p>
          <a:p>
            <a:pPr marL="514350" indent="-514350">
              <a:buFont typeface="+mj-lt"/>
              <a:buAutoNum type="arabicPeriod"/>
            </a:pPr>
            <a:r>
              <a:rPr lang="en-US" dirty="0">
                <a:solidFill>
                  <a:schemeClr val="bg1"/>
                </a:solidFill>
              </a:rPr>
              <a:t>Stories based on myth or history, but varied interpretations of events </a:t>
            </a:r>
          </a:p>
          <a:p>
            <a:pPr marL="514350" indent="-514350">
              <a:buFont typeface="+mj-lt"/>
              <a:buAutoNum type="arabicPeriod"/>
            </a:pPr>
            <a:r>
              <a:rPr lang="en-US" dirty="0">
                <a:solidFill>
                  <a:schemeClr val="bg1"/>
                </a:solidFill>
              </a:rPr>
              <a:t>Focus is on psychological and ethical attributes of characters, rather than physical and sociological.</a:t>
            </a:r>
          </a:p>
          <a:p>
            <a:pPr marL="0" indent="0">
              <a:buNone/>
            </a:pPr>
            <a:endParaRPr lang="en-US" dirty="0">
              <a:solidFill>
                <a:schemeClr val="bg1"/>
              </a:solidFill>
            </a:endParaRPr>
          </a:p>
        </p:txBody>
      </p:sp>
    </p:spTree>
    <p:extLst>
      <p:ext uri="{BB962C8B-B14F-4D97-AF65-F5344CB8AC3E}">
        <p14:creationId xmlns:p14="http://schemas.microsoft.com/office/powerpoint/2010/main" val="2077146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6699"/>
                </a:solidFill>
                <a:effectLst>
                  <a:glow rad="228600">
                    <a:schemeClr val="accent2">
                      <a:satMod val="175000"/>
                      <a:alpha val="40000"/>
                    </a:schemeClr>
                  </a:glow>
                </a:effectLst>
                <a:latin typeface="Lucida Calligraphy" panose="03010101010101010101" pitchFamily="66" charset="0"/>
              </a:rPr>
              <a:t>The Three Greek Tragedians</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"The Artists of Dionysus" seem to have been a sort of actors' union in the 3rd century B.C. </a:t>
            </a:r>
          </a:p>
          <a:p>
            <a:pPr marL="0" indent="0">
              <a:buNone/>
            </a:pPr>
            <a:endParaRPr lang="en-US" dirty="0">
              <a:solidFill>
                <a:schemeClr val="bg1"/>
              </a:solidFill>
            </a:endParaRPr>
          </a:p>
          <a:p>
            <a:pPr marL="0" indent="0">
              <a:buNone/>
            </a:pPr>
            <a:r>
              <a:rPr lang="en-US" b="1" dirty="0">
                <a:solidFill>
                  <a:schemeClr val="accent2">
                    <a:lumMod val="40000"/>
                    <a:lumOff val="60000"/>
                  </a:schemeClr>
                </a:solidFill>
              </a:rPr>
              <a:t>1. Aeschylus </a:t>
            </a:r>
          </a:p>
          <a:p>
            <a:pPr lvl="1"/>
            <a:r>
              <a:rPr lang="en-US" dirty="0">
                <a:solidFill>
                  <a:schemeClr val="bg1"/>
                </a:solidFill>
              </a:rPr>
              <a:t>His are the oldest surviving plays </a:t>
            </a:r>
          </a:p>
          <a:p>
            <a:pPr lvl="1"/>
            <a:r>
              <a:rPr lang="en-US" dirty="0">
                <a:solidFill>
                  <a:schemeClr val="bg1"/>
                </a:solidFill>
              </a:rPr>
              <a:t>Began competing 449 B.C. at Dionysus Theatre</a:t>
            </a:r>
          </a:p>
          <a:p>
            <a:pPr lvl="1"/>
            <a:r>
              <a:rPr lang="en-US" dirty="0">
                <a:solidFill>
                  <a:schemeClr val="bg1"/>
                </a:solidFill>
              </a:rPr>
              <a:t>Most of his plays were part of trilogies; the only existing Greek trilogy is </a:t>
            </a:r>
            <a:r>
              <a:rPr lang="en-US" i="1" dirty="0">
                <a:solidFill>
                  <a:schemeClr val="bg1"/>
                </a:solidFill>
              </a:rPr>
              <a:t>The </a:t>
            </a:r>
            <a:r>
              <a:rPr lang="en-US" i="1" dirty="0" err="1">
                <a:solidFill>
                  <a:schemeClr val="bg1"/>
                </a:solidFill>
              </a:rPr>
              <a:t>Orestia</a:t>
            </a:r>
            <a:r>
              <a:rPr lang="en-US" i="1" dirty="0">
                <a:solidFill>
                  <a:schemeClr val="bg1"/>
                </a:solidFill>
              </a:rPr>
              <a:t> </a:t>
            </a:r>
            <a:endParaRPr lang="en-US" dirty="0">
              <a:solidFill>
                <a:schemeClr val="bg1"/>
              </a:solidFill>
            </a:endParaRPr>
          </a:p>
          <a:p>
            <a:pPr lvl="1"/>
            <a:r>
              <a:rPr lang="en-US" dirty="0">
                <a:solidFill>
                  <a:schemeClr val="bg1"/>
                </a:solidFill>
              </a:rPr>
              <a:t>He is believed to have introduced the 2nd actor </a:t>
            </a:r>
          </a:p>
          <a:p>
            <a:pPr lvl="2"/>
            <a:r>
              <a:rPr lang="en-US" dirty="0">
                <a:solidFill>
                  <a:schemeClr val="bg1"/>
                </a:solidFill>
              </a:rPr>
              <a:t>Thespis was one, the 2nd added</a:t>
            </a:r>
          </a:p>
          <a:p>
            <a:pPr lvl="2"/>
            <a:r>
              <a:rPr lang="en-US" dirty="0">
                <a:solidFill>
                  <a:schemeClr val="bg1"/>
                </a:solidFill>
              </a:rPr>
              <a:t>After 468 B.C. Sophocles is believed to have introduced the 3rd actor, which Aeschylus then used</a:t>
            </a:r>
          </a:p>
          <a:p>
            <a:pPr marL="0" indent="0">
              <a:buNone/>
            </a:pPr>
            <a:endParaRPr lang="en-US" dirty="0">
              <a:solidFill>
                <a:schemeClr val="bg1"/>
              </a:solidFill>
            </a:endParaRPr>
          </a:p>
          <a:p>
            <a:r>
              <a:rPr lang="en-US" b="1" dirty="0">
                <a:solidFill>
                  <a:schemeClr val="accent2">
                    <a:lumMod val="40000"/>
                    <a:lumOff val="60000"/>
                  </a:schemeClr>
                </a:solidFill>
              </a:rPr>
              <a:t>Characteristics of Aeschylus's plays: </a:t>
            </a:r>
          </a:p>
          <a:p>
            <a:pPr lvl="1"/>
            <a:r>
              <a:rPr lang="en-US" dirty="0">
                <a:solidFill>
                  <a:schemeClr val="bg1"/>
                </a:solidFill>
              </a:rPr>
              <a:t>Characters have limited number of traits, but clear and direct </a:t>
            </a:r>
          </a:p>
          <a:p>
            <a:pPr lvl="1"/>
            <a:r>
              <a:rPr lang="en-US" dirty="0">
                <a:solidFill>
                  <a:schemeClr val="bg1"/>
                </a:solidFill>
              </a:rPr>
              <a:t>Emphasizes forces beyond human control </a:t>
            </a:r>
          </a:p>
          <a:p>
            <a:pPr lvl="1"/>
            <a:r>
              <a:rPr lang="en-US" dirty="0">
                <a:solidFill>
                  <a:schemeClr val="bg1"/>
                </a:solidFill>
              </a:rPr>
              <a:t>Evolution of justice, impersonal </a:t>
            </a:r>
          </a:p>
          <a:p>
            <a:pPr lvl="1"/>
            <a:r>
              <a:rPr lang="en-US" dirty="0">
                <a:solidFill>
                  <a:schemeClr val="bg1"/>
                </a:solidFill>
              </a:rPr>
              <a:t>Power of state eventually replacing personal revenge </a:t>
            </a:r>
          </a:p>
          <a:p>
            <a:pPr lvl="1"/>
            <a:r>
              <a:rPr lang="en-US" dirty="0">
                <a:solidFill>
                  <a:schemeClr val="bg1"/>
                </a:solidFill>
              </a:rPr>
              <a:t>Chain of private guilt and punishment - all reconciled at the end </a:t>
            </a:r>
          </a:p>
          <a:p>
            <a:endParaRPr lang="en-US" dirty="0">
              <a:solidFill>
                <a:schemeClr val="bg1"/>
              </a:solidFill>
            </a:endParaRPr>
          </a:p>
        </p:txBody>
      </p:sp>
    </p:spTree>
    <p:extLst>
      <p:ext uri="{BB962C8B-B14F-4D97-AF65-F5344CB8AC3E}">
        <p14:creationId xmlns:p14="http://schemas.microsoft.com/office/powerpoint/2010/main" val="1908584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6699"/>
                </a:solidFill>
                <a:effectLst>
                  <a:glow rad="228600">
                    <a:schemeClr val="accent2">
                      <a:satMod val="175000"/>
                      <a:alpha val="40000"/>
                    </a:schemeClr>
                  </a:glow>
                </a:effectLst>
                <a:latin typeface="Lucida Calligraphy" panose="03010101010101010101" pitchFamily="66" charset="0"/>
              </a:rPr>
              <a:t>The Three Greek Tragedians</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solidFill>
                  <a:schemeClr val="accent2">
                    <a:lumMod val="40000"/>
                    <a:lumOff val="60000"/>
                  </a:schemeClr>
                </a:solidFill>
              </a:rPr>
              <a:t>2. Sophocles: (496-406 B.C.)   </a:t>
            </a:r>
          </a:p>
          <a:p>
            <a:r>
              <a:rPr lang="en-US" dirty="0">
                <a:solidFill>
                  <a:schemeClr val="bg1"/>
                </a:solidFill>
              </a:rPr>
              <a:t>He won 24 contests</a:t>
            </a:r>
          </a:p>
          <a:p>
            <a:r>
              <a:rPr lang="en-US" dirty="0">
                <a:solidFill>
                  <a:schemeClr val="bg1"/>
                </a:solidFill>
              </a:rPr>
              <a:t>Never placed lower than 2</a:t>
            </a:r>
            <a:r>
              <a:rPr lang="en-US" baseline="30000" dirty="0">
                <a:solidFill>
                  <a:schemeClr val="bg1"/>
                </a:solidFill>
              </a:rPr>
              <a:t>nd</a:t>
            </a:r>
            <a:endParaRPr lang="en-US" dirty="0">
              <a:solidFill>
                <a:schemeClr val="bg1"/>
              </a:solidFill>
            </a:endParaRPr>
          </a:p>
          <a:p>
            <a:r>
              <a:rPr lang="en-US" dirty="0">
                <a:solidFill>
                  <a:schemeClr val="bg1"/>
                </a:solidFill>
              </a:rPr>
              <a:t>Believed to have introduced the 3rd actor; fixed the chorus at 15 (had been 50)</a:t>
            </a:r>
          </a:p>
          <a:p>
            <a:pPr marL="0" indent="0">
              <a:buNone/>
            </a:pPr>
            <a:endParaRPr lang="en-US" dirty="0">
              <a:solidFill>
                <a:schemeClr val="bg1"/>
              </a:solidFill>
            </a:endParaRPr>
          </a:p>
          <a:p>
            <a:r>
              <a:rPr lang="en-US" dirty="0">
                <a:solidFill>
                  <a:schemeClr val="accent2">
                    <a:lumMod val="40000"/>
                    <a:lumOff val="60000"/>
                  </a:schemeClr>
                </a:solidFill>
              </a:rPr>
              <a:t>Characteristics of Sophocles' plays: </a:t>
            </a:r>
          </a:p>
          <a:p>
            <a:pPr lvl="1"/>
            <a:r>
              <a:rPr lang="en-US" dirty="0">
                <a:solidFill>
                  <a:schemeClr val="bg1"/>
                </a:solidFill>
              </a:rPr>
              <a:t>Emphasis on individual characters </a:t>
            </a:r>
          </a:p>
          <a:p>
            <a:pPr lvl="1"/>
            <a:r>
              <a:rPr lang="en-US" dirty="0">
                <a:solidFill>
                  <a:schemeClr val="bg1"/>
                </a:solidFill>
              </a:rPr>
              <a:t>Reduced the role of the chorus </a:t>
            </a:r>
          </a:p>
          <a:p>
            <a:pPr lvl="1"/>
            <a:r>
              <a:rPr lang="en-US" dirty="0">
                <a:solidFill>
                  <a:schemeClr val="bg1"/>
                </a:solidFill>
              </a:rPr>
              <a:t>Complex characters, psychologically well-motivated </a:t>
            </a:r>
          </a:p>
          <a:p>
            <a:pPr lvl="1"/>
            <a:r>
              <a:rPr lang="en-US" dirty="0">
                <a:solidFill>
                  <a:schemeClr val="bg1"/>
                </a:solidFill>
              </a:rPr>
              <a:t>Characters subjected to crisis leading to suffering and self-recognition - including a higher law above man </a:t>
            </a:r>
          </a:p>
          <a:p>
            <a:pPr lvl="1"/>
            <a:r>
              <a:rPr lang="en-US" dirty="0">
                <a:solidFill>
                  <a:schemeClr val="bg1"/>
                </a:solidFill>
              </a:rPr>
              <a:t>Exposition carefully motivated </a:t>
            </a:r>
          </a:p>
          <a:p>
            <a:pPr lvl="1"/>
            <a:r>
              <a:rPr lang="en-US" dirty="0">
                <a:solidFill>
                  <a:schemeClr val="bg1"/>
                </a:solidFill>
              </a:rPr>
              <a:t>Scenes suspenseful and climactic </a:t>
            </a:r>
          </a:p>
          <a:p>
            <a:pPr lvl="1"/>
            <a:r>
              <a:rPr lang="en-US" dirty="0">
                <a:solidFill>
                  <a:schemeClr val="bg1"/>
                </a:solidFill>
              </a:rPr>
              <a:t>Action clear and logical </a:t>
            </a:r>
          </a:p>
          <a:p>
            <a:pPr lvl="1"/>
            <a:r>
              <a:rPr lang="en-US" dirty="0">
                <a:solidFill>
                  <a:schemeClr val="bg1"/>
                </a:solidFill>
              </a:rPr>
              <a:t>Poetry clear and beautiful </a:t>
            </a:r>
          </a:p>
          <a:p>
            <a:pPr lvl="1"/>
            <a:r>
              <a:rPr lang="en-US" dirty="0">
                <a:solidFill>
                  <a:schemeClr val="bg1"/>
                </a:solidFill>
              </a:rPr>
              <a:t>Few elaborate visual effects </a:t>
            </a:r>
          </a:p>
          <a:p>
            <a:pPr lvl="1"/>
            <a:r>
              <a:rPr lang="en-US" dirty="0">
                <a:solidFill>
                  <a:schemeClr val="bg1"/>
                </a:solidFill>
              </a:rPr>
              <a:t>Theme emphasized: the choices of people </a:t>
            </a:r>
          </a:p>
          <a:p>
            <a:endParaRPr lang="en-US" dirty="0">
              <a:solidFill>
                <a:schemeClr val="bg1"/>
              </a:solidFill>
            </a:endParaRPr>
          </a:p>
        </p:txBody>
      </p:sp>
    </p:spTree>
    <p:extLst>
      <p:ext uri="{BB962C8B-B14F-4D97-AF65-F5344CB8AC3E}">
        <p14:creationId xmlns:p14="http://schemas.microsoft.com/office/powerpoint/2010/main" val="631465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6699"/>
                </a:solidFill>
                <a:effectLst>
                  <a:glow rad="228600">
                    <a:schemeClr val="accent2">
                      <a:satMod val="175000"/>
                      <a:alpha val="40000"/>
                    </a:schemeClr>
                  </a:glow>
                </a:effectLst>
                <a:latin typeface="Lucida Calligraphy" panose="03010101010101010101" pitchFamily="66" charset="0"/>
              </a:rPr>
              <a:t>The Three Greek Tragedians</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solidFill>
                  <a:schemeClr val="accent2">
                    <a:lumMod val="40000"/>
                    <a:lumOff val="60000"/>
                  </a:schemeClr>
                </a:solidFill>
              </a:rPr>
              <a:t>3.  Euripides (480-406 B.C.)  </a:t>
            </a:r>
          </a:p>
          <a:p>
            <a:r>
              <a:rPr lang="en-US" dirty="0">
                <a:solidFill>
                  <a:schemeClr val="bg1"/>
                </a:solidFill>
              </a:rPr>
              <a:t>Very popular in later Greek times</a:t>
            </a:r>
          </a:p>
          <a:p>
            <a:r>
              <a:rPr lang="en-US" dirty="0">
                <a:solidFill>
                  <a:schemeClr val="bg1"/>
                </a:solidFill>
              </a:rPr>
              <a:t>Little appreciation for him during his life  </a:t>
            </a:r>
          </a:p>
          <a:p>
            <a:r>
              <a:rPr lang="en-US" dirty="0">
                <a:solidFill>
                  <a:schemeClr val="bg1"/>
                </a:solidFill>
              </a:rPr>
              <a:t>Sometimes known as "the father of melodrama" </a:t>
            </a:r>
          </a:p>
          <a:p>
            <a:endParaRPr lang="en-US" dirty="0">
              <a:solidFill>
                <a:schemeClr val="bg1"/>
              </a:solidFill>
            </a:endParaRPr>
          </a:p>
          <a:p>
            <a:r>
              <a:rPr lang="en-US" b="1" dirty="0">
                <a:solidFill>
                  <a:schemeClr val="accent2">
                    <a:lumMod val="40000"/>
                    <a:lumOff val="60000"/>
                  </a:schemeClr>
                </a:solidFill>
              </a:rPr>
              <a:t> Characteristics of Euripides' plays: </a:t>
            </a:r>
          </a:p>
          <a:p>
            <a:pPr lvl="1"/>
            <a:r>
              <a:rPr lang="en-US" dirty="0">
                <a:solidFill>
                  <a:schemeClr val="bg1"/>
                </a:solidFill>
              </a:rPr>
              <a:t>Dealt with subjects usually considered unsuited to the stage which questioned traditional values (Medea loving her stepson, Medea murdering her children) </a:t>
            </a:r>
          </a:p>
          <a:p>
            <a:pPr lvl="1"/>
            <a:r>
              <a:rPr lang="en-US" dirty="0">
                <a:solidFill>
                  <a:schemeClr val="bg1"/>
                </a:solidFill>
              </a:rPr>
              <a:t>Dramatic method often unclear -not always clearly causally related episodes, with many reversals, </a:t>
            </a:r>
            <a:r>
              <a:rPr lang="en-US" dirty="0" err="1">
                <a:solidFill>
                  <a:schemeClr val="bg1"/>
                </a:solidFill>
              </a:rPr>
              <a:t>deus</a:t>
            </a:r>
            <a:r>
              <a:rPr lang="en-US" dirty="0">
                <a:solidFill>
                  <a:schemeClr val="bg1"/>
                </a:solidFill>
              </a:rPr>
              <a:t> ex </a:t>
            </a:r>
            <a:r>
              <a:rPr lang="en-US" dirty="0" err="1">
                <a:solidFill>
                  <a:schemeClr val="bg1"/>
                </a:solidFill>
              </a:rPr>
              <a:t>machina</a:t>
            </a:r>
            <a:r>
              <a:rPr lang="en-US" dirty="0">
                <a:solidFill>
                  <a:schemeClr val="bg1"/>
                </a:solidFill>
              </a:rPr>
              <a:t> endings </a:t>
            </a:r>
          </a:p>
          <a:p>
            <a:pPr lvl="1"/>
            <a:r>
              <a:rPr lang="en-US" dirty="0">
                <a:solidFill>
                  <a:schemeClr val="bg1"/>
                </a:solidFill>
              </a:rPr>
              <a:t>Many practices were to become popular: using minor myths or severely altered major ones </a:t>
            </a:r>
          </a:p>
          <a:p>
            <a:pPr lvl="1"/>
            <a:r>
              <a:rPr lang="en-US" dirty="0">
                <a:solidFill>
                  <a:schemeClr val="bg1"/>
                </a:solidFill>
              </a:rPr>
              <a:t>Less poetic language, realistic characterizations and dialogue</a:t>
            </a:r>
          </a:p>
          <a:p>
            <a:pPr lvl="1"/>
            <a:r>
              <a:rPr lang="en-US" dirty="0">
                <a:solidFill>
                  <a:schemeClr val="bg1"/>
                </a:solidFill>
              </a:rPr>
              <a:t>Tragedy was abandoned in favor of melodramatic treatment</a:t>
            </a:r>
          </a:p>
          <a:p>
            <a:pPr lvl="1"/>
            <a:r>
              <a:rPr lang="en-US" dirty="0">
                <a:solidFill>
                  <a:schemeClr val="bg1"/>
                </a:solidFill>
              </a:rPr>
              <a:t>Theme emphasized: sometimes chance rules the world, people are more concerned with morals than gods are </a:t>
            </a:r>
          </a:p>
          <a:p>
            <a:endParaRPr lang="en-US" dirty="0">
              <a:solidFill>
                <a:schemeClr val="bg1"/>
              </a:solidFill>
            </a:endParaRPr>
          </a:p>
        </p:txBody>
      </p:sp>
    </p:spTree>
    <p:extLst>
      <p:ext uri="{BB962C8B-B14F-4D97-AF65-F5344CB8AC3E}">
        <p14:creationId xmlns:p14="http://schemas.microsoft.com/office/powerpoint/2010/main" val="310101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70C0"/>
                </a:solidFill>
                <a:effectLst>
                  <a:glow rad="228600">
                    <a:schemeClr val="accent5">
                      <a:satMod val="175000"/>
                      <a:alpha val="40000"/>
                    </a:schemeClr>
                  </a:glow>
                </a:effectLst>
                <a:latin typeface="Gungsuh" panose="02030600000101010101" pitchFamily="18" charset="-127"/>
                <a:ea typeface="Gungsuh" panose="02030600000101010101" pitchFamily="18" charset="-127"/>
              </a:rPr>
              <a:t>Research on the Origins of Theatre and Drama</a:t>
            </a:r>
          </a:p>
        </p:txBody>
      </p:sp>
      <p:sp>
        <p:nvSpPr>
          <p:cNvPr id="3" name="Content Placeholder 2"/>
          <p:cNvSpPr>
            <a:spLocks noGrp="1"/>
          </p:cNvSpPr>
          <p:nvPr>
            <p:ph idx="1"/>
          </p:nvPr>
        </p:nvSpPr>
        <p:spPr/>
        <p:txBody>
          <a:bodyPr>
            <a:normAutofit fontScale="40000" lnSpcReduction="20000"/>
          </a:bodyPr>
          <a:lstStyle/>
          <a:p>
            <a:r>
              <a:rPr lang="en-US" sz="3500" dirty="0">
                <a:solidFill>
                  <a:schemeClr val="bg1"/>
                </a:solidFill>
              </a:rPr>
              <a:t>The search for the origins of theatre is a very old one, dating back at least to the Greek philosopher Aristotle who lived in the century after the Classical Age. </a:t>
            </a:r>
          </a:p>
          <a:p>
            <a:r>
              <a:rPr lang="en-US" sz="3500" dirty="0">
                <a:solidFill>
                  <a:schemeClr val="bg1"/>
                </a:solidFill>
              </a:rPr>
              <a:t>His researches, now seen as "data" about classical theatre, are—and one must always remember this—the results of his own investigations into theatre history and, just like ours, no more or less reliable than the data on which they rest. Because he lived in ancient times and speaks so often from authority about the ancient life, we must never forget that Aristotle is, in essence, secondary evidence when it comes to the birth of Greek theatre, an event which occurred two centuries before his day. </a:t>
            </a:r>
          </a:p>
          <a:p>
            <a:r>
              <a:rPr lang="en-US" sz="3500" dirty="0">
                <a:solidFill>
                  <a:schemeClr val="bg1"/>
                </a:solidFill>
              </a:rPr>
              <a:t>The standard views of the origin of Greek drama and theatre center for the most part around three distinct and incompatible pieces of data: </a:t>
            </a:r>
          </a:p>
          <a:p>
            <a:pPr lvl="1"/>
            <a:r>
              <a:rPr lang="en-US" sz="3500" dirty="0">
                <a:solidFill>
                  <a:schemeClr val="bg1"/>
                </a:solidFill>
              </a:rPr>
              <a:t>(1) accounts concerning </a:t>
            </a:r>
            <a:r>
              <a:rPr lang="en-US" sz="3500" dirty="0">
                <a:solidFill>
                  <a:srgbClr val="FFFF99"/>
                </a:solidFill>
              </a:rPr>
              <a:t>Thespis who is allegedly the "inventor" of tragedy</a:t>
            </a:r>
          </a:p>
          <a:p>
            <a:pPr lvl="1"/>
            <a:r>
              <a:rPr lang="en-US" sz="3500" dirty="0">
                <a:solidFill>
                  <a:schemeClr val="bg1"/>
                </a:solidFill>
              </a:rPr>
              <a:t>(2) the meaning and evolution of the Greek word </a:t>
            </a:r>
            <a:r>
              <a:rPr lang="en-US" sz="3500" dirty="0" err="1">
                <a:solidFill>
                  <a:schemeClr val="bg1"/>
                </a:solidFill>
              </a:rPr>
              <a:t>tragoidia</a:t>
            </a:r>
            <a:r>
              <a:rPr lang="en-US" sz="3500" dirty="0">
                <a:solidFill>
                  <a:schemeClr val="bg1"/>
                </a:solidFill>
              </a:rPr>
              <a:t> ("tragedy" )</a:t>
            </a:r>
          </a:p>
          <a:p>
            <a:pPr lvl="1"/>
            <a:r>
              <a:rPr lang="en-US" sz="3500" dirty="0">
                <a:solidFill>
                  <a:schemeClr val="bg1"/>
                </a:solidFill>
              </a:rPr>
              <a:t>(3) the historical account of early Greek theatre found in the fourth chapter of Aristotle's </a:t>
            </a:r>
            <a:r>
              <a:rPr lang="en-US" sz="3500" i="1" dirty="0">
                <a:solidFill>
                  <a:schemeClr val="bg1"/>
                </a:solidFill>
              </a:rPr>
              <a:t>Poetics</a:t>
            </a:r>
            <a:r>
              <a:rPr lang="en-US" sz="3500" dirty="0">
                <a:solidFill>
                  <a:schemeClr val="bg1"/>
                </a:solidFill>
              </a:rPr>
              <a:t>.</a:t>
            </a:r>
          </a:p>
          <a:p>
            <a:r>
              <a:rPr lang="en-US" sz="3500" dirty="0">
                <a:solidFill>
                  <a:schemeClr val="bg1"/>
                </a:solidFill>
              </a:rPr>
              <a:t>Some ancient sources report that tragedy was the invention of a person named Thespis who was famous for riding around in a cart and performing his dramas. </a:t>
            </a:r>
          </a:p>
          <a:p>
            <a:r>
              <a:rPr lang="en-US" sz="3500" dirty="0">
                <a:solidFill>
                  <a:schemeClr val="bg1"/>
                </a:solidFill>
              </a:rPr>
              <a:t>Others see an important clue to tragedy's rise in the Greek word </a:t>
            </a:r>
            <a:r>
              <a:rPr lang="en-US" sz="3500" dirty="0" err="1">
                <a:solidFill>
                  <a:schemeClr val="bg1"/>
                </a:solidFill>
              </a:rPr>
              <a:t>tragoidia</a:t>
            </a:r>
            <a:r>
              <a:rPr lang="en-US" sz="3500" dirty="0">
                <a:solidFill>
                  <a:schemeClr val="bg1"/>
                </a:solidFill>
              </a:rPr>
              <a:t>, meaning literally "goat-song," and from that we assume a goat was the prize for the winning playwright at primitive Greek festivals featuring drama. </a:t>
            </a:r>
          </a:p>
          <a:p>
            <a:r>
              <a:rPr lang="en-US" sz="3500" dirty="0">
                <a:solidFill>
                  <a:schemeClr val="bg1"/>
                </a:solidFill>
              </a:rPr>
              <a:t>In the words of Oscar Brockett, one of the pre-eminent theatre historians of our age, "the chorus danced either for a goat as a prize or around a goat that was then sacrificed."</a:t>
            </a:r>
          </a:p>
          <a:p>
            <a:r>
              <a:rPr lang="en-US" sz="3500" dirty="0">
                <a:solidFill>
                  <a:schemeClr val="bg1"/>
                </a:solidFill>
              </a:rPr>
              <a:t>Finally, the renowned fourth-century (i.e. post-Classical) philosopher Aristotle, the first person we know to have researched the origins of drama, concluded in his famous work on drama and theatre, </a:t>
            </a:r>
            <a:r>
              <a:rPr lang="en-US" sz="3500" i="1" dirty="0">
                <a:solidFill>
                  <a:schemeClr val="bg1"/>
                </a:solidFill>
              </a:rPr>
              <a:t>The Poetics</a:t>
            </a:r>
            <a:r>
              <a:rPr lang="en-US" sz="3500" dirty="0">
                <a:solidFill>
                  <a:schemeClr val="bg1"/>
                </a:solidFill>
              </a:rPr>
              <a:t>, that tragedy evolved out of another form of performance popular in the day, a type of choral singing called dithyramb. </a:t>
            </a:r>
          </a:p>
          <a:p>
            <a:endParaRPr lang="en-US" dirty="0">
              <a:solidFill>
                <a:schemeClr val="bg1"/>
              </a:solidFill>
            </a:endParaRPr>
          </a:p>
        </p:txBody>
      </p:sp>
    </p:spTree>
    <p:extLst>
      <p:ext uri="{BB962C8B-B14F-4D97-AF65-F5344CB8AC3E}">
        <p14:creationId xmlns:p14="http://schemas.microsoft.com/office/powerpoint/2010/main" val="3292134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FF66"/>
                </a:solidFill>
                <a:latin typeface="Matura MT Script Capitals" panose="03020802060602070202" pitchFamily="66" charset="0"/>
              </a:rPr>
              <a:t>The Satyr Play</a:t>
            </a:r>
          </a:p>
        </p:txBody>
      </p:sp>
      <p:sp>
        <p:nvSpPr>
          <p:cNvPr id="3" name="Content Placeholder 2"/>
          <p:cNvSpPr>
            <a:spLocks noGrp="1"/>
          </p:cNvSpPr>
          <p:nvPr>
            <p:ph idx="1"/>
          </p:nvPr>
        </p:nvSpPr>
        <p:spPr/>
        <p:txBody>
          <a:bodyPr>
            <a:normAutofit fontScale="62500" lnSpcReduction="20000"/>
          </a:bodyPr>
          <a:lstStyle/>
          <a:p>
            <a:r>
              <a:rPr lang="en-US" dirty="0">
                <a:solidFill>
                  <a:srgbClr val="FFFF99"/>
                </a:solidFill>
              </a:rPr>
              <a:t>The Satyr Play, of unknown origin, had to be mastered by tragedians  </a:t>
            </a:r>
          </a:p>
          <a:p>
            <a:pPr lvl="1"/>
            <a:r>
              <a:rPr lang="en-US" dirty="0">
                <a:solidFill>
                  <a:srgbClr val="FFFF99"/>
                </a:solidFill>
              </a:rPr>
              <a:t>Chorus-half-man, half-beast - satyrs, companions of Dionysus </a:t>
            </a:r>
          </a:p>
          <a:p>
            <a:pPr lvl="1"/>
            <a:r>
              <a:rPr lang="en-US" dirty="0">
                <a:solidFill>
                  <a:schemeClr val="bg1"/>
                </a:solidFill>
              </a:rPr>
              <a:t>Sometimes the story is connected with the tragedy it accompanies, but not usually </a:t>
            </a:r>
          </a:p>
          <a:p>
            <a:pPr lvl="1"/>
            <a:r>
              <a:rPr lang="en-US" dirty="0">
                <a:solidFill>
                  <a:schemeClr val="bg1"/>
                </a:solidFill>
              </a:rPr>
              <a:t>Burlesque of mythology - ridiculing gods or heroes </a:t>
            </a:r>
          </a:p>
          <a:p>
            <a:pPr lvl="1"/>
            <a:r>
              <a:rPr lang="en-US" dirty="0">
                <a:solidFill>
                  <a:schemeClr val="bg1"/>
                </a:solidFill>
              </a:rPr>
              <a:t>Structure similar to tragedy </a:t>
            </a:r>
          </a:p>
          <a:p>
            <a:pPr lvl="1"/>
            <a:r>
              <a:rPr lang="en-US" dirty="0">
                <a:solidFill>
                  <a:schemeClr val="bg1"/>
                </a:solidFill>
              </a:rPr>
              <a:t>Everyday and colloquial language </a:t>
            </a:r>
          </a:p>
          <a:p>
            <a:pPr lvl="1"/>
            <a:r>
              <a:rPr lang="en-US" dirty="0">
                <a:solidFill>
                  <a:schemeClr val="bg1"/>
                </a:solidFill>
              </a:rPr>
              <a:t>Shorter afterpieces to tragedies </a:t>
            </a:r>
          </a:p>
          <a:p>
            <a:pPr marL="0" indent="0">
              <a:buNone/>
            </a:pPr>
            <a:endParaRPr lang="en-US" dirty="0">
              <a:solidFill>
                <a:schemeClr val="bg1"/>
              </a:solidFill>
            </a:endParaRPr>
          </a:p>
          <a:p>
            <a:pPr marL="0" indent="0">
              <a:buNone/>
            </a:pPr>
            <a:r>
              <a:rPr lang="en-US" dirty="0">
                <a:solidFill>
                  <a:schemeClr val="bg1"/>
                </a:solidFill>
              </a:rPr>
              <a:t>Examples: </a:t>
            </a:r>
          </a:p>
          <a:p>
            <a:pPr marL="0" indent="0">
              <a:buNone/>
            </a:pPr>
            <a:endParaRPr lang="en-US" dirty="0">
              <a:solidFill>
                <a:schemeClr val="bg1"/>
              </a:solidFill>
            </a:endParaRPr>
          </a:p>
          <a:p>
            <a:pPr marL="0" indent="0">
              <a:buNone/>
            </a:pPr>
            <a:r>
              <a:rPr lang="en-US" i="1" dirty="0">
                <a:solidFill>
                  <a:schemeClr val="bg1"/>
                </a:solidFill>
              </a:rPr>
              <a:t>The Cyclops </a:t>
            </a:r>
            <a:r>
              <a:rPr lang="en-US" dirty="0">
                <a:solidFill>
                  <a:schemeClr val="bg1"/>
                </a:solidFill>
              </a:rPr>
              <a:t>- Euripides - from </a:t>
            </a:r>
            <a:r>
              <a:rPr lang="en-US" i="1" dirty="0">
                <a:solidFill>
                  <a:schemeClr val="bg1"/>
                </a:solidFill>
              </a:rPr>
              <a:t>The Odyssey </a:t>
            </a:r>
            <a:r>
              <a:rPr lang="en-US" dirty="0">
                <a:solidFill>
                  <a:schemeClr val="bg1"/>
                </a:solidFill>
              </a:rPr>
              <a:t>- where Odysseus meets the Cyclops and a captive band of satyrs </a:t>
            </a:r>
          </a:p>
          <a:p>
            <a:pPr marL="0" indent="0">
              <a:buNone/>
            </a:pPr>
            <a:endParaRPr lang="en-US" dirty="0">
              <a:solidFill>
                <a:schemeClr val="bg1"/>
              </a:solidFill>
            </a:endParaRPr>
          </a:p>
          <a:p>
            <a:pPr marL="0" indent="0">
              <a:buNone/>
            </a:pPr>
            <a:r>
              <a:rPr lang="en-US" i="1" dirty="0">
                <a:solidFill>
                  <a:schemeClr val="bg1"/>
                </a:solidFill>
              </a:rPr>
              <a:t>The Trackers </a:t>
            </a:r>
            <a:r>
              <a:rPr lang="en-US" dirty="0">
                <a:solidFill>
                  <a:schemeClr val="bg1"/>
                </a:solidFill>
              </a:rPr>
              <a:t>- Sophocles - much is existing - about Apollo's attempt to find a herd of cattle stolen by Hermes, god of thieves.</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590800"/>
            <a:ext cx="2743200" cy="2057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7866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CC"/>
                </a:solidFill>
                <a:latin typeface="Franklin Gothic Demi" panose="020B0703020102020204" pitchFamily="34" charset="0"/>
              </a:rPr>
              <a:t>An Overview of Greek Comedy</a:t>
            </a:r>
          </a:p>
        </p:txBody>
      </p:sp>
      <p:sp>
        <p:nvSpPr>
          <p:cNvPr id="3" name="Content Placeholder 2"/>
          <p:cNvSpPr>
            <a:spLocks noGrp="1"/>
          </p:cNvSpPr>
          <p:nvPr>
            <p:ph idx="1"/>
          </p:nvPr>
        </p:nvSpPr>
        <p:spPr/>
        <p:txBody>
          <a:bodyPr>
            <a:normAutofit fontScale="40000" lnSpcReduction="20000"/>
          </a:bodyPr>
          <a:lstStyle/>
          <a:p>
            <a:r>
              <a:rPr lang="en-US" sz="4800" dirty="0">
                <a:solidFill>
                  <a:schemeClr val="bg1"/>
                </a:solidFill>
              </a:rPr>
              <a:t>The presentation of humorous material has deep roots in ancient Greece, perhaps as old as tragedy itself, but because comedy was seen as a lesser art form until quite late in the evolution of Western Civilization, the evidence for this genre of drama is scarce. </a:t>
            </a:r>
          </a:p>
          <a:p>
            <a:r>
              <a:rPr lang="en-US" sz="4800" dirty="0">
                <a:solidFill>
                  <a:schemeClr val="bg1"/>
                </a:solidFill>
              </a:rPr>
              <a:t>Historical records make it clear skits designed to provoke laughter were being written throughout and even before the Classical Age—comedy officially premiered at the Dionysia at some point during the 480's BC, between the Persian Wars—and this type of theatre, now termed "Old Comedy," gained popularity steadily across the fifth century. </a:t>
            </a:r>
          </a:p>
          <a:p>
            <a:r>
              <a:rPr lang="en-US" sz="4800" dirty="0">
                <a:solidFill>
                  <a:schemeClr val="bg1"/>
                </a:solidFill>
              </a:rPr>
              <a:t>In particular, it began to attract widespread attention during the Peloponnesian War when productions of comedy provided the Athenians much needed relief from the anxiety and sorrow of their conflict against Sparta. </a:t>
            </a:r>
          </a:p>
          <a:p>
            <a:r>
              <a:rPr lang="en-US" sz="4800" dirty="0">
                <a:solidFill>
                  <a:schemeClr val="bg1"/>
                </a:solidFill>
              </a:rPr>
              <a:t>While the names of several exponents of this genre in the fifth century are preserved, and in some cases fragments of their work as well, the plays of only one Old Comedy playwright, Aristophanes, have come down to us complete. </a:t>
            </a:r>
          </a:p>
          <a:p>
            <a:r>
              <a:rPr lang="en-US" sz="4800" dirty="0">
                <a:solidFill>
                  <a:schemeClr val="bg1"/>
                </a:solidFill>
              </a:rPr>
              <a:t>His drama—and presumably that of his predecessors and contemporaries, too—was primarily built around current events and issues. </a:t>
            </a:r>
          </a:p>
        </p:txBody>
      </p:sp>
    </p:spTree>
    <p:extLst>
      <p:ext uri="{BB962C8B-B14F-4D97-AF65-F5344CB8AC3E}">
        <p14:creationId xmlns:p14="http://schemas.microsoft.com/office/powerpoint/2010/main" val="3496806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CC"/>
                </a:solidFill>
                <a:latin typeface="Franklin Gothic Demi" panose="020B0703020102020204" pitchFamily="34" charset="0"/>
              </a:rPr>
              <a:t>An Overview of Greek Comedy</a:t>
            </a:r>
          </a:p>
        </p:txBody>
      </p:sp>
      <p:sp>
        <p:nvSpPr>
          <p:cNvPr id="3" name="Content Placeholder 2"/>
          <p:cNvSpPr>
            <a:spLocks noGrp="1"/>
          </p:cNvSpPr>
          <p:nvPr>
            <p:ph idx="1"/>
          </p:nvPr>
        </p:nvSpPr>
        <p:spPr/>
        <p:txBody>
          <a:bodyPr>
            <a:normAutofit fontScale="40000" lnSpcReduction="20000"/>
          </a:bodyPr>
          <a:lstStyle/>
          <a:p>
            <a:r>
              <a:rPr lang="en-US" sz="4500" dirty="0">
                <a:solidFill>
                  <a:schemeClr val="bg1"/>
                </a:solidFill>
              </a:rPr>
              <a:t>Indeed, all indications point to political and social satire as the hallmark of Old Comedy, especially toward the end of the Classical Age.</a:t>
            </a:r>
          </a:p>
          <a:p>
            <a:r>
              <a:rPr lang="en-US" sz="4500" dirty="0">
                <a:solidFill>
                  <a:schemeClr val="bg1"/>
                </a:solidFill>
              </a:rPr>
              <a:t>Later, however, after the end of the Peloponnesian War, as Greece moved into the Post-Classical period, comedy underwent a major transformation. From ridiculing celebrities and the regime in power to focusing on the lives and lifestyles of less prominent people, comic drama evolved toward the end of the fourth century (the 300's BC) into a new and very different-looking type of entertainment.</a:t>
            </a:r>
          </a:p>
          <a:p>
            <a:r>
              <a:rPr lang="en-US" sz="4500" dirty="0">
                <a:solidFill>
                  <a:srgbClr val="FFFF99"/>
                </a:solidFill>
              </a:rPr>
              <a:t>The master of this "New Comedy" was Menander</a:t>
            </a:r>
            <a:r>
              <a:rPr lang="en-US" sz="4500" dirty="0">
                <a:solidFill>
                  <a:schemeClr val="bg1"/>
                </a:solidFill>
              </a:rPr>
              <a:t>, heralded by at least one ancient critic as an author unsurpassed in quality. </a:t>
            </a:r>
          </a:p>
          <a:p>
            <a:r>
              <a:rPr lang="en-US" sz="4500" dirty="0">
                <a:solidFill>
                  <a:schemeClr val="bg1"/>
                </a:solidFill>
              </a:rPr>
              <a:t>However, his work did not survive the Middle Ages. </a:t>
            </a:r>
          </a:p>
          <a:p>
            <a:r>
              <a:rPr lang="en-US" sz="4500" dirty="0">
                <a:solidFill>
                  <a:schemeClr val="bg1"/>
                </a:solidFill>
              </a:rPr>
              <a:t>Fortunately, the sands of Egypt have rendered up several of his plays, although in "rags and patches" but well enough preserved for us to see what his drama looked like. </a:t>
            </a:r>
          </a:p>
          <a:p>
            <a:pPr lvl="1"/>
            <a:r>
              <a:rPr lang="en-US" sz="4500" dirty="0">
                <a:solidFill>
                  <a:schemeClr val="bg1"/>
                </a:solidFill>
              </a:rPr>
              <a:t>Character-driven, highly stylized pieces with recurring characters and inclined toward subtle rather than broad humor</a:t>
            </a:r>
          </a:p>
          <a:p>
            <a:r>
              <a:rPr lang="en-US" sz="4500" dirty="0">
                <a:solidFill>
                  <a:schemeClr val="bg1"/>
                </a:solidFill>
              </a:rPr>
              <a:t>Menander and New Comedy in more ways than one marks the beginning of modern drama. </a:t>
            </a:r>
          </a:p>
          <a:p>
            <a:endParaRPr lang="en-US" dirty="0">
              <a:solidFill>
                <a:schemeClr val="bg1"/>
              </a:solidFill>
            </a:endParaRPr>
          </a:p>
        </p:txBody>
      </p:sp>
    </p:spTree>
    <p:extLst>
      <p:ext uri="{BB962C8B-B14F-4D97-AF65-F5344CB8AC3E}">
        <p14:creationId xmlns:p14="http://schemas.microsoft.com/office/powerpoint/2010/main" val="383027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3300"/>
                </a:solidFill>
                <a:latin typeface="Imprint MT Shadow" panose="04020605060303030202" pitchFamily="82" charset="0"/>
              </a:rPr>
              <a:t>Greek Comedy</a:t>
            </a:r>
          </a:p>
        </p:txBody>
      </p:sp>
      <p:sp>
        <p:nvSpPr>
          <p:cNvPr id="3" name="Content Placeholder 2"/>
          <p:cNvSpPr>
            <a:spLocks noGrp="1"/>
          </p:cNvSpPr>
          <p:nvPr>
            <p:ph idx="1"/>
          </p:nvPr>
        </p:nvSpPr>
        <p:spPr/>
        <p:txBody>
          <a:bodyPr>
            <a:noAutofit/>
          </a:bodyPr>
          <a:lstStyle/>
          <a:p>
            <a:r>
              <a:rPr lang="en-US" sz="2000" dirty="0">
                <a:solidFill>
                  <a:schemeClr val="bg1"/>
                </a:solidFill>
              </a:rPr>
              <a:t>Not admitted to the Dionysus festival till 487-486 B.C. - late</a:t>
            </a:r>
          </a:p>
          <a:p>
            <a:r>
              <a:rPr lang="en-US" sz="2000" dirty="0">
                <a:solidFill>
                  <a:schemeClr val="bg1"/>
                </a:solidFill>
              </a:rPr>
              <a:t>Unknown origins or influences </a:t>
            </a:r>
          </a:p>
          <a:p>
            <a:r>
              <a:rPr lang="en-US" sz="2000" dirty="0">
                <a:solidFill>
                  <a:schemeClr val="bg1"/>
                </a:solidFill>
              </a:rPr>
              <a:t>Perhaps from improvisations of leaders of phallic songs  or from mime - satirical treatment of domestic situations or burlesqued myths</a:t>
            </a:r>
          </a:p>
          <a:p>
            <a:r>
              <a:rPr lang="en-US" sz="2000" dirty="0">
                <a:solidFill>
                  <a:schemeClr val="bg1"/>
                </a:solidFill>
              </a:rPr>
              <a:t>Six comic dramatists besides Aristophanes (his is the only existing work)</a:t>
            </a:r>
          </a:p>
          <a:p>
            <a:r>
              <a:rPr lang="en-US" sz="2000" dirty="0">
                <a:solidFill>
                  <a:schemeClr val="bg1"/>
                </a:solidFill>
              </a:rPr>
              <a:t>Called "Old Comedy" </a:t>
            </a:r>
          </a:p>
          <a:p>
            <a:pPr lvl="1"/>
            <a:r>
              <a:rPr lang="en-US" sz="2000" dirty="0">
                <a:solidFill>
                  <a:schemeClr val="bg1"/>
                </a:solidFill>
              </a:rPr>
              <a:t>Menander's plays are considered to be Greek "New Comedy"</a:t>
            </a:r>
          </a:p>
          <a:p>
            <a:r>
              <a:rPr lang="en-US" sz="2000" dirty="0">
                <a:solidFill>
                  <a:schemeClr val="bg1"/>
                </a:solidFill>
              </a:rPr>
              <a:t>Commentary on contemporary society, politics, literature, and Peloponnesian War. </a:t>
            </a:r>
          </a:p>
          <a:p>
            <a:r>
              <a:rPr lang="en-US" sz="2000" dirty="0">
                <a:solidFill>
                  <a:schemeClr val="bg1"/>
                </a:solidFill>
              </a:rPr>
              <a:t>Based on a "happy idea" - a private peace with a warring power or a strike to stop war </a:t>
            </a:r>
          </a:p>
          <a:p>
            <a:r>
              <a:rPr lang="en-US" sz="2000" dirty="0">
                <a:solidFill>
                  <a:schemeClr val="bg1"/>
                </a:solidFill>
              </a:rPr>
              <a:t>Exaggerated, farcical, sensual pleasures</a:t>
            </a:r>
          </a:p>
          <a:p>
            <a:pPr marL="0" indent="0">
              <a:buNone/>
            </a:pPr>
            <a:endParaRPr lang="en-US" sz="1100" dirty="0">
              <a:solidFill>
                <a:schemeClr val="bg1"/>
              </a:solidFill>
            </a:endParaRPr>
          </a:p>
        </p:txBody>
      </p:sp>
    </p:spTree>
    <p:extLst>
      <p:ext uri="{BB962C8B-B14F-4D97-AF65-F5344CB8AC3E}">
        <p14:creationId xmlns:p14="http://schemas.microsoft.com/office/powerpoint/2010/main" val="355657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3300"/>
                </a:solidFill>
                <a:latin typeface="Imprint MT Shadow" panose="04020605060303030202" pitchFamily="82" charset="0"/>
              </a:rPr>
              <a:t>Greek Comedy</a:t>
            </a:r>
          </a:p>
        </p:txBody>
      </p:sp>
      <p:sp>
        <p:nvSpPr>
          <p:cNvPr id="3" name="Content Placeholder 2"/>
          <p:cNvSpPr>
            <a:spLocks noGrp="1"/>
          </p:cNvSpPr>
          <p:nvPr>
            <p:ph idx="1"/>
          </p:nvPr>
        </p:nvSpPr>
        <p:spPr/>
        <p:txBody>
          <a:bodyPr>
            <a:noAutofit/>
          </a:bodyPr>
          <a:lstStyle/>
          <a:p>
            <a:r>
              <a:rPr lang="en-US" sz="1600" dirty="0">
                <a:solidFill>
                  <a:schemeClr val="bg1"/>
                </a:solidFill>
              </a:rPr>
              <a:t>Structure of the Comedy: </a:t>
            </a:r>
          </a:p>
          <a:p>
            <a:pPr lvl="1"/>
            <a:r>
              <a:rPr lang="en-US" sz="1600" dirty="0">
                <a:solidFill>
                  <a:schemeClr val="bg1"/>
                </a:solidFill>
              </a:rPr>
              <a:t>Part One: </a:t>
            </a:r>
          </a:p>
          <a:p>
            <a:pPr lvl="2"/>
            <a:r>
              <a:rPr lang="en-US" sz="1600" dirty="0">
                <a:solidFill>
                  <a:schemeClr val="bg1"/>
                </a:solidFill>
              </a:rPr>
              <a:t>Prologue - chorus gives debate or conflict over merits of the ides </a:t>
            </a:r>
          </a:p>
          <a:p>
            <a:pPr lvl="2"/>
            <a:r>
              <a:rPr lang="en-US" sz="1600" dirty="0" err="1">
                <a:solidFill>
                  <a:schemeClr val="bg1"/>
                </a:solidFill>
              </a:rPr>
              <a:t>Parabasis</a:t>
            </a:r>
            <a:r>
              <a:rPr lang="en-US" sz="1600" dirty="0">
                <a:solidFill>
                  <a:schemeClr val="bg1"/>
                </a:solidFill>
              </a:rPr>
              <a:t> - a choral ode addressing the audience, in which a social or political problem in discussed </a:t>
            </a:r>
          </a:p>
          <a:p>
            <a:pPr lvl="1"/>
            <a:r>
              <a:rPr lang="en-US" sz="1600" dirty="0">
                <a:solidFill>
                  <a:schemeClr val="bg1"/>
                </a:solidFill>
              </a:rPr>
              <a:t>Part Two: </a:t>
            </a:r>
          </a:p>
          <a:p>
            <a:pPr lvl="2"/>
            <a:r>
              <a:rPr lang="en-US" sz="1600" dirty="0">
                <a:solidFill>
                  <a:schemeClr val="bg1"/>
                </a:solidFill>
              </a:rPr>
              <a:t>Scenes show the result of the happy idea  final scene: (</a:t>
            </a:r>
            <a:r>
              <a:rPr lang="en-US" sz="1600" dirty="0" err="1">
                <a:solidFill>
                  <a:schemeClr val="bg1"/>
                </a:solidFill>
              </a:rPr>
              <a:t>komos</a:t>
            </a:r>
            <a:r>
              <a:rPr lang="en-US" sz="1600" dirty="0">
                <a:solidFill>
                  <a:schemeClr val="bg1"/>
                </a:solidFill>
              </a:rPr>
              <a:t>) - all reconcile and exit to feast or celebrate</a:t>
            </a:r>
          </a:p>
          <a:p>
            <a:pPr lvl="2"/>
            <a:r>
              <a:rPr lang="en-US" sz="1600" dirty="0">
                <a:solidFill>
                  <a:schemeClr val="bg1"/>
                </a:solidFill>
              </a:rPr>
              <a:t>In 404 B.C., Athens was defeated in the Peloponnesian War; social and political satire declines</a:t>
            </a:r>
          </a:p>
          <a:p>
            <a:r>
              <a:rPr lang="en-US" sz="1600" dirty="0">
                <a:solidFill>
                  <a:schemeClr val="bg1"/>
                </a:solidFill>
              </a:rPr>
              <a:t>Greek "New Comedy": </a:t>
            </a:r>
          </a:p>
          <a:p>
            <a:pPr lvl="1"/>
            <a:r>
              <a:rPr lang="en-US" sz="1600" dirty="0">
                <a:solidFill>
                  <a:schemeClr val="bg1"/>
                </a:solidFill>
              </a:rPr>
              <a:t>The plays of Menander are the only surviving fragments... </a:t>
            </a:r>
          </a:p>
          <a:p>
            <a:pPr lvl="1"/>
            <a:r>
              <a:rPr lang="en-US" sz="1600" dirty="0">
                <a:solidFill>
                  <a:schemeClr val="bg1"/>
                </a:solidFill>
              </a:rPr>
              <a:t>Instead of Old Comedy's focus on social, political, and cultural satire, Greek “New Comedy” dealt with romantic and domestic problems. </a:t>
            </a:r>
          </a:p>
        </p:txBody>
      </p:sp>
    </p:spTree>
    <p:extLst>
      <p:ext uri="{BB962C8B-B14F-4D97-AF65-F5344CB8AC3E}">
        <p14:creationId xmlns:p14="http://schemas.microsoft.com/office/powerpoint/2010/main" val="1958971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9966FF"/>
                </a:solidFill>
                <a:effectLst>
                  <a:glow rad="228600">
                    <a:schemeClr val="accent4">
                      <a:satMod val="175000"/>
                      <a:alpha val="40000"/>
                    </a:schemeClr>
                  </a:glow>
                </a:effectLst>
                <a:latin typeface="Californian FB" panose="0207040306080B030204" pitchFamily="18" charset="0"/>
              </a:rPr>
              <a:t>Middle Comedy</a:t>
            </a:r>
          </a:p>
        </p:txBody>
      </p:sp>
      <p:sp>
        <p:nvSpPr>
          <p:cNvPr id="3" name="Content Placeholder 2"/>
          <p:cNvSpPr>
            <a:spLocks noGrp="1"/>
          </p:cNvSpPr>
          <p:nvPr>
            <p:ph idx="1"/>
          </p:nvPr>
        </p:nvSpPr>
        <p:spPr/>
        <p:txBody>
          <a:bodyPr>
            <a:noAutofit/>
          </a:bodyPr>
          <a:lstStyle/>
          <a:p>
            <a:r>
              <a:rPr lang="en-US" sz="1200" dirty="0">
                <a:solidFill>
                  <a:schemeClr val="bg1"/>
                </a:solidFill>
              </a:rPr>
              <a:t>The radical changes in social and political conditions which rained down on Greece in the 300's BC led to equally elemental changes in theatre. </a:t>
            </a:r>
          </a:p>
          <a:p>
            <a:r>
              <a:rPr lang="en-US" sz="1200" dirty="0">
                <a:solidFill>
                  <a:schemeClr val="bg1"/>
                </a:solidFill>
              </a:rPr>
              <a:t>As tragedy slowly faded from public attention, revivals of "old" tragedies—meaning classical fifth-century plays by Euripides and Sophocles primarily—began to play a more central role in Greek theatre.</a:t>
            </a:r>
          </a:p>
          <a:p>
            <a:r>
              <a:rPr lang="en-US" sz="1200" dirty="0">
                <a:solidFill>
                  <a:schemeClr val="bg1"/>
                </a:solidFill>
              </a:rPr>
              <a:t>Mime was vulgar, low-brow nature looked, no doubt, simplistic to audiences nursed on the vigorous intellectualism of the arts in the Classical Age. </a:t>
            </a:r>
          </a:p>
          <a:p>
            <a:r>
              <a:rPr lang="en-US" sz="1200" dirty="0">
                <a:solidFill>
                  <a:schemeClr val="bg1"/>
                </a:solidFill>
              </a:rPr>
              <a:t>What theatre was starving for was something novel and original, but the recipe for survival was not immediately forthcoming. There was still much middle ground to cross. Social and political issues had to settle into some sort of scheme before drama could reflect the "new" order. </a:t>
            </a:r>
          </a:p>
          <a:p>
            <a:r>
              <a:rPr lang="en-US" sz="1200" dirty="0">
                <a:solidFill>
                  <a:schemeClr val="bg1"/>
                </a:solidFill>
              </a:rPr>
              <a:t>Without a single complete Greek play—tragedy or comedy—surviving between Aristophanes' last (388 BC) and Menander's first (316 BC), there is little way for us to measure the evolution of what we call Middle Comedy.</a:t>
            </a:r>
          </a:p>
          <a:p>
            <a:r>
              <a:rPr lang="en-US" sz="1200" dirty="0">
                <a:solidFill>
                  <a:srgbClr val="FFFF99"/>
                </a:solidFill>
              </a:rPr>
              <a:t>The change from idea-driven to character-driven comic drama must have transpired at some point during the long and murky medieval age known now as Middle Comedy which spans most of the fourth century BC. </a:t>
            </a:r>
          </a:p>
          <a:p>
            <a:r>
              <a:rPr lang="en-US" sz="1200" dirty="0">
                <a:solidFill>
                  <a:schemeClr val="bg1"/>
                </a:solidFill>
              </a:rPr>
              <a:t>In some ways, the evidence suggests Middle Comedy looked back to its forebears in the Classical Age. </a:t>
            </a:r>
          </a:p>
          <a:p>
            <a:pPr lvl="1"/>
            <a:r>
              <a:rPr lang="en-US" sz="1100" dirty="0">
                <a:solidFill>
                  <a:schemeClr val="bg1"/>
                </a:solidFill>
              </a:rPr>
              <a:t>For instance, current politicians and well-known figures were ridiculed, just like in Old Comedy, but probably not as directly, centrally or vigorously as Aristophanes had done. </a:t>
            </a:r>
          </a:p>
          <a:p>
            <a:r>
              <a:rPr lang="en-US" sz="1200" dirty="0">
                <a:solidFill>
                  <a:schemeClr val="bg1"/>
                </a:solidFill>
              </a:rPr>
              <a:t>Middle Comedy was the mockery of classical myth and tragedy—particularly Euripides—another sort of backwards glance. But in spoofing Euripides, Middle Comedy playwrights were, in fact, not just ridiculing him but also re-appropriating his plots, characters and dramatic dynamic for their own purposes, a grand display of flattery if ever there was. Indeed, Euripides' influence on later Greek comedy is arguably the greatest of all fifth-century dramatists, even Aristophanes'. </a:t>
            </a:r>
          </a:p>
          <a:p>
            <a:r>
              <a:rPr lang="en-US" sz="1200" dirty="0">
                <a:solidFill>
                  <a:schemeClr val="bg1"/>
                </a:solidFill>
              </a:rPr>
              <a:t>The evolution of Middle Comedy makes it clear that the Greeks were well on the way to inventing the "variety hour." </a:t>
            </a:r>
          </a:p>
        </p:txBody>
      </p:sp>
    </p:spTree>
    <p:extLst>
      <p:ext uri="{BB962C8B-B14F-4D97-AF65-F5344CB8AC3E}">
        <p14:creationId xmlns:p14="http://schemas.microsoft.com/office/powerpoint/2010/main" val="510224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66"/>
                </a:solidFill>
                <a:latin typeface="Mistral" panose="03090702030407020403" pitchFamily="66" charset="0"/>
              </a:rPr>
              <a:t>Production / Finance:</a:t>
            </a:r>
          </a:p>
        </p:txBody>
      </p:sp>
      <p:sp>
        <p:nvSpPr>
          <p:cNvPr id="3" name="Content Placeholder 2"/>
          <p:cNvSpPr>
            <a:spLocks noGrp="1"/>
          </p:cNvSpPr>
          <p:nvPr>
            <p:ph idx="1"/>
          </p:nvPr>
        </p:nvSpPr>
        <p:spPr/>
        <p:txBody>
          <a:bodyPr>
            <a:normAutofit fontScale="25000" lnSpcReduction="20000"/>
          </a:bodyPr>
          <a:lstStyle/>
          <a:p>
            <a:r>
              <a:rPr lang="en-US" sz="7200" dirty="0">
                <a:solidFill>
                  <a:schemeClr val="bg1"/>
                </a:solidFill>
              </a:rPr>
              <a:t>Playwrights applied to the archon (religious leader) for a chorus </a:t>
            </a:r>
          </a:p>
          <a:p>
            <a:endParaRPr lang="en-US" sz="7200" dirty="0">
              <a:solidFill>
                <a:schemeClr val="bg1"/>
              </a:solidFill>
            </a:endParaRPr>
          </a:p>
          <a:p>
            <a:r>
              <a:rPr lang="en-US" sz="7200" dirty="0">
                <a:solidFill>
                  <a:schemeClr val="bg1"/>
                </a:solidFill>
              </a:rPr>
              <a:t>Expense borne by a </a:t>
            </a:r>
            <a:r>
              <a:rPr lang="en-US" sz="7200" dirty="0" err="1">
                <a:solidFill>
                  <a:schemeClr val="bg1"/>
                </a:solidFill>
              </a:rPr>
              <a:t>choregai</a:t>
            </a:r>
            <a:r>
              <a:rPr lang="en-US" sz="7200" dirty="0">
                <a:solidFill>
                  <a:schemeClr val="bg1"/>
                </a:solidFill>
              </a:rPr>
              <a:t>, wealthy citizen chosen by the archon as part of civic / religious duty </a:t>
            </a:r>
          </a:p>
          <a:p>
            <a:endParaRPr lang="en-US" sz="7200" dirty="0">
              <a:solidFill>
                <a:schemeClr val="bg1"/>
              </a:solidFill>
            </a:endParaRPr>
          </a:p>
          <a:p>
            <a:r>
              <a:rPr lang="en-US" sz="7200" dirty="0" err="1">
                <a:solidFill>
                  <a:schemeClr val="bg1"/>
                </a:solidFill>
              </a:rPr>
              <a:t>Choregus</a:t>
            </a:r>
            <a:r>
              <a:rPr lang="en-US" sz="7200" dirty="0">
                <a:solidFill>
                  <a:schemeClr val="bg1"/>
                </a:solidFill>
              </a:rPr>
              <a:t> paid for training, costuming, etc. </a:t>
            </a:r>
          </a:p>
          <a:p>
            <a:pPr lvl="1"/>
            <a:r>
              <a:rPr lang="en-US" sz="6800" dirty="0">
                <a:solidFill>
                  <a:schemeClr val="bg1"/>
                </a:solidFill>
              </a:rPr>
              <a:t>The term </a:t>
            </a:r>
            <a:r>
              <a:rPr lang="en-US" sz="6800" dirty="0" err="1">
                <a:solidFill>
                  <a:schemeClr val="bg1"/>
                </a:solidFill>
              </a:rPr>
              <a:t>choregus</a:t>
            </a:r>
            <a:r>
              <a:rPr lang="en-US" sz="6800" dirty="0">
                <a:solidFill>
                  <a:schemeClr val="bg1"/>
                </a:solidFill>
              </a:rPr>
              <a:t> also refers to leader of the chorus  </a:t>
            </a:r>
          </a:p>
          <a:p>
            <a:endParaRPr lang="en-US" sz="7200" dirty="0">
              <a:solidFill>
                <a:schemeClr val="bg1"/>
              </a:solidFill>
            </a:endParaRPr>
          </a:p>
          <a:p>
            <a:r>
              <a:rPr lang="en-US" sz="7200" dirty="0">
                <a:solidFill>
                  <a:schemeClr val="bg1"/>
                </a:solidFill>
              </a:rPr>
              <a:t>The State was responsible for theatre buildings, prizes, payments to actors (and perhaps to playwrights). Prizes were awarded jointly to playwrights and </a:t>
            </a:r>
            <a:r>
              <a:rPr lang="en-US" sz="7200" dirty="0" err="1">
                <a:solidFill>
                  <a:schemeClr val="bg1"/>
                </a:solidFill>
              </a:rPr>
              <a:t>choregus</a:t>
            </a:r>
            <a:r>
              <a:rPr lang="en-US" sz="7200" dirty="0">
                <a:solidFill>
                  <a:schemeClr val="bg1"/>
                </a:solidFill>
              </a:rPr>
              <a:t> </a:t>
            </a:r>
          </a:p>
          <a:p>
            <a:endParaRPr lang="en-US" sz="7200" dirty="0">
              <a:solidFill>
                <a:schemeClr val="bg1"/>
              </a:solidFill>
            </a:endParaRPr>
          </a:p>
          <a:p>
            <a:r>
              <a:rPr lang="en-US" sz="7200" dirty="0">
                <a:solidFill>
                  <a:schemeClr val="bg1"/>
                </a:solidFill>
              </a:rPr>
              <a:t>Dramatists themselves probably "directed" the tragic plays, but probably not the comedies</a:t>
            </a:r>
          </a:p>
          <a:p>
            <a:endParaRPr lang="en-US" sz="7200" dirty="0">
              <a:solidFill>
                <a:schemeClr val="bg1"/>
              </a:solidFill>
            </a:endParaRPr>
          </a:p>
          <a:p>
            <a:r>
              <a:rPr lang="en-US" sz="7200" dirty="0">
                <a:solidFill>
                  <a:schemeClr val="bg1"/>
                </a:solidFill>
              </a:rPr>
              <a:t>Aeschylus and others in his time acted, trained chorus, wrote music, choreographed, etc. </a:t>
            </a:r>
          </a:p>
          <a:p>
            <a:endParaRPr lang="en-US" sz="7200" dirty="0">
              <a:solidFill>
                <a:schemeClr val="bg1"/>
              </a:solidFill>
            </a:endParaRPr>
          </a:p>
          <a:p>
            <a:r>
              <a:rPr lang="en-US" sz="7200" dirty="0">
                <a:solidFill>
                  <a:schemeClr val="bg1"/>
                </a:solidFill>
              </a:rPr>
              <a:t>Playwrights called </a:t>
            </a:r>
            <a:r>
              <a:rPr lang="en-US" sz="7200" dirty="0" err="1">
                <a:solidFill>
                  <a:schemeClr val="bg1"/>
                </a:solidFill>
              </a:rPr>
              <a:t>didaskalas</a:t>
            </a:r>
            <a:r>
              <a:rPr lang="en-US" sz="7200" dirty="0">
                <a:solidFill>
                  <a:schemeClr val="bg1"/>
                </a:solidFill>
              </a:rPr>
              <a:t> (teacher) – [didactic = teaching]</a:t>
            </a:r>
          </a:p>
          <a:p>
            <a:endParaRPr lang="en-US" dirty="0">
              <a:solidFill>
                <a:schemeClr val="bg1"/>
              </a:solidFill>
            </a:endParaRPr>
          </a:p>
        </p:txBody>
      </p:sp>
    </p:spTree>
    <p:extLst>
      <p:ext uri="{BB962C8B-B14F-4D97-AF65-F5344CB8AC3E}">
        <p14:creationId xmlns:p14="http://schemas.microsoft.com/office/powerpoint/2010/main" val="4049544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lackadder ITC" panose="04020505051007020D02" pitchFamily="82" charset="0"/>
              </a:rPr>
              <a:t>Actors and Acting:</a:t>
            </a:r>
          </a:p>
        </p:txBody>
      </p:sp>
      <p:sp>
        <p:nvSpPr>
          <p:cNvPr id="3" name="Content Placeholder 2"/>
          <p:cNvSpPr>
            <a:spLocks noGrp="1"/>
          </p:cNvSpPr>
          <p:nvPr>
            <p:ph idx="1"/>
          </p:nvPr>
        </p:nvSpPr>
        <p:spPr/>
        <p:txBody>
          <a:bodyPr>
            <a:normAutofit fontScale="40000" lnSpcReduction="20000"/>
          </a:bodyPr>
          <a:lstStyle/>
          <a:p>
            <a:pPr marL="0" indent="0">
              <a:buNone/>
            </a:pPr>
            <a:r>
              <a:rPr lang="en-US" sz="4000" b="1" dirty="0">
                <a:solidFill>
                  <a:schemeClr val="accent5">
                    <a:lumMod val="60000"/>
                    <a:lumOff val="40000"/>
                  </a:schemeClr>
                </a:solidFill>
              </a:rPr>
              <a:t>Tragedy:  </a:t>
            </a:r>
          </a:p>
          <a:p>
            <a:endParaRPr lang="en-US" sz="3500" dirty="0">
              <a:solidFill>
                <a:schemeClr val="bg1"/>
              </a:solidFill>
            </a:endParaRPr>
          </a:p>
          <a:p>
            <a:r>
              <a:rPr lang="en-US" sz="3500" dirty="0">
                <a:solidFill>
                  <a:schemeClr val="bg1"/>
                </a:solidFill>
              </a:rPr>
              <a:t>Playwrights originally acted, but by 449 B.C. with the contests for tragic actors, they didn't. </a:t>
            </a:r>
          </a:p>
          <a:p>
            <a:r>
              <a:rPr lang="en-US" sz="3500" dirty="0">
                <a:solidFill>
                  <a:schemeClr val="bg1"/>
                </a:solidFill>
              </a:rPr>
              <a:t>Actors were semi-professional, at best. </a:t>
            </a:r>
          </a:p>
          <a:p>
            <a:r>
              <a:rPr lang="en-US" sz="3500" dirty="0">
                <a:solidFill>
                  <a:srgbClr val="FFFF99"/>
                </a:solidFill>
              </a:rPr>
              <a:t>Three-actor rule (that only three actors were in productions) </a:t>
            </a:r>
            <a:r>
              <a:rPr lang="en-US" sz="3500" dirty="0">
                <a:solidFill>
                  <a:schemeClr val="bg1"/>
                </a:solidFill>
              </a:rPr>
              <a:t>- seems supported by evidence, but questioned by some.  </a:t>
            </a:r>
          </a:p>
          <a:p>
            <a:endParaRPr lang="en-US" sz="3500" dirty="0">
              <a:solidFill>
                <a:schemeClr val="bg1"/>
              </a:solidFill>
            </a:endParaRPr>
          </a:p>
          <a:p>
            <a:pPr marL="0" indent="0">
              <a:buNone/>
            </a:pPr>
            <a:r>
              <a:rPr lang="en-US" sz="4000" b="1" dirty="0">
                <a:solidFill>
                  <a:schemeClr val="accent5">
                    <a:lumMod val="60000"/>
                    <a:lumOff val="40000"/>
                  </a:schemeClr>
                </a:solidFill>
              </a:rPr>
              <a:t>Comedy: </a:t>
            </a:r>
          </a:p>
          <a:p>
            <a:endParaRPr lang="en-US" sz="3500" dirty="0">
              <a:solidFill>
                <a:schemeClr val="bg1"/>
              </a:solidFill>
            </a:endParaRPr>
          </a:p>
          <a:p>
            <a:r>
              <a:rPr lang="en-US" sz="3500" dirty="0">
                <a:solidFill>
                  <a:schemeClr val="bg1"/>
                </a:solidFill>
              </a:rPr>
              <a:t>Fewer restrictions </a:t>
            </a:r>
          </a:p>
          <a:p>
            <a:r>
              <a:rPr lang="en-US" sz="3500" dirty="0">
                <a:solidFill>
                  <a:schemeClr val="bg1"/>
                </a:solidFill>
              </a:rPr>
              <a:t>Playwrights cast till 449 B.C., with the advent of the contests, then the main actors were chosen by lot and the others by the main actors and the playwright. </a:t>
            </a:r>
          </a:p>
          <a:p>
            <a:r>
              <a:rPr lang="en-US" sz="3500" dirty="0">
                <a:solidFill>
                  <a:schemeClr val="bg1"/>
                </a:solidFill>
              </a:rPr>
              <a:t>Actors were paid by the State. </a:t>
            </a:r>
          </a:p>
          <a:p>
            <a:r>
              <a:rPr lang="en-US" sz="3500" dirty="0">
                <a:solidFill>
                  <a:schemeClr val="bg1"/>
                </a:solidFill>
              </a:rPr>
              <a:t>Only the leading actors were eligible for competition.</a:t>
            </a:r>
          </a:p>
          <a:p>
            <a:r>
              <a:rPr lang="en-US" sz="3500" dirty="0">
                <a:solidFill>
                  <a:schemeClr val="bg1"/>
                </a:solidFill>
              </a:rPr>
              <a:t>A vocal acting - declamatory - to project appropriate emotional tone, mood, and character. </a:t>
            </a:r>
          </a:p>
          <a:p>
            <a:r>
              <a:rPr lang="en-US" sz="3500" dirty="0">
                <a:solidFill>
                  <a:schemeClr val="bg1"/>
                </a:solidFill>
              </a:rPr>
              <a:t>Three kinds of delivery: </a:t>
            </a:r>
          </a:p>
          <a:p>
            <a:pPr lvl="1"/>
            <a:r>
              <a:rPr lang="en-US" sz="3500" dirty="0">
                <a:solidFill>
                  <a:schemeClr val="bg1"/>
                </a:solidFill>
              </a:rPr>
              <a:t>Speech</a:t>
            </a:r>
          </a:p>
          <a:p>
            <a:pPr lvl="1"/>
            <a:r>
              <a:rPr lang="en-US" sz="3500" dirty="0">
                <a:solidFill>
                  <a:schemeClr val="bg1"/>
                </a:solidFill>
              </a:rPr>
              <a:t>Recitative</a:t>
            </a:r>
          </a:p>
          <a:p>
            <a:pPr lvl="1"/>
            <a:r>
              <a:rPr lang="en-US" sz="3500" dirty="0">
                <a:solidFill>
                  <a:schemeClr val="bg1"/>
                </a:solidFill>
              </a:rPr>
              <a:t>Song</a:t>
            </a:r>
          </a:p>
          <a:p>
            <a:r>
              <a:rPr lang="en-US" sz="3500" dirty="0">
                <a:solidFill>
                  <a:schemeClr val="bg1"/>
                </a:solidFill>
              </a:rPr>
              <a:t>No facial importance - masks used. </a:t>
            </a:r>
          </a:p>
          <a:p>
            <a:r>
              <a:rPr lang="en-US" sz="3500" dirty="0">
                <a:solidFill>
                  <a:schemeClr val="bg1"/>
                </a:solidFill>
              </a:rPr>
              <a:t>Gesture and movement were broadened and simplified.</a:t>
            </a:r>
          </a:p>
          <a:p>
            <a:endParaRPr lang="en-US" dirty="0">
              <a:solidFill>
                <a:schemeClr val="bg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648200"/>
            <a:ext cx="414032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35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lackadder ITC" panose="04020505051007020D02" pitchFamily="82" charset="0"/>
              </a:rPr>
              <a:t>Actors and Acting:</a:t>
            </a:r>
          </a:p>
        </p:txBody>
      </p:sp>
      <p:sp>
        <p:nvSpPr>
          <p:cNvPr id="3" name="Content Placeholder 2"/>
          <p:cNvSpPr>
            <a:spLocks noGrp="1"/>
          </p:cNvSpPr>
          <p:nvPr>
            <p:ph idx="1"/>
          </p:nvPr>
        </p:nvSpPr>
        <p:spPr>
          <a:xfrm>
            <a:off x="457200" y="1447800"/>
            <a:ext cx="8229600" cy="4525963"/>
          </a:xfrm>
        </p:spPr>
        <p:txBody>
          <a:bodyPr>
            <a:noAutofit/>
          </a:bodyPr>
          <a:lstStyle/>
          <a:p>
            <a:pPr marL="0" indent="0" algn="ctr">
              <a:buNone/>
            </a:pPr>
            <a:r>
              <a:rPr lang="en-US" sz="1800" b="1" dirty="0">
                <a:solidFill>
                  <a:schemeClr val="accent1">
                    <a:lumMod val="60000"/>
                    <a:lumOff val="40000"/>
                  </a:schemeClr>
                </a:solidFill>
              </a:rPr>
              <a:t>A. The Three-Actor Rule</a:t>
            </a:r>
          </a:p>
          <a:p>
            <a:endParaRPr lang="en-US" sz="1200" dirty="0">
              <a:solidFill>
                <a:schemeClr val="bg1"/>
              </a:solidFill>
            </a:endParaRPr>
          </a:p>
          <a:p>
            <a:r>
              <a:rPr lang="en-US" sz="1200" dirty="0">
                <a:solidFill>
                  <a:schemeClr val="bg1"/>
                </a:solidFill>
              </a:rPr>
              <a:t>Besides the chorus, only three actors performed all the speaking roles in tragedies produced at the Dionysia, although the authorities who oversaw these celebrations of Dionysus allowed on stage any number of mute actors. </a:t>
            </a:r>
          </a:p>
          <a:p>
            <a:r>
              <a:rPr lang="en-US" sz="1200" dirty="0">
                <a:solidFill>
                  <a:schemeClr val="bg1"/>
                </a:solidFill>
              </a:rPr>
              <a:t>These non-speaking parts were probably played by young actors-in-training whose voices were not as yet fully matured and could not project well enough to be heard throughout the enormous arenas encompassed by classical theatres. </a:t>
            </a:r>
          </a:p>
          <a:p>
            <a:r>
              <a:rPr lang="en-US" sz="1200" dirty="0">
                <a:solidFill>
                  <a:schemeClr val="bg1"/>
                </a:solidFill>
              </a:rPr>
              <a:t>But all known tragedies include more than three speaking characters, which means actors must have taken more than one role in a play. </a:t>
            </a:r>
          </a:p>
          <a:p>
            <a:r>
              <a:rPr lang="en-US" sz="1200" dirty="0">
                <a:solidFill>
                  <a:schemeClr val="bg1"/>
                </a:solidFill>
              </a:rPr>
              <a:t>While on the modern stage multiple-role-playing may sometimes entail difficulties—audiences today who sit relatively close to the stage will naturally expect a high level of realism which may be all but impossible for the actor playing more than one role to effect—the same was not true in ancient Greece. </a:t>
            </a:r>
          </a:p>
          <a:p>
            <a:r>
              <a:rPr lang="en-US" sz="1200" dirty="0">
                <a:solidFill>
                  <a:schemeClr val="bg1"/>
                </a:solidFill>
              </a:rPr>
              <a:t>Role-changing was perfectly practicable on the Athenian stage, not only because the majority of the viewers sat some distance from the stage but, more important, because the actors wore masks and costumes facilitating their ability to play different parts. </a:t>
            </a:r>
          </a:p>
          <a:p>
            <a:r>
              <a:rPr lang="en-US" sz="1200" dirty="0">
                <a:solidFill>
                  <a:schemeClr val="bg1"/>
                </a:solidFill>
              </a:rPr>
              <a:t>Within the scope of a single tragedy, an actor might portray as many as five different characters, sometimes very different ones, with relative ease since altering his façade through a change of mask and costume was a traditional element in Greek theatre. </a:t>
            </a:r>
          </a:p>
          <a:p>
            <a:r>
              <a:rPr lang="en-US" sz="1200" dirty="0">
                <a:solidFill>
                  <a:schemeClr val="bg1"/>
                </a:solidFill>
              </a:rPr>
              <a:t>Indeed, extant dramas prove that the ancient Greek actor was expected to be able to impersonate the full range of humanity, from young girls to old men, by adapting his voice and mannerisms, much as is still done in various types of Asian theatre. </a:t>
            </a:r>
          </a:p>
          <a:p>
            <a:r>
              <a:rPr lang="en-US" sz="1200" dirty="0">
                <a:solidFill>
                  <a:schemeClr val="bg1"/>
                </a:solidFill>
              </a:rPr>
              <a:t>Men played all parts. As a result, the art of ancient acting centered around a performer's flexibility carried out with the help of the masks and costumes which hid his own face and form from the audience's view. </a:t>
            </a:r>
          </a:p>
        </p:txBody>
      </p:sp>
    </p:spTree>
    <p:extLst>
      <p:ext uri="{BB962C8B-B14F-4D97-AF65-F5344CB8AC3E}">
        <p14:creationId xmlns:p14="http://schemas.microsoft.com/office/powerpoint/2010/main" val="181130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lackadder ITC" panose="04020505051007020D02" pitchFamily="82" charset="0"/>
              </a:rPr>
              <a:t>Actors and Acting:</a:t>
            </a:r>
          </a:p>
        </p:txBody>
      </p:sp>
      <p:sp>
        <p:nvSpPr>
          <p:cNvPr id="3" name="Content Placeholder 2"/>
          <p:cNvSpPr>
            <a:spLocks noGrp="1"/>
          </p:cNvSpPr>
          <p:nvPr>
            <p:ph idx="1"/>
          </p:nvPr>
        </p:nvSpPr>
        <p:spPr>
          <a:xfrm>
            <a:off x="457200" y="1447800"/>
            <a:ext cx="8229600" cy="4525963"/>
          </a:xfrm>
        </p:spPr>
        <p:txBody>
          <a:bodyPr>
            <a:noAutofit/>
          </a:bodyPr>
          <a:lstStyle/>
          <a:p>
            <a:pPr marL="0" indent="0" algn="ctr">
              <a:buNone/>
            </a:pPr>
            <a:r>
              <a:rPr lang="en-US" sz="2000" b="1" dirty="0">
                <a:solidFill>
                  <a:schemeClr val="accent1">
                    <a:lumMod val="60000"/>
                    <a:lumOff val="40000"/>
                  </a:schemeClr>
                </a:solidFill>
              </a:rPr>
              <a:t>A. The Three-Actor Rule</a:t>
            </a:r>
          </a:p>
          <a:p>
            <a:endParaRPr lang="en-US" sz="1400" dirty="0">
              <a:solidFill>
                <a:schemeClr val="bg1"/>
              </a:solidFill>
            </a:endParaRPr>
          </a:p>
          <a:p>
            <a:r>
              <a:rPr lang="en-US" sz="1400" dirty="0">
                <a:solidFill>
                  <a:schemeClr val="bg1"/>
                </a:solidFill>
              </a:rPr>
              <a:t>Furthermore, it is clear that three actors portrayed all the roles in any classical drama, a tendency today called the "three-actor rule." That this was, in fact, a restriction meticulously enforced at the Dionysia is also certain, and not just because later historical sources like Aristotle allude to it, but because the surviving dramas of this period show this rule in action. </a:t>
            </a:r>
          </a:p>
          <a:p>
            <a:r>
              <a:rPr lang="en-US" sz="1400" dirty="0">
                <a:solidFill>
                  <a:schemeClr val="bg1"/>
                </a:solidFill>
              </a:rPr>
              <a:t>In other words, the plays constitute "primary" evidence that three actors at most performed all the speaking roles in classical tragedy and satyr plays, for the simple reason that all such drama—even the surviving fragments—require no more than three speaking characters on stage at once. </a:t>
            </a:r>
          </a:p>
          <a:p>
            <a:r>
              <a:rPr lang="en-US" sz="1400" dirty="0">
                <a:solidFill>
                  <a:schemeClr val="bg1"/>
                </a:solidFill>
              </a:rPr>
              <a:t>No existing tragedy staged before the end of the Peloponnesian War requires actors to share a part. </a:t>
            </a:r>
          </a:p>
          <a:p>
            <a:r>
              <a:rPr lang="en-US" sz="1400" dirty="0">
                <a:solidFill>
                  <a:schemeClr val="bg1"/>
                </a:solidFill>
              </a:rPr>
              <a:t>That is, ancient Greek playwrights disposed the action in their dramas such that the characters assigned to any particular actor never converse on stage. That is, if one actor plays both Electra and Menelaus, those particular characters never meet and speak together in front of the audience. </a:t>
            </a:r>
          </a:p>
          <a:p>
            <a:r>
              <a:rPr lang="en-US" sz="1400" dirty="0">
                <a:solidFill>
                  <a:schemeClr val="bg1"/>
                </a:solidFill>
              </a:rPr>
              <a:t>The Greek tragedians also invariably give actors a certain period of time off stage (usually the interval covered by about fifty lines of dialogue) to make mask and costume changes. </a:t>
            </a:r>
          </a:p>
          <a:p>
            <a:r>
              <a:rPr lang="en-US" sz="1400" dirty="0">
                <a:solidFill>
                  <a:schemeClr val="bg1"/>
                </a:solidFill>
              </a:rPr>
              <a:t>That comfort margin, so to speak, along with the other aspects of Greek tragedy mentioned above seal the case for the "three-actor rule." </a:t>
            </a:r>
          </a:p>
        </p:txBody>
      </p:sp>
    </p:spTree>
    <p:extLst>
      <p:ext uri="{BB962C8B-B14F-4D97-AF65-F5344CB8AC3E}">
        <p14:creationId xmlns:p14="http://schemas.microsoft.com/office/powerpoint/2010/main" val="153122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strangelo Edessa" panose="03080600000000000000" pitchFamily="66" charset="0"/>
                <a:cs typeface="Estrangelo Edessa" panose="03080600000000000000" pitchFamily="66" charset="0"/>
              </a:rPr>
              <a:t>Thespis Theory</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676400"/>
            <a:ext cx="2286000" cy="3886199"/>
          </a:xfrm>
          <a:prstGeom prst="rect">
            <a:avLst/>
          </a:prstGeom>
          <a:ln>
            <a:noFill/>
          </a:ln>
          <a:effectLst>
            <a:softEdge rad="112500"/>
          </a:effectLst>
        </p:spPr>
      </p:pic>
      <p:sp>
        <p:nvSpPr>
          <p:cNvPr id="5" name="Content Placeholder 4"/>
          <p:cNvSpPr>
            <a:spLocks noGrp="1"/>
          </p:cNvSpPr>
          <p:nvPr>
            <p:ph sz="half" idx="2"/>
          </p:nvPr>
        </p:nvSpPr>
        <p:spPr>
          <a:xfrm>
            <a:off x="2667000" y="1447800"/>
            <a:ext cx="6019800" cy="4678363"/>
          </a:xfrm>
        </p:spPr>
        <p:txBody>
          <a:bodyPr>
            <a:noAutofit/>
          </a:bodyPr>
          <a:lstStyle/>
          <a:p>
            <a:r>
              <a:rPr lang="en-US" sz="1600" dirty="0">
                <a:solidFill>
                  <a:schemeClr val="bg1"/>
                </a:solidFill>
              </a:rPr>
              <a:t>First, except for what we are told concerning the origin of drama, Thespis is entirely unknown, a name that means essentially nothing to us except as the alleged founding father of Greek drama. </a:t>
            </a:r>
          </a:p>
          <a:p>
            <a:r>
              <a:rPr lang="en-US" sz="1600" dirty="0">
                <a:solidFill>
                  <a:schemeClr val="bg1"/>
                </a:solidFill>
              </a:rPr>
              <a:t>Worse yet, all sources which talk about him are late, none even vaguely contemporary. </a:t>
            </a:r>
          </a:p>
          <a:p>
            <a:r>
              <a:rPr lang="en-US" sz="1600" dirty="0">
                <a:solidFill>
                  <a:schemeClr val="bg1"/>
                </a:solidFill>
              </a:rPr>
              <a:t>For instance, our information about his cart comes primarily from Horace, a Roman poet who wrote more than half a millennium after the age when Thespis would have to have lived. </a:t>
            </a:r>
          </a:p>
          <a:p>
            <a:r>
              <a:rPr lang="en-US" sz="1600" dirty="0">
                <a:solidFill>
                  <a:schemeClr val="bg1"/>
                </a:solidFill>
              </a:rPr>
              <a:t>All this makes him sound more like a fabrication of later ages attempting to simplify theatre history by assembling what limited data there is under one name, in much the same way that young children in America are taught "George Washington was the founding father of the United States." Yet historians will note that the reality of early America is vastly more complicated, involving hundreds, if not thousands, of "founding fathers." The embellishment of George Washington is a way of simplifying the complex history of the American Revolution for those who have little room in their lives for the actual and complex realities of the past.</a:t>
            </a:r>
          </a:p>
        </p:txBody>
      </p:sp>
    </p:spTree>
    <p:extLst>
      <p:ext uri="{BB962C8B-B14F-4D97-AF65-F5344CB8AC3E}">
        <p14:creationId xmlns:p14="http://schemas.microsoft.com/office/powerpoint/2010/main" val="161935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lackadder ITC" panose="04020505051007020D02" pitchFamily="82" charset="0"/>
              </a:rPr>
              <a:t>Actors and Acting:</a:t>
            </a:r>
          </a:p>
        </p:txBody>
      </p:sp>
      <p:sp>
        <p:nvSpPr>
          <p:cNvPr id="3" name="Content Placeholder 2"/>
          <p:cNvSpPr>
            <a:spLocks noGrp="1"/>
          </p:cNvSpPr>
          <p:nvPr>
            <p:ph idx="1"/>
          </p:nvPr>
        </p:nvSpPr>
        <p:spPr>
          <a:xfrm>
            <a:off x="457200" y="1447800"/>
            <a:ext cx="8229600" cy="4525963"/>
          </a:xfrm>
        </p:spPr>
        <p:txBody>
          <a:bodyPr>
            <a:noAutofit/>
          </a:bodyPr>
          <a:lstStyle/>
          <a:p>
            <a:pPr marL="0" indent="0" algn="ctr">
              <a:buNone/>
            </a:pPr>
            <a:r>
              <a:rPr lang="en-US" sz="2000" b="1" dirty="0">
                <a:solidFill>
                  <a:schemeClr val="accent1">
                    <a:lumMod val="60000"/>
                    <a:lumOff val="40000"/>
                  </a:schemeClr>
                </a:solidFill>
              </a:rPr>
              <a:t>B. Voices on Stage: Dialogue and </a:t>
            </a:r>
            <a:r>
              <a:rPr lang="en-US" sz="2000" b="1" dirty="0" err="1">
                <a:solidFill>
                  <a:schemeClr val="accent1">
                    <a:lumMod val="60000"/>
                    <a:lumOff val="40000"/>
                  </a:schemeClr>
                </a:solidFill>
              </a:rPr>
              <a:t>Trialogue</a:t>
            </a:r>
            <a:endParaRPr lang="en-US" sz="2000" b="1" dirty="0">
              <a:solidFill>
                <a:schemeClr val="accent1">
                  <a:lumMod val="60000"/>
                  <a:lumOff val="40000"/>
                </a:schemeClr>
              </a:solidFill>
            </a:endParaRPr>
          </a:p>
          <a:p>
            <a:pPr marL="0" indent="0">
              <a:buNone/>
            </a:pPr>
            <a:endParaRPr lang="en-US" sz="1600" dirty="0">
              <a:solidFill>
                <a:schemeClr val="bg1"/>
              </a:solidFill>
            </a:endParaRPr>
          </a:p>
          <a:p>
            <a:r>
              <a:rPr lang="en-US" sz="1200" dirty="0">
                <a:solidFill>
                  <a:schemeClr val="bg1"/>
                </a:solidFill>
              </a:rPr>
              <a:t>Aeschylus’ characters never engage in a </a:t>
            </a:r>
            <a:r>
              <a:rPr lang="en-US" sz="1200" dirty="0" err="1">
                <a:solidFill>
                  <a:schemeClr val="bg1"/>
                </a:solidFill>
              </a:rPr>
              <a:t>trialogue</a:t>
            </a:r>
            <a:r>
              <a:rPr lang="en-US" sz="1200" dirty="0">
                <a:solidFill>
                  <a:schemeClr val="bg1"/>
                </a:solidFill>
              </a:rPr>
              <a:t>—that is, all three actors conversing in a scene—even when there are three speaking actors on stage. </a:t>
            </a:r>
          </a:p>
          <a:p>
            <a:pPr lvl="1"/>
            <a:r>
              <a:rPr lang="en-US" sz="1200" dirty="0">
                <a:solidFill>
                  <a:schemeClr val="bg1"/>
                </a:solidFill>
              </a:rPr>
              <a:t>So, for instance, during the confrontation between Agamemnon and Clytemnestra in Aeschylus' </a:t>
            </a:r>
            <a:r>
              <a:rPr lang="en-US" sz="1200" i="1" dirty="0">
                <a:solidFill>
                  <a:schemeClr val="bg1"/>
                </a:solidFill>
              </a:rPr>
              <a:t>Agamemnon</a:t>
            </a:r>
            <a:r>
              <a:rPr lang="en-US" sz="1200" dirty="0">
                <a:solidFill>
                  <a:schemeClr val="bg1"/>
                </a:solidFill>
              </a:rPr>
              <a:t>, the actors portraying these two characters speak to each other. Though another actor is on stage dressed as Cassandra (Agamemnon's Trojan concubine and prisoner-of-war), that actor says not a word during this scene. Rather, he remains on stage silent for a long time and only finally speaks two scenes later. Thus, in the scene where Agamemnon and Clytemnestra have their dialogue, Aeschylus does, in fact, put three speaking actors together on stage, even if they do not all join in the same conversation and engage in a </a:t>
            </a:r>
            <a:r>
              <a:rPr lang="en-US" sz="1200" dirty="0" err="1">
                <a:solidFill>
                  <a:schemeClr val="bg1"/>
                </a:solidFill>
              </a:rPr>
              <a:t>trialogue</a:t>
            </a:r>
            <a:r>
              <a:rPr lang="en-US" sz="1200" dirty="0">
                <a:solidFill>
                  <a:schemeClr val="bg1"/>
                </a:solidFill>
              </a:rPr>
              <a:t>. </a:t>
            </a:r>
          </a:p>
          <a:p>
            <a:r>
              <a:rPr lang="en-US" sz="1200" dirty="0">
                <a:solidFill>
                  <a:schemeClr val="bg1"/>
                </a:solidFill>
              </a:rPr>
              <a:t>It is important to remember drama was a new art form in Aeschylus' day. It had most likely grown from a one-man show with a chorus as back-up—in the earliest recorded stages of tragedy, there is no mention of actors, only a playwright and a chorus, which supports the theory that playwrights originally performed all the speaking character parts—to a two-performer and then a three-performer arena. </a:t>
            </a:r>
          </a:p>
          <a:p>
            <a:r>
              <a:rPr lang="en-US" sz="1200" dirty="0">
                <a:solidFill>
                  <a:schemeClr val="bg1"/>
                </a:solidFill>
              </a:rPr>
              <a:t>As a result, a conservative approach to dialogue is visible in Aeschylus' plays where, any time two characters have a dialogue, the situation is always carefully managed. </a:t>
            </a:r>
          </a:p>
          <a:p>
            <a:pPr lvl="1"/>
            <a:r>
              <a:rPr lang="en-US" sz="1200" dirty="0">
                <a:solidFill>
                  <a:schemeClr val="bg1"/>
                </a:solidFill>
              </a:rPr>
              <a:t>For instance, the action leading up to a dialogue in an </a:t>
            </a:r>
            <a:r>
              <a:rPr lang="en-US" sz="1200" dirty="0" err="1">
                <a:solidFill>
                  <a:schemeClr val="bg1"/>
                </a:solidFill>
              </a:rPr>
              <a:t>Aeschylean</a:t>
            </a:r>
            <a:r>
              <a:rPr lang="en-US" sz="1200" dirty="0">
                <a:solidFill>
                  <a:schemeClr val="bg1"/>
                </a:solidFill>
              </a:rPr>
              <a:t> drama tends to proceed in the following manner: each of the speaking characters is brought in separately, they deliver discrete monologues (often punctuated by choral interjections), and only after some time do they at last exchange words back and forth. This cautious approach, as the playwright makes sure that the audience has heard both the actors' voices and understands the two characters' distinct points of view, confirms that in the early Classical Age the audience required some preparation before a conversation could take place on stage. </a:t>
            </a:r>
          </a:p>
        </p:txBody>
      </p:sp>
    </p:spTree>
    <p:extLst>
      <p:ext uri="{BB962C8B-B14F-4D97-AF65-F5344CB8AC3E}">
        <p14:creationId xmlns:p14="http://schemas.microsoft.com/office/powerpoint/2010/main" val="3954909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lackadder ITC" panose="04020505051007020D02" pitchFamily="82" charset="0"/>
              </a:rPr>
              <a:t>Actors and Acting:</a:t>
            </a:r>
          </a:p>
        </p:txBody>
      </p:sp>
      <p:sp>
        <p:nvSpPr>
          <p:cNvPr id="3" name="Content Placeholder 2"/>
          <p:cNvSpPr>
            <a:spLocks noGrp="1"/>
          </p:cNvSpPr>
          <p:nvPr>
            <p:ph idx="1"/>
          </p:nvPr>
        </p:nvSpPr>
        <p:spPr>
          <a:xfrm>
            <a:off x="457200" y="1447800"/>
            <a:ext cx="8229600" cy="4525963"/>
          </a:xfrm>
        </p:spPr>
        <p:txBody>
          <a:bodyPr>
            <a:noAutofit/>
          </a:bodyPr>
          <a:lstStyle/>
          <a:p>
            <a:pPr marL="0" indent="0" algn="ctr">
              <a:buNone/>
            </a:pPr>
            <a:r>
              <a:rPr lang="en-US" sz="1600" b="1" dirty="0">
                <a:solidFill>
                  <a:schemeClr val="accent1">
                    <a:lumMod val="60000"/>
                    <a:lumOff val="40000"/>
                  </a:schemeClr>
                </a:solidFill>
              </a:rPr>
              <a:t>B. Voices on Stage: Dialogue and </a:t>
            </a:r>
            <a:r>
              <a:rPr lang="en-US" sz="1600" b="1" dirty="0" err="1">
                <a:solidFill>
                  <a:schemeClr val="accent1">
                    <a:lumMod val="60000"/>
                    <a:lumOff val="40000"/>
                  </a:schemeClr>
                </a:solidFill>
              </a:rPr>
              <a:t>Trialogue</a:t>
            </a:r>
            <a:endParaRPr lang="en-US" sz="1600" b="1" dirty="0">
              <a:solidFill>
                <a:schemeClr val="accent1">
                  <a:lumMod val="60000"/>
                  <a:lumOff val="40000"/>
                </a:schemeClr>
              </a:solidFill>
            </a:endParaRPr>
          </a:p>
          <a:p>
            <a:pPr marL="0" indent="0">
              <a:buNone/>
            </a:pPr>
            <a:endParaRPr lang="en-US" sz="1200" dirty="0">
              <a:solidFill>
                <a:schemeClr val="bg1"/>
              </a:solidFill>
            </a:endParaRPr>
          </a:p>
          <a:p>
            <a:r>
              <a:rPr lang="en-US" sz="1400" dirty="0">
                <a:solidFill>
                  <a:schemeClr val="bg1"/>
                </a:solidFill>
              </a:rPr>
              <a:t>The rhythms of dialogue in tragedy were somewhat predictable to the audience, especially if changes of speaker occurred at breaks in the poetic meter, the way, in fact, they regularly do in classical tragedy. </a:t>
            </a:r>
          </a:p>
          <a:p>
            <a:r>
              <a:rPr lang="en-US" sz="1400" dirty="0">
                <a:solidFill>
                  <a:schemeClr val="bg1"/>
                </a:solidFill>
              </a:rPr>
              <a:t>That is, typically one character speaks a single full line of meter, and the other says the next and then the first another and so on, in a type of interchange called </a:t>
            </a:r>
            <a:r>
              <a:rPr lang="en-US" sz="1400" dirty="0" err="1">
                <a:solidFill>
                  <a:schemeClr val="bg1"/>
                </a:solidFill>
              </a:rPr>
              <a:t>stichomythy</a:t>
            </a:r>
            <a:r>
              <a:rPr lang="en-US" sz="1400" dirty="0">
                <a:solidFill>
                  <a:schemeClr val="bg1"/>
                </a:solidFill>
              </a:rPr>
              <a:t> (in Greek, stichomythia, "line-talking"). This clear and predictable pattern of exchanges of dialogue line by line helped the ancient audience understand which character was talking at any given moment, because they knew in advance when one character would stop speaking and the next one would begin. </a:t>
            </a:r>
          </a:p>
          <a:p>
            <a:r>
              <a:rPr lang="en-US" sz="1400" dirty="0">
                <a:solidFill>
                  <a:schemeClr val="bg1"/>
                </a:solidFill>
              </a:rPr>
              <a:t>The size of the theatres in which Greek dramas were presented put most spectators some distance from the action—add to that the fact that the actors were wearing masks so that, even if seated close to the stage, viewers could not see the performers' lips moving—thus it's easy to understand the need for such a stylized conversation device as </a:t>
            </a:r>
            <a:r>
              <a:rPr lang="en-US" sz="1400" dirty="0" err="1">
                <a:solidFill>
                  <a:schemeClr val="bg1"/>
                </a:solidFill>
              </a:rPr>
              <a:t>stichomythy</a:t>
            </a:r>
            <a:r>
              <a:rPr lang="en-US" sz="1400" dirty="0">
                <a:solidFill>
                  <a:schemeClr val="bg1"/>
                </a:solidFill>
              </a:rPr>
              <a:t>. </a:t>
            </a:r>
          </a:p>
          <a:p>
            <a:r>
              <a:rPr lang="en-US" sz="1400" dirty="0">
                <a:solidFill>
                  <a:schemeClr val="bg1"/>
                </a:solidFill>
              </a:rPr>
              <a:t>Careful preparation before a dialogue and a predictable exchange of words would have greatly improved the audience's ability to follow a conversation on stage, especially when presented with masked actors who were playing in an immense arena. </a:t>
            </a:r>
          </a:p>
          <a:p>
            <a:r>
              <a:rPr lang="en-US" sz="1400" dirty="0">
                <a:solidFill>
                  <a:schemeClr val="bg1"/>
                </a:solidFill>
              </a:rPr>
              <a:t>Given all that, most spectators would have benefitted greatly from any help determining which character was talking at each particular moment. </a:t>
            </a:r>
          </a:p>
        </p:txBody>
      </p:sp>
    </p:spTree>
    <p:extLst>
      <p:ext uri="{BB962C8B-B14F-4D97-AF65-F5344CB8AC3E}">
        <p14:creationId xmlns:p14="http://schemas.microsoft.com/office/powerpoint/2010/main" val="1578990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chemeClr val="accent3"/>
                </a:solidFill>
                <a:effectLst>
                  <a:glow rad="228600">
                    <a:schemeClr val="accent3">
                      <a:satMod val="175000"/>
                      <a:alpha val="40000"/>
                    </a:schemeClr>
                  </a:glow>
                </a:effectLst>
                <a:latin typeface="Forte" panose="03060902040502070203" pitchFamily="66" charset="0"/>
              </a:rPr>
              <a:t>Acting Styles:</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Actors usually played more than one role </a:t>
            </a:r>
          </a:p>
          <a:p>
            <a:r>
              <a:rPr lang="en-US" dirty="0">
                <a:solidFill>
                  <a:schemeClr val="bg1"/>
                </a:solidFill>
              </a:rPr>
              <a:t>Men played all the parts </a:t>
            </a:r>
          </a:p>
          <a:p>
            <a:r>
              <a:rPr lang="en-US" dirty="0">
                <a:solidFill>
                  <a:schemeClr val="bg1"/>
                </a:solidFill>
              </a:rPr>
              <a:t>Stylized - used masks, choral declamation, etc. </a:t>
            </a:r>
          </a:p>
          <a:p>
            <a:r>
              <a:rPr lang="en-US" dirty="0">
                <a:solidFill>
                  <a:schemeClr val="bg1"/>
                </a:solidFill>
              </a:rPr>
              <a:t>Tragedy leaned toward idealization; comedy toward burlesque.</a:t>
            </a:r>
          </a:p>
          <a:p>
            <a:pPr marL="0" indent="0">
              <a:buNone/>
            </a:pPr>
            <a:endParaRPr lang="en-US" dirty="0">
              <a:solidFill>
                <a:schemeClr val="bg1"/>
              </a:solidFill>
            </a:endParaRPr>
          </a:p>
          <a:p>
            <a:r>
              <a:rPr lang="en-US" dirty="0">
                <a:solidFill>
                  <a:schemeClr val="bg1"/>
                </a:solidFill>
              </a:rPr>
              <a:t>Other elements affecting 5th century Greek productions:</a:t>
            </a:r>
          </a:p>
          <a:p>
            <a:pPr lvl="1"/>
            <a:r>
              <a:rPr lang="en-US" dirty="0">
                <a:solidFill>
                  <a:schemeClr val="bg1"/>
                </a:solidFill>
              </a:rPr>
              <a:t>The chorus - tragedies dominant in early tragedies (so main actors could change roles ) by Euripides, chorus only loosely related to the action</a:t>
            </a:r>
          </a:p>
          <a:p>
            <a:pPr marL="457200" lvl="1" indent="0">
              <a:buNone/>
            </a:pPr>
            <a:endParaRPr lang="en-US" dirty="0">
              <a:solidFill>
                <a:schemeClr val="bg1"/>
              </a:solidFill>
            </a:endParaRPr>
          </a:p>
          <a:p>
            <a:r>
              <a:rPr lang="en-US" dirty="0">
                <a:solidFill>
                  <a:schemeClr val="bg1"/>
                </a:solidFill>
              </a:rPr>
              <a:t> Size of Chorus: </a:t>
            </a:r>
          </a:p>
          <a:p>
            <a:pPr lvl="1"/>
            <a:r>
              <a:rPr lang="en-US" dirty="0">
                <a:solidFill>
                  <a:schemeClr val="bg1"/>
                </a:solidFill>
              </a:rPr>
              <a:t>Traditional view: from 50 to 12 to 15</a:t>
            </a:r>
          </a:p>
          <a:p>
            <a:pPr lvl="1"/>
            <a:r>
              <a:rPr lang="en-US" dirty="0">
                <a:solidFill>
                  <a:schemeClr val="bg1"/>
                </a:solidFill>
              </a:rPr>
              <a:t>Generally believed to be 15 by the time of Sophocles and Euripides</a:t>
            </a:r>
          </a:p>
          <a:p>
            <a:pPr lvl="1"/>
            <a:r>
              <a:rPr lang="en-US" dirty="0">
                <a:solidFill>
                  <a:schemeClr val="bg1"/>
                </a:solidFill>
              </a:rPr>
              <a:t>Later diminished in time</a:t>
            </a:r>
          </a:p>
          <a:p>
            <a:pPr lvl="1"/>
            <a:r>
              <a:rPr lang="en-US" dirty="0">
                <a:solidFill>
                  <a:schemeClr val="bg1"/>
                </a:solidFill>
              </a:rPr>
              <a:t>Entered with stately march, sometimes singing or in small groups.</a:t>
            </a:r>
          </a:p>
          <a:p>
            <a:pPr lvl="1"/>
            <a:r>
              <a:rPr lang="en-US" dirty="0">
                <a:solidFill>
                  <a:schemeClr val="bg1"/>
                </a:solidFill>
              </a:rPr>
              <a:t>Choral passages sung and danced in unison, sometimes divided into two groups</a:t>
            </a:r>
          </a:p>
          <a:p>
            <a:pPr lvl="1"/>
            <a:r>
              <a:rPr lang="en-US" dirty="0">
                <a:solidFill>
                  <a:schemeClr val="bg1"/>
                </a:solidFill>
              </a:rPr>
              <a:t>Sometimes exchanged dialogue with the main characters, rarely individual speaking (though some say the </a:t>
            </a:r>
            <a:r>
              <a:rPr lang="en-US" dirty="0" err="1">
                <a:solidFill>
                  <a:schemeClr val="bg1"/>
                </a:solidFill>
              </a:rPr>
              <a:t>choregus</a:t>
            </a:r>
            <a:r>
              <a:rPr lang="en-US" dirty="0">
                <a:solidFill>
                  <a:schemeClr val="bg1"/>
                </a:solidFill>
              </a:rPr>
              <a:t>  may have spoken / sung alone) </a:t>
            </a:r>
          </a:p>
          <a:p>
            <a:pPr lvl="1"/>
            <a:r>
              <a:rPr lang="en-US" dirty="0">
                <a:solidFill>
                  <a:schemeClr val="bg1"/>
                </a:solidFill>
              </a:rPr>
              <a:t> The type of groupings are unknown</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295400"/>
            <a:ext cx="3267075" cy="11430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1" y="3581400"/>
            <a:ext cx="2286000" cy="1524933"/>
          </a:xfrm>
          <a:prstGeom prst="ellipse">
            <a:avLst/>
          </a:prstGeom>
          <a:ln>
            <a:noFill/>
          </a:ln>
          <a:effectLst>
            <a:softEdge rad="112500"/>
          </a:effectLst>
        </p:spPr>
      </p:pic>
    </p:spTree>
    <p:extLst>
      <p:ext uri="{BB962C8B-B14F-4D97-AF65-F5344CB8AC3E}">
        <p14:creationId xmlns:p14="http://schemas.microsoft.com/office/powerpoint/2010/main" val="388336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9933"/>
                </a:solidFill>
                <a:effectLst>
                  <a:glow rad="228600">
                    <a:schemeClr val="accent6">
                      <a:satMod val="175000"/>
                      <a:alpha val="40000"/>
                    </a:schemeClr>
                  </a:glow>
                </a:effectLst>
                <a:latin typeface="Juice ITC" panose="04040403040A02020202" pitchFamily="82" charset="0"/>
              </a:rPr>
              <a:t>The Chorus</a:t>
            </a:r>
          </a:p>
        </p:txBody>
      </p:sp>
      <p:sp>
        <p:nvSpPr>
          <p:cNvPr id="3" name="Content Placeholder 2"/>
          <p:cNvSpPr>
            <a:spLocks noGrp="1"/>
          </p:cNvSpPr>
          <p:nvPr>
            <p:ph idx="1"/>
          </p:nvPr>
        </p:nvSpPr>
        <p:spPr/>
        <p:txBody>
          <a:bodyPr>
            <a:normAutofit fontScale="47500" lnSpcReduction="20000"/>
          </a:bodyPr>
          <a:lstStyle/>
          <a:p>
            <a:pPr marL="0" indent="0">
              <a:buNone/>
            </a:pPr>
            <a:r>
              <a:rPr lang="en-US" sz="3400" dirty="0">
                <a:solidFill>
                  <a:schemeClr val="bg1"/>
                </a:solidFill>
              </a:rPr>
              <a:t>Chorus for "Old Comedy" (Menander's plays are considered to be Greek "New Comedy"):</a:t>
            </a:r>
          </a:p>
          <a:p>
            <a:r>
              <a:rPr lang="en-US" sz="3400" dirty="0">
                <a:solidFill>
                  <a:schemeClr val="bg1"/>
                </a:solidFill>
              </a:rPr>
              <a:t> 24 people, sometimes divided into two </a:t>
            </a:r>
          </a:p>
          <a:p>
            <a:r>
              <a:rPr lang="en-US" sz="3400" dirty="0">
                <a:solidFill>
                  <a:schemeClr val="bg1"/>
                </a:solidFill>
              </a:rPr>
              <a:t> Could have both genders (</a:t>
            </a:r>
            <a:r>
              <a:rPr lang="en-US" sz="3400" i="1" dirty="0" err="1">
                <a:solidFill>
                  <a:schemeClr val="bg1"/>
                </a:solidFill>
              </a:rPr>
              <a:t>Lysistrata</a:t>
            </a:r>
            <a:r>
              <a:rPr lang="en-US" sz="3400" dirty="0">
                <a:solidFill>
                  <a:schemeClr val="bg1"/>
                </a:solidFill>
              </a:rPr>
              <a:t>)</a:t>
            </a:r>
          </a:p>
          <a:p>
            <a:r>
              <a:rPr lang="en-US" sz="3400" dirty="0">
                <a:solidFill>
                  <a:schemeClr val="bg1"/>
                </a:solidFill>
              </a:rPr>
              <a:t> More varied entrances, groupings, etc. </a:t>
            </a:r>
          </a:p>
          <a:p>
            <a:r>
              <a:rPr lang="en-US" sz="3400" dirty="0">
                <a:solidFill>
                  <a:schemeClr val="bg1"/>
                </a:solidFill>
              </a:rPr>
              <a:t> More active </a:t>
            </a:r>
          </a:p>
          <a:p>
            <a:r>
              <a:rPr lang="en-US" sz="3400" dirty="0">
                <a:solidFill>
                  <a:schemeClr val="bg1"/>
                </a:solidFill>
              </a:rPr>
              <a:t>In both comedy and tragedy, the chorus probably entered after the prologue and then stayed</a:t>
            </a:r>
          </a:p>
          <a:p>
            <a:pPr marL="0" indent="0">
              <a:buNone/>
            </a:pPr>
            <a:endParaRPr lang="en-US" sz="3400" dirty="0">
              <a:solidFill>
                <a:schemeClr val="bg1"/>
              </a:solidFill>
            </a:endParaRPr>
          </a:p>
          <a:p>
            <a:r>
              <a:rPr lang="en-US" sz="3400" dirty="0">
                <a:solidFill>
                  <a:schemeClr val="bg1"/>
                </a:solidFill>
              </a:rPr>
              <a:t>Functions of the chorus:</a:t>
            </a:r>
          </a:p>
          <a:p>
            <a:pPr lvl="1"/>
            <a:r>
              <a:rPr lang="en-US" sz="3400" dirty="0">
                <a:solidFill>
                  <a:schemeClr val="bg1"/>
                </a:solidFill>
              </a:rPr>
              <a:t>An agent: gives advice, asks, takes part </a:t>
            </a:r>
          </a:p>
          <a:p>
            <a:pPr lvl="1"/>
            <a:r>
              <a:rPr lang="en-US" sz="3400" dirty="0">
                <a:solidFill>
                  <a:schemeClr val="bg1"/>
                </a:solidFill>
              </a:rPr>
              <a:t> Establishes ethical framework, sets up standard by which action will be judged </a:t>
            </a:r>
          </a:p>
          <a:p>
            <a:pPr lvl="1"/>
            <a:r>
              <a:rPr lang="en-US" sz="3400" dirty="0">
                <a:solidFill>
                  <a:schemeClr val="bg1"/>
                </a:solidFill>
              </a:rPr>
              <a:t>Ideal spectator - reacts as playwright hopes audience would </a:t>
            </a:r>
          </a:p>
          <a:p>
            <a:pPr lvl="1"/>
            <a:r>
              <a:rPr lang="en-US" sz="3400" dirty="0">
                <a:solidFill>
                  <a:schemeClr val="bg1"/>
                </a:solidFill>
              </a:rPr>
              <a:t>Sets mood and heightens dramatic effects </a:t>
            </a:r>
          </a:p>
          <a:p>
            <a:pPr lvl="1"/>
            <a:r>
              <a:rPr lang="en-US" sz="3400" dirty="0">
                <a:solidFill>
                  <a:schemeClr val="bg1"/>
                </a:solidFill>
              </a:rPr>
              <a:t>Adds movement, spectacle, song, and dance </a:t>
            </a:r>
          </a:p>
          <a:p>
            <a:pPr lvl="1"/>
            <a:r>
              <a:rPr lang="en-US" sz="3400" dirty="0">
                <a:solidFill>
                  <a:schemeClr val="bg1"/>
                </a:solidFill>
              </a:rPr>
              <a:t>Rhythmical function - pauses / paces the action so that the audience can reflect</a:t>
            </a:r>
          </a:p>
          <a:p>
            <a:pPr marL="0" indent="0">
              <a:buNone/>
            </a:pPr>
            <a:endParaRPr lang="en-US" sz="3400" dirty="0">
              <a:solidFill>
                <a:schemeClr val="bg1"/>
              </a:solidFill>
            </a:endParaRPr>
          </a:p>
          <a:p>
            <a:r>
              <a:rPr lang="en-US" sz="3400" dirty="0">
                <a:solidFill>
                  <a:schemeClr val="bg1"/>
                </a:solidFill>
              </a:rPr>
              <a:t>The chorus was usually made up of amateurs - 11 months training - the most expensive part of the production.</a:t>
            </a: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81200"/>
            <a:ext cx="4419600" cy="809625"/>
          </a:xfrm>
          <a:prstGeom prst="rect">
            <a:avLst/>
          </a:prstGeom>
          <a:ln>
            <a:noFill/>
          </a:ln>
          <a:effectLst>
            <a:softEdge rad="112500"/>
          </a:effectLst>
        </p:spPr>
      </p:pic>
    </p:spTree>
    <p:extLst>
      <p:ext uri="{BB962C8B-B14F-4D97-AF65-F5344CB8AC3E}">
        <p14:creationId xmlns:p14="http://schemas.microsoft.com/office/powerpoint/2010/main" val="98846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3600" b="1" dirty="0">
                <a:ln/>
                <a:solidFill>
                  <a:schemeClr val="accent4"/>
                </a:solidFill>
                <a:effectLst>
                  <a:glow rad="228600">
                    <a:schemeClr val="accent1">
                      <a:satMod val="175000"/>
                      <a:alpha val="40000"/>
                    </a:schemeClr>
                  </a:glow>
                </a:effectLst>
                <a:latin typeface="Lucida Sans Unicode" panose="020B0602030504020204" pitchFamily="34" charset="0"/>
                <a:cs typeface="Lucida Sans Unicode" panose="020B0602030504020204" pitchFamily="34" charset="0"/>
              </a:rPr>
              <a:t>The Music, Dance, and Costumes</a:t>
            </a:r>
          </a:p>
        </p:txBody>
      </p:sp>
      <p:sp>
        <p:nvSpPr>
          <p:cNvPr id="3" name="Content Placeholder 2"/>
          <p:cNvSpPr>
            <a:spLocks noGrp="1"/>
          </p:cNvSpPr>
          <p:nvPr>
            <p:ph sz="half" idx="1"/>
          </p:nvPr>
        </p:nvSpPr>
        <p:spPr>
          <a:xfrm>
            <a:off x="457200" y="1524000"/>
            <a:ext cx="4419600" cy="4525963"/>
          </a:xfrm>
        </p:spPr>
        <p:txBody>
          <a:bodyPr>
            <a:noAutofit/>
          </a:bodyPr>
          <a:lstStyle/>
          <a:p>
            <a:pPr marL="0" indent="0">
              <a:buNone/>
            </a:pPr>
            <a:r>
              <a:rPr lang="en-US" sz="1100" b="1" dirty="0">
                <a:solidFill>
                  <a:schemeClr val="accent4">
                    <a:lumMod val="60000"/>
                    <a:lumOff val="40000"/>
                  </a:schemeClr>
                </a:solidFill>
              </a:rPr>
              <a:t>Music</a:t>
            </a:r>
          </a:p>
          <a:p>
            <a:r>
              <a:rPr lang="en-US" sz="1000" dirty="0">
                <a:solidFill>
                  <a:schemeClr val="bg1"/>
                </a:solidFill>
              </a:rPr>
              <a:t>Most believe music was integral</a:t>
            </a:r>
          </a:p>
          <a:p>
            <a:r>
              <a:rPr lang="en-US" sz="1000" dirty="0">
                <a:solidFill>
                  <a:schemeClr val="bg1"/>
                </a:solidFill>
              </a:rPr>
              <a:t>Probably a singe flute, sometimes a lute </a:t>
            </a:r>
          </a:p>
          <a:p>
            <a:r>
              <a:rPr lang="en-US" sz="1000" dirty="0">
                <a:solidFill>
                  <a:schemeClr val="bg1"/>
                </a:solidFill>
              </a:rPr>
              <a:t>No one knows who composed the music nor what it sounded like </a:t>
            </a:r>
          </a:p>
          <a:p>
            <a:r>
              <a:rPr lang="en-US" sz="1000" dirty="0">
                <a:solidFill>
                  <a:schemeClr val="bg1"/>
                </a:solidFill>
              </a:rPr>
              <a:t>Probably resembled oriental quarter tones </a:t>
            </a:r>
          </a:p>
          <a:p>
            <a:r>
              <a:rPr lang="en-US" sz="1000" dirty="0">
                <a:solidFill>
                  <a:schemeClr val="bg1"/>
                </a:solidFill>
              </a:rPr>
              <a:t>Different modes of music associated with comedy or tragedy </a:t>
            </a:r>
          </a:p>
          <a:p>
            <a:pPr marL="0" indent="0">
              <a:buNone/>
            </a:pPr>
            <a:endParaRPr lang="en-US" sz="1000" dirty="0">
              <a:solidFill>
                <a:schemeClr val="bg1"/>
              </a:solidFill>
            </a:endParaRPr>
          </a:p>
          <a:p>
            <a:pPr marL="0" indent="0">
              <a:buNone/>
            </a:pPr>
            <a:r>
              <a:rPr lang="en-US" sz="1100" b="1" dirty="0">
                <a:solidFill>
                  <a:schemeClr val="accent4">
                    <a:lumMod val="60000"/>
                    <a:lumOff val="40000"/>
                  </a:schemeClr>
                </a:solidFill>
              </a:rPr>
              <a:t>Dance: </a:t>
            </a:r>
          </a:p>
          <a:p>
            <a:endParaRPr lang="en-US" sz="1000" dirty="0">
              <a:solidFill>
                <a:schemeClr val="bg1"/>
              </a:solidFill>
            </a:endParaRPr>
          </a:p>
          <a:p>
            <a:r>
              <a:rPr lang="en-US" sz="1000" dirty="0">
                <a:solidFill>
                  <a:schemeClr val="bg1"/>
                </a:solidFill>
              </a:rPr>
              <a:t>Mimetic - expressive of character or situation </a:t>
            </a:r>
          </a:p>
          <a:p>
            <a:r>
              <a:rPr lang="en-US" sz="1000" dirty="0">
                <a:solidFill>
                  <a:schemeClr val="bg1"/>
                </a:solidFill>
              </a:rPr>
              <a:t>In comedy - less dignified - jumping, spinning, etc. </a:t>
            </a:r>
          </a:p>
          <a:p>
            <a:r>
              <a:rPr lang="en-US" sz="1000" dirty="0">
                <a:solidFill>
                  <a:schemeClr val="bg1"/>
                </a:solidFill>
              </a:rPr>
              <a:t>In satyrs - lewd pantomime, etc.  </a:t>
            </a:r>
          </a:p>
          <a:p>
            <a:pPr marL="0" indent="0">
              <a:buNone/>
            </a:pPr>
            <a:endParaRPr lang="en-US" sz="1000" dirty="0">
              <a:solidFill>
                <a:schemeClr val="bg1"/>
              </a:solidFill>
            </a:endParaRPr>
          </a:p>
          <a:p>
            <a:pPr marL="0" indent="0">
              <a:buNone/>
            </a:pPr>
            <a:r>
              <a:rPr lang="en-US" sz="1100" b="1" dirty="0">
                <a:solidFill>
                  <a:schemeClr val="accent4">
                    <a:lumMod val="60000"/>
                    <a:lumOff val="40000"/>
                  </a:schemeClr>
                </a:solidFill>
              </a:rPr>
              <a:t>Costume: </a:t>
            </a:r>
          </a:p>
          <a:p>
            <a:endParaRPr lang="en-US" sz="1000" dirty="0">
              <a:solidFill>
                <a:schemeClr val="bg1"/>
              </a:solidFill>
            </a:endParaRPr>
          </a:p>
          <a:p>
            <a:r>
              <a:rPr lang="en-US" sz="1000" dirty="0">
                <a:solidFill>
                  <a:schemeClr val="bg1"/>
                </a:solidFill>
              </a:rPr>
              <a:t>Many say a standard costume: </a:t>
            </a:r>
          </a:p>
          <a:p>
            <a:pPr lvl="1"/>
            <a:r>
              <a:rPr lang="en-US" sz="900" dirty="0">
                <a:solidFill>
                  <a:schemeClr val="bg1"/>
                </a:solidFill>
              </a:rPr>
              <a:t>Sleeved, decorated tunic, full-length usually, derived from robes of Dionysian priests - called a chiton. </a:t>
            </a:r>
          </a:p>
          <a:p>
            <a:r>
              <a:rPr lang="en-US" sz="1000" dirty="0" err="1">
                <a:solidFill>
                  <a:schemeClr val="bg1"/>
                </a:solidFill>
              </a:rPr>
              <a:t>Cotharnus</a:t>
            </a:r>
            <a:r>
              <a:rPr lang="en-US" sz="1000" dirty="0">
                <a:solidFill>
                  <a:schemeClr val="bg1"/>
                </a:solidFill>
              </a:rPr>
              <a:t> is a high boot or soft shoe, perhaps elevated with a thick sole. </a:t>
            </a:r>
          </a:p>
          <a:p>
            <a:r>
              <a:rPr lang="en-US" sz="1000" dirty="0">
                <a:solidFill>
                  <a:schemeClr val="bg1"/>
                </a:solidFill>
              </a:rPr>
              <a:t>A short cloak may also have been worn, called a </a:t>
            </a:r>
            <a:r>
              <a:rPr lang="en-US" sz="1000" dirty="0" err="1">
                <a:solidFill>
                  <a:schemeClr val="bg1"/>
                </a:solidFill>
              </a:rPr>
              <a:t>chalmys</a:t>
            </a:r>
            <a:r>
              <a:rPr lang="en-US" sz="1000" dirty="0">
                <a:solidFill>
                  <a:schemeClr val="bg1"/>
                </a:solidFill>
              </a:rPr>
              <a:t>, or a long one called a himation. </a:t>
            </a:r>
          </a:p>
          <a:p>
            <a:r>
              <a:rPr lang="en-US" sz="1000" dirty="0">
                <a:solidFill>
                  <a:schemeClr val="bg1"/>
                </a:solidFill>
              </a:rPr>
              <a:t>Vase painting are our major evidence, but the vases are earlier than the 5th century B.C.; many vase painting show other garments, including nudity. </a:t>
            </a:r>
          </a:p>
          <a:p>
            <a:r>
              <a:rPr lang="en-US" sz="1000" dirty="0">
                <a:solidFill>
                  <a:schemeClr val="bg1"/>
                </a:solidFill>
              </a:rPr>
              <a:t>Perhaps there were symbolic uses of some costumes/props - warrior with a spear</a:t>
            </a:r>
          </a:p>
          <a:p>
            <a:r>
              <a:rPr lang="en-US" sz="1000" dirty="0">
                <a:solidFill>
                  <a:schemeClr val="bg1"/>
                </a:solidFill>
              </a:rPr>
              <a:t>The plays themselves have few references to costumes</a:t>
            </a:r>
          </a:p>
          <a:p>
            <a:r>
              <a:rPr lang="en-US" sz="1000" dirty="0">
                <a:solidFill>
                  <a:schemeClr val="bg1"/>
                </a:solidFill>
              </a:rPr>
              <a:t>Chorus usually had more realistic costumes. </a:t>
            </a:r>
          </a:p>
        </p:txBody>
      </p:sp>
      <p:sp>
        <p:nvSpPr>
          <p:cNvPr id="4" name="Content Placeholder 3"/>
          <p:cNvSpPr>
            <a:spLocks noGrp="1"/>
          </p:cNvSpPr>
          <p:nvPr>
            <p:ph sz="half" idx="2"/>
          </p:nvPr>
        </p:nvSpPr>
        <p:spPr>
          <a:xfrm>
            <a:off x="4800600" y="1600200"/>
            <a:ext cx="4038600" cy="4525963"/>
          </a:xfrm>
        </p:spPr>
        <p:txBody>
          <a:bodyPr>
            <a:normAutofit fontScale="32500" lnSpcReduction="20000"/>
          </a:bodyPr>
          <a:lstStyle/>
          <a:p>
            <a:r>
              <a:rPr lang="en-US" sz="4300" b="1" dirty="0">
                <a:solidFill>
                  <a:schemeClr val="accent4">
                    <a:lumMod val="60000"/>
                    <a:lumOff val="40000"/>
                  </a:schemeClr>
                </a:solidFill>
              </a:rPr>
              <a:t>Most agree more on comic costumes:  </a:t>
            </a:r>
          </a:p>
          <a:p>
            <a:pPr lvl="1"/>
            <a:r>
              <a:rPr lang="en-US" sz="3700" dirty="0">
                <a:solidFill>
                  <a:schemeClr val="bg1"/>
                </a:solidFill>
              </a:rPr>
              <a:t>Adapted from everyday Greek life </a:t>
            </a:r>
          </a:p>
          <a:p>
            <a:pPr lvl="1"/>
            <a:r>
              <a:rPr lang="en-US" sz="3700" dirty="0">
                <a:solidFill>
                  <a:schemeClr val="bg1"/>
                </a:solidFill>
              </a:rPr>
              <a:t>Chiton made too short to emphasize comic elements</a:t>
            </a:r>
          </a:p>
          <a:p>
            <a:pPr lvl="1"/>
            <a:r>
              <a:rPr lang="en-US" sz="3700" dirty="0">
                <a:solidFill>
                  <a:schemeClr val="bg1"/>
                </a:solidFill>
              </a:rPr>
              <a:t>Male characters, not the chorus, wore a phallus. </a:t>
            </a:r>
          </a:p>
          <a:p>
            <a:pPr lvl="1"/>
            <a:r>
              <a:rPr lang="en-US" sz="3700" dirty="0">
                <a:solidFill>
                  <a:schemeClr val="bg1"/>
                </a:solidFill>
              </a:rPr>
              <a:t>Slaves and old men wore comically exaggerated costume</a:t>
            </a:r>
          </a:p>
          <a:p>
            <a:pPr lvl="1"/>
            <a:r>
              <a:rPr lang="en-US" sz="3700" dirty="0">
                <a:solidFill>
                  <a:schemeClr val="bg1"/>
                </a:solidFill>
              </a:rPr>
              <a:t>Women probably wore more everyday costume</a:t>
            </a:r>
          </a:p>
          <a:p>
            <a:endParaRPr lang="en-US" sz="4300" dirty="0">
              <a:solidFill>
                <a:schemeClr val="bg1"/>
              </a:solidFill>
            </a:endParaRPr>
          </a:p>
          <a:p>
            <a:r>
              <a:rPr lang="en-US" sz="4300" b="1" dirty="0">
                <a:solidFill>
                  <a:schemeClr val="accent4">
                    <a:lumMod val="60000"/>
                    <a:lumOff val="40000"/>
                  </a:schemeClr>
                </a:solidFill>
              </a:rPr>
              <a:t>Satyr plays: </a:t>
            </a:r>
          </a:p>
          <a:p>
            <a:pPr lvl="1"/>
            <a:r>
              <a:rPr lang="en-US" sz="3700" dirty="0">
                <a:solidFill>
                  <a:schemeClr val="bg1"/>
                </a:solidFill>
              </a:rPr>
              <a:t>Goatskin loincloth with phallus in front and tail in back</a:t>
            </a:r>
          </a:p>
          <a:p>
            <a:endParaRPr lang="en-US" sz="4300" dirty="0">
              <a:solidFill>
                <a:schemeClr val="bg1"/>
              </a:solidFill>
            </a:endParaRPr>
          </a:p>
          <a:p>
            <a:r>
              <a:rPr lang="en-US" sz="4300" b="1" dirty="0">
                <a:solidFill>
                  <a:schemeClr val="accent4">
                    <a:lumMod val="60000"/>
                    <a:lumOff val="40000"/>
                  </a:schemeClr>
                </a:solidFill>
              </a:rPr>
              <a:t>Masks:</a:t>
            </a:r>
          </a:p>
          <a:p>
            <a:pPr lvl="1"/>
            <a:r>
              <a:rPr lang="en-US" sz="3700" dirty="0">
                <a:solidFill>
                  <a:schemeClr val="bg1"/>
                </a:solidFill>
              </a:rPr>
              <a:t>All tragic players (except flutes?) wore masks</a:t>
            </a:r>
          </a:p>
          <a:p>
            <a:pPr lvl="1"/>
            <a:r>
              <a:rPr lang="en-US" sz="3700" dirty="0">
                <a:solidFill>
                  <a:schemeClr val="bg1"/>
                </a:solidFill>
              </a:rPr>
              <a:t>None survived - made of cork, linen, wood</a:t>
            </a:r>
          </a:p>
          <a:p>
            <a:pPr lvl="1"/>
            <a:r>
              <a:rPr lang="en-US" sz="3700" dirty="0">
                <a:solidFill>
                  <a:schemeClr val="bg1"/>
                </a:solidFill>
              </a:rPr>
              <a:t>In 5th century, probably not exaggerated. Later became so. </a:t>
            </a:r>
          </a:p>
          <a:p>
            <a:pPr lvl="1"/>
            <a:r>
              <a:rPr lang="en-US" sz="3700" dirty="0">
                <a:solidFill>
                  <a:schemeClr val="bg1"/>
                </a:solidFill>
              </a:rPr>
              <a:t>Covered whole face - hair, beard, etc.</a:t>
            </a:r>
          </a:p>
          <a:p>
            <a:pPr lvl="1"/>
            <a:r>
              <a:rPr lang="en-US" sz="3700" dirty="0">
                <a:solidFill>
                  <a:schemeClr val="bg1"/>
                </a:solidFill>
              </a:rPr>
              <a:t>Comedy - more varied </a:t>
            </a:r>
          </a:p>
          <a:p>
            <a:pPr lvl="2"/>
            <a:r>
              <a:rPr lang="en-US" sz="3400" dirty="0">
                <a:solidFill>
                  <a:schemeClr val="bg1"/>
                </a:solidFill>
              </a:rPr>
              <a:t>Often birds, animals, etc. Probably not realistic. </a:t>
            </a:r>
          </a:p>
          <a:p>
            <a:pPr lvl="2"/>
            <a:r>
              <a:rPr lang="en-US" sz="3400" dirty="0">
                <a:solidFill>
                  <a:schemeClr val="bg1"/>
                </a:solidFill>
              </a:rPr>
              <a:t>Characters had exaggerated masks, some in chorus wore identical masks.</a:t>
            </a:r>
          </a:p>
          <a:p>
            <a:pPr lvl="1"/>
            <a:r>
              <a:rPr lang="en-US" sz="3700" dirty="0">
                <a:solidFill>
                  <a:schemeClr val="bg1"/>
                </a:solidFill>
              </a:rPr>
              <a:t>Satyr chorus...hairy, bearded, painted ears, sometimes horns</a:t>
            </a:r>
          </a:p>
          <a:p>
            <a:endParaRPr lang="en-US" dirty="0">
              <a:solidFill>
                <a:schemeClr val="bg1"/>
              </a:solidFill>
            </a:endParaRPr>
          </a:p>
        </p:txBody>
      </p:sp>
    </p:spTree>
    <p:extLst>
      <p:ext uri="{BB962C8B-B14F-4D97-AF65-F5344CB8AC3E}">
        <p14:creationId xmlns:p14="http://schemas.microsoft.com/office/powerpoint/2010/main" val="3727416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chemeClr val="bg1"/>
                </a:solidFill>
              </a:rPr>
              <a:t>Kearney, E. (2012, October 28). The Cyclops @ Long Beach Playhouse Theatre. Retrieved October 19, 2018, from http://www.workingauthor.com/the-cyclops-long-beach-playhouse-theatre </a:t>
            </a:r>
          </a:p>
          <a:p>
            <a:pPr marL="0" indent="0">
              <a:buNone/>
            </a:pPr>
            <a:endParaRPr lang="en-US" dirty="0">
              <a:solidFill>
                <a:schemeClr val="bg1"/>
              </a:solidFill>
            </a:endParaRPr>
          </a:p>
          <a:p>
            <a:pPr marL="0" indent="0">
              <a:buNone/>
            </a:pPr>
            <a:r>
              <a:rPr lang="en-US" dirty="0">
                <a:solidFill>
                  <a:schemeClr val="bg1"/>
                </a:solidFill>
              </a:rPr>
              <a:t>History.com Staff. “Pericles.” History.com, A&amp;E Television Networks, 2009, www.history.com/topics/ancient-history/pericles. </a:t>
            </a:r>
          </a:p>
          <a:p>
            <a:pPr marL="0" indent="0">
              <a:buNone/>
            </a:pPr>
            <a:endParaRPr lang="en-US" dirty="0">
              <a:solidFill>
                <a:schemeClr val="bg1"/>
              </a:solidFill>
            </a:endParaRPr>
          </a:p>
          <a:p>
            <a:pPr marL="0" indent="0">
              <a:buNone/>
            </a:pPr>
            <a:r>
              <a:rPr lang="en-US" dirty="0" err="1">
                <a:solidFill>
                  <a:schemeClr val="bg1"/>
                </a:solidFill>
              </a:rPr>
              <a:t>Imagi</a:t>
            </a:r>
            <a:r>
              <a:rPr lang="en-US" dirty="0">
                <a:solidFill>
                  <a:schemeClr val="bg1"/>
                </a:solidFill>
              </a:rPr>
              <a:t>-nation. “Menander.” Menander (342 B.C. - 291 B.C.), 2017, www.imagi-nation.com/moonstruck/clsc14.htm. </a:t>
            </a:r>
          </a:p>
          <a:p>
            <a:pPr marL="0" indent="0">
              <a:buNone/>
            </a:pPr>
            <a:endParaRPr lang="en-US" dirty="0">
              <a:solidFill>
                <a:schemeClr val="bg1"/>
              </a:solidFill>
            </a:endParaRPr>
          </a:p>
          <a:p>
            <a:pPr marL="0" indent="0">
              <a:buNone/>
            </a:pPr>
            <a:r>
              <a:rPr lang="en-US" dirty="0">
                <a:solidFill>
                  <a:schemeClr val="bg1"/>
                </a:solidFill>
              </a:rPr>
              <a:t>Taplin, Oliver, and Maurice </a:t>
            </a:r>
            <a:r>
              <a:rPr lang="en-US" dirty="0" err="1">
                <a:solidFill>
                  <a:schemeClr val="bg1"/>
                </a:solidFill>
              </a:rPr>
              <a:t>Platnauer</a:t>
            </a:r>
            <a:r>
              <a:rPr lang="en-US" dirty="0">
                <a:solidFill>
                  <a:schemeClr val="bg1"/>
                </a:solidFill>
              </a:rPr>
              <a:t>. “Aristophanes.”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30 Dec. 2016, www.britannica.com/biography/Aristophanes. </a:t>
            </a:r>
          </a:p>
        </p:txBody>
      </p:sp>
    </p:spTree>
    <p:extLst>
      <p:ext uri="{BB962C8B-B14F-4D97-AF65-F5344CB8AC3E}">
        <p14:creationId xmlns:p14="http://schemas.microsoft.com/office/powerpoint/2010/main" val="311542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Estrangelo Edessa" panose="03080600000000000000" pitchFamily="66" charset="0"/>
                <a:cs typeface="Estrangelo Edessa" panose="03080600000000000000" pitchFamily="66" charset="0"/>
              </a:rPr>
              <a:t>Thespis Theory</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676400"/>
            <a:ext cx="2286000" cy="3886199"/>
          </a:xfrm>
          <a:prstGeom prst="rect">
            <a:avLst/>
          </a:prstGeom>
          <a:ln>
            <a:noFill/>
          </a:ln>
          <a:effectLst>
            <a:softEdge rad="112500"/>
          </a:effectLst>
        </p:spPr>
      </p:pic>
      <p:sp>
        <p:nvSpPr>
          <p:cNvPr id="5" name="Content Placeholder 4"/>
          <p:cNvSpPr>
            <a:spLocks noGrp="1"/>
          </p:cNvSpPr>
          <p:nvPr>
            <p:ph sz="half" idx="2"/>
          </p:nvPr>
        </p:nvSpPr>
        <p:spPr>
          <a:xfrm>
            <a:off x="2667000" y="1447800"/>
            <a:ext cx="6019800" cy="4678363"/>
          </a:xfrm>
        </p:spPr>
        <p:txBody>
          <a:bodyPr>
            <a:noAutofit/>
          </a:bodyPr>
          <a:lstStyle/>
          <a:p>
            <a:r>
              <a:rPr lang="en-US" sz="1800" dirty="0">
                <a:solidFill>
                  <a:schemeClr val="bg1"/>
                </a:solidFill>
              </a:rPr>
              <a:t>The history of George Washington can be telling in other ways as well. For one, the American general actually existed and is not a fictitious icon. One might conclude the same about Thespis except that there is no primary evidence for his existence as there is for the American founding fathers—the records of the Pre-Classical Age were scarce, even in ancient times—thus, it would have been much easier back then to concoct a Thespis than it would be today to counterfeit a George Washington. </a:t>
            </a:r>
          </a:p>
          <a:p>
            <a:r>
              <a:rPr lang="en-US" sz="1800" dirty="0">
                <a:solidFill>
                  <a:schemeClr val="bg1"/>
                </a:solidFill>
              </a:rPr>
              <a:t>Moreover, that very lack of evidence would also have driven the need to explain somehow tragedy's origin. </a:t>
            </a:r>
          </a:p>
          <a:p>
            <a:r>
              <a:rPr lang="en-US" sz="1800" dirty="0">
                <a:solidFill>
                  <a:schemeClr val="bg1"/>
                </a:solidFill>
              </a:rPr>
              <a:t>Whatever the truth, by all fair standards of history, Thespis is undated, unattested, and unassociated by any credible primary source with any particular practices in early theatre. </a:t>
            </a:r>
          </a:p>
          <a:p>
            <a:r>
              <a:rPr lang="en-US" sz="1800" dirty="0">
                <a:solidFill>
                  <a:schemeClr val="bg1"/>
                </a:solidFill>
              </a:rPr>
              <a:t>Except for the legends surrounding his name, we have no outside corroboration even of his existence, much less his contribution to drama. </a:t>
            </a:r>
          </a:p>
        </p:txBody>
      </p:sp>
    </p:spTree>
    <p:extLst>
      <p:ext uri="{BB962C8B-B14F-4D97-AF65-F5344CB8AC3E}">
        <p14:creationId xmlns:p14="http://schemas.microsoft.com/office/powerpoint/2010/main" val="151190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92D050"/>
                </a:solidFill>
                <a:effectLst>
                  <a:glow rad="228600">
                    <a:schemeClr val="accent3">
                      <a:satMod val="175000"/>
                      <a:alpha val="40000"/>
                    </a:schemeClr>
                  </a:glow>
                </a:effectLst>
                <a:latin typeface="Gloucester MT Extra Condensed" panose="02030808020601010101" pitchFamily="18" charset="0"/>
              </a:rPr>
              <a:t>Tragoidia Theory</a:t>
            </a:r>
          </a:p>
        </p:txBody>
      </p:sp>
      <p:sp>
        <p:nvSpPr>
          <p:cNvPr id="3" name="Content Placeholder 2"/>
          <p:cNvSpPr>
            <a:spLocks noGrp="1"/>
          </p:cNvSpPr>
          <p:nvPr>
            <p:ph idx="1"/>
          </p:nvPr>
        </p:nvSpPr>
        <p:spPr/>
        <p:txBody>
          <a:bodyPr>
            <a:normAutofit fontScale="40000" lnSpcReduction="20000"/>
          </a:bodyPr>
          <a:lstStyle/>
          <a:p>
            <a:r>
              <a:rPr lang="en-US" dirty="0">
                <a:solidFill>
                  <a:schemeClr val="bg1"/>
                </a:solidFill>
              </a:rPr>
              <a:t>The Greek word </a:t>
            </a:r>
            <a:r>
              <a:rPr lang="en-US" dirty="0" err="1">
                <a:solidFill>
                  <a:schemeClr val="bg1"/>
                </a:solidFill>
              </a:rPr>
              <a:t>tragoidia</a:t>
            </a:r>
            <a:r>
              <a:rPr lang="en-US" dirty="0">
                <a:solidFill>
                  <a:schemeClr val="bg1"/>
                </a:solidFill>
              </a:rPr>
              <a:t> presents even more of a mystery. </a:t>
            </a:r>
          </a:p>
          <a:p>
            <a:r>
              <a:rPr lang="en-US" dirty="0">
                <a:solidFill>
                  <a:srgbClr val="FFFF99"/>
                </a:solidFill>
              </a:rPr>
              <a:t>It means "goat (</a:t>
            </a:r>
            <a:r>
              <a:rPr lang="en-US" dirty="0" err="1">
                <a:solidFill>
                  <a:srgbClr val="FFFF99"/>
                </a:solidFill>
              </a:rPr>
              <a:t>trag</a:t>
            </a:r>
            <a:r>
              <a:rPr lang="en-US" dirty="0">
                <a:solidFill>
                  <a:srgbClr val="FFFF99"/>
                </a:solidFill>
              </a:rPr>
              <a:t>-) song (-</a:t>
            </a:r>
            <a:r>
              <a:rPr lang="en-US" dirty="0" err="1">
                <a:solidFill>
                  <a:srgbClr val="FFFF99"/>
                </a:solidFill>
              </a:rPr>
              <a:t>oidos</a:t>
            </a:r>
            <a:r>
              <a:rPr lang="en-US" dirty="0">
                <a:solidFill>
                  <a:srgbClr val="FFFF99"/>
                </a:solidFill>
              </a:rPr>
              <a:t>)" </a:t>
            </a:r>
          </a:p>
          <a:p>
            <a:r>
              <a:rPr lang="en-US" dirty="0">
                <a:solidFill>
                  <a:srgbClr val="FFFF99"/>
                </a:solidFill>
              </a:rPr>
              <a:t>It is certain because there is no other way to interpret the word satisfactorily in Greek, but to what the "goat" refers is not at all clear. </a:t>
            </a:r>
          </a:p>
          <a:p>
            <a:r>
              <a:rPr lang="en-US" dirty="0">
                <a:solidFill>
                  <a:srgbClr val="FFFF99"/>
                </a:solidFill>
              </a:rPr>
              <a:t>Goats are not known as prizes for winning playwrights in any other ancient venue, nor would one make a very attractive reward. </a:t>
            </a:r>
          </a:p>
          <a:p>
            <a:r>
              <a:rPr lang="en-US" dirty="0">
                <a:solidFill>
                  <a:schemeClr val="bg1"/>
                </a:solidFill>
              </a:rPr>
              <a:t>Frankly, one hopes ancient playwrights competed for something a bit more becoming. </a:t>
            </a:r>
          </a:p>
          <a:p>
            <a:r>
              <a:rPr lang="en-US" dirty="0">
                <a:solidFill>
                  <a:srgbClr val="FFFF99"/>
                </a:solidFill>
              </a:rPr>
              <a:t>Goats, in fact, are featured nowhere in the existing primary records of ancient Greek theatre, so to conclude that they were sacrifices, as Brockett and others do, is pure speculation. </a:t>
            </a:r>
          </a:p>
          <a:p>
            <a:r>
              <a:rPr lang="en-US" dirty="0">
                <a:solidFill>
                  <a:schemeClr val="bg1"/>
                </a:solidFill>
              </a:rPr>
              <a:t>Still there is no writing off the goats entirely, the way one can with Thespis, because "goat" is firmly anchored in the very name of the genre and that name goes back to the origin itself of the art form. </a:t>
            </a:r>
          </a:p>
          <a:p>
            <a:r>
              <a:rPr lang="en-US" dirty="0">
                <a:solidFill>
                  <a:schemeClr val="bg1"/>
                </a:solidFill>
              </a:rPr>
              <a:t>The desperation of this situation has led otherwise conservative and judicious critics to make uncharacteristically wild guesses at the reason goats are found grazing around the ancient stage. </a:t>
            </a:r>
          </a:p>
          <a:p>
            <a:r>
              <a:rPr lang="en-US" dirty="0">
                <a:solidFill>
                  <a:srgbClr val="FFFF99"/>
                </a:solidFill>
              </a:rPr>
              <a:t>For instance, Margarete Bieber suggests that "goats" may be a nickname for the worshipers of Dionysus, the god in whose honor drama is performed at Athens.</a:t>
            </a:r>
          </a:p>
          <a:p>
            <a:r>
              <a:rPr lang="en-US" dirty="0">
                <a:solidFill>
                  <a:srgbClr val="FFFF99"/>
                </a:solidFill>
              </a:rPr>
              <a:t>It has been suggested by another scholar that "goat-song" may refer not to goats as such, but to an ancient Greek slang term, "to goat," referring to the breaking or cracking of a young man's voice during puberty. </a:t>
            </a:r>
          </a:p>
          <a:p>
            <a:r>
              <a:rPr lang="en-US" dirty="0">
                <a:solidFill>
                  <a:schemeClr val="bg1"/>
                </a:solidFill>
              </a:rPr>
              <a:t>If ancient tragic choruses were performed by young men, this could make an odd sort of sense.</a:t>
            </a:r>
          </a:p>
          <a:p>
            <a:r>
              <a:rPr lang="en-US" dirty="0">
                <a:solidFill>
                  <a:schemeClr val="bg1"/>
                </a:solidFill>
              </a:rPr>
              <a:t>The term </a:t>
            </a:r>
            <a:r>
              <a:rPr lang="en-US" dirty="0" err="1">
                <a:solidFill>
                  <a:schemeClr val="bg1"/>
                </a:solidFill>
              </a:rPr>
              <a:t>tragoidia</a:t>
            </a:r>
            <a:r>
              <a:rPr lang="en-US" dirty="0">
                <a:solidFill>
                  <a:schemeClr val="bg1"/>
                </a:solidFill>
              </a:rPr>
              <a:t> would then be a joke, based on the cracking of the young men's voices—though not during an actual performance one hopes! </a:t>
            </a:r>
          </a:p>
          <a:p>
            <a:r>
              <a:rPr lang="en-US" dirty="0">
                <a:solidFill>
                  <a:srgbClr val="FFFF99"/>
                </a:solidFill>
              </a:rPr>
              <a:t>All in all, the reason why there are goats in tragedy is an unresolved conundrum, though in light of theatre and ancient history the "</a:t>
            </a:r>
            <a:r>
              <a:rPr lang="en-US" dirty="0" err="1">
                <a:solidFill>
                  <a:srgbClr val="FFFF99"/>
                </a:solidFill>
              </a:rPr>
              <a:t>goating</a:t>
            </a:r>
            <a:r>
              <a:rPr lang="en-US" dirty="0">
                <a:solidFill>
                  <a:srgbClr val="FFFF99"/>
                </a:solidFill>
              </a:rPr>
              <a:t> voice" explanation makes better sense than suggesting that goats once served as prizes.</a:t>
            </a:r>
          </a:p>
          <a:p>
            <a:endParaRPr lang="en-US" dirty="0">
              <a:solidFill>
                <a:schemeClr val="bg1"/>
              </a:solidFill>
            </a:endParaRPr>
          </a:p>
        </p:txBody>
      </p:sp>
    </p:spTree>
    <p:extLst>
      <p:ext uri="{BB962C8B-B14F-4D97-AF65-F5344CB8AC3E}">
        <p14:creationId xmlns:p14="http://schemas.microsoft.com/office/powerpoint/2010/main" val="88020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66"/>
                </a:solidFill>
                <a:effectLst>
                  <a:glow rad="228600">
                    <a:schemeClr val="accent2">
                      <a:satMod val="175000"/>
                      <a:alpha val="40000"/>
                    </a:schemeClr>
                  </a:glow>
                </a:effectLst>
                <a:latin typeface="Juice ITC" panose="04040403040A02020202" pitchFamily="82" charset="0"/>
              </a:rPr>
              <a:t>Ancient Greek Theatre</a:t>
            </a:r>
          </a:p>
        </p:txBody>
      </p:sp>
      <p:sp>
        <p:nvSpPr>
          <p:cNvPr id="3" name="Content Placeholder 2"/>
          <p:cNvSpPr>
            <a:spLocks noGrp="1"/>
          </p:cNvSpPr>
          <p:nvPr>
            <p:ph idx="1"/>
          </p:nvPr>
        </p:nvSpPr>
        <p:spPr/>
        <p:txBody>
          <a:bodyPr>
            <a:normAutofit fontScale="25000" lnSpcReduction="20000"/>
          </a:bodyPr>
          <a:lstStyle/>
          <a:p>
            <a:pPr marL="0" indent="0">
              <a:buNone/>
            </a:pPr>
            <a:r>
              <a:rPr lang="en-US" sz="5600" dirty="0">
                <a:solidFill>
                  <a:schemeClr val="bg1"/>
                </a:solidFill>
              </a:rPr>
              <a:t>Everything we think we know from the Ancient Greek theatre, and about the origins of theatre, comes from the following sources: </a:t>
            </a:r>
          </a:p>
          <a:p>
            <a:r>
              <a:rPr lang="en-US" sz="5600" dirty="0">
                <a:solidFill>
                  <a:schemeClr val="bg1"/>
                </a:solidFill>
              </a:rPr>
              <a:t>From the 5th century B.C.:</a:t>
            </a:r>
          </a:p>
          <a:p>
            <a:pPr lvl="1"/>
            <a:r>
              <a:rPr lang="en-US" sz="5600" dirty="0">
                <a:solidFill>
                  <a:schemeClr val="bg1"/>
                </a:solidFill>
              </a:rPr>
              <a:t>Three Playwrights: </a:t>
            </a:r>
          </a:p>
          <a:p>
            <a:pPr lvl="2"/>
            <a:r>
              <a:rPr lang="en-US" sz="5600" dirty="0">
                <a:solidFill>
                  <a:schemeClr val="bg1"/>
                </a:solidFill>
              </a:rPr>
              <a:t>Tragedies:  </a:t>
            </a:r>
          </a:p>
          <a:p>
            <a:pPr lvl="3"/>
            <a:r>
              <a:rPr lang="en-US" sz="5600" dirty="0">
                <a:solidFill>
                  <a:schemeClr val="bg1"/>
                </a:solidFill>
              </a:rPr>
              <a:t>Aeschylus - 525-456 B.C. - 80 plays, 7 in existence </a:t>
            </a:r>
          </a:p>
          <a:p>
            <a:pPr lvl="3"/>
            <a:r>
              <a:rPr lang="en-US" sz="5600" dirty="0">
                <a:solidFill>
                  <a:schemeClr val="bg1"/>
                </a:solidFill>
              </a:rPr>
              <a:t>Euripides - 480-406 B.C. - 90 plays, 18 or 19 in existence</a:t>
            </a:r>
          </a:p>
          <a:p>
            <a:pPr lvl="3"/>
            <a:r>
              <a:rPr lang="en-US" sz="5600" dirty="0">
                <a:solidFill>
                  <a:schemeClr val="bg1"/>
                </a:solidFill>
              </a:rPr>
              <a:t>Sophocles - 495-406 B.C.-100 plus plays, 7 in existence </a:t>
            </a:r>
          </a:p>
          <a:p>
            <a:pPr lvl="2"/>
            <a:r>
              <a:rPr lang="en-US" sz="5600" dirty="0">
                <a:solidFill>
                  <a:schemeClr val="bg1"/>
                </a:solidFill>
              </a:rPr>
              <a:t>Comedies: </a:t>
            </a:r>
          </a:p>
          <a:p>
            <a:pPr lvl="3"/>
            <a:r>
              <a:rPr lang="en-US" sz="5600" dirty="0">
                <a:solidFill>
                  <a:schemeClr val="bg1"/>
                </a:solidFill>
              </a:rPr>
              <a:t>Aristophanes - 448-338 or 380 B.C.  50 plays, 11 in existence  </a:t>
            </a:r>
          </a:p>
          <a:p>
            <a:pPr lvl="4"/>
            <a:r>
              <a:rPr lang="en-US" sz="5600" dirty="0" err="1">
                <a:solidFill>
                  <a:schemeClr val="bg1"/>
                </a:solidFill>
              </a:rPr>
              <a:t>Lysistrata</a:t>
            </a:r>
            <a:r>
              <a:rPr lang="en-US" sz="5600" dirty="0">
                <a:solidFill>
                  <a:schemeClr val="bg1"/>
                </a:solidFill>
              </a:rPr>
              <a:t>, 411 B.C. – His most famous play</a:t>
            </a:r>
          </a:p>
          <a:p>
            <a:pPr lvl="1"/>
            <a:r>
              <a:rPr lang="en-US" sz="5600" dirty="0">
                <a:solidFill>
                  <a:schemeClr val="bg1"/>
                </a:solidFill>
              </a:rPr>
              <a:t>From the 4th century B.C., there are some lengthy existing fragments of some of the 100 plus plays of : </a:t>
            </a:r>
          </a:p>
          <a:p>
            <a:pPr lvl="2"/>
            <a:r>
              <a:rPr lang="en-US" sz="5600" dirty="0">
                <a:solidFill>
                  <a:schemeClr val="bg1"/>
                </a:solidFill>
              </a:rPr>
              <a:t>Menander - 342-291 B.C., the only one of some 64 writers known about - </a:t>
            </a:r>
            <a:r>
              <a:rPr lang="en-US" sz="5600" i="1" dirty="0">
                <a:solidFill>
                  <a:schemeClr val="bg1"/>
                </a:solidFill>
              </a:rPr>
              <a:t>The Grouch </a:t>
            </a:r>
            <a:r>
              <a:rPr lang="en-US" sz="5600" dirty="0">
                <a:solidFill>
                  <a:schemeClr val="bg1"/>
                </a:solidFill>
              </a:rPr>
              <a:t>is the longest play fragment - influenced by Roman comedy </a:t>
            </a:r>
          </a:p>
          <a:p>
            <a:pPr lvl="1"/>
            <a:r>
              <a:rPr lang="en-US" sz="5600" dirty="0">
                <a:solidFill>
                  <a:schemeClr val="bg1"/>
                </a:solidFill>
              </a:rPr>
              <a:t>This period was called the period of New Comedy (</a:t>
            </a:r>
            <a:r>
              <a:rPr lang="en-US" sz="5600" dirty="0">
                <a:solidFill>
                  <a:srgbClr val="FFFF99"/>
                </a:solidFill>
              </a:rPr>
              <a:t>Aristophanes was Old Comedy</a:t>
            </a:r>
            <a:r>
              <a:rPr lang="en-US" sz="5600" dirty="0">
                <a:solidFill>
                  <a:schemeClr val="bg1"/>
                </a:solidFill>
              </a:rPr>
              <a:t>).</a:t>
            </a:r>
          </a:p>
          <a:p>
            <a:pPr lvl="1"/>
            <a:r>
              <a:rPr lang="en-US" sz="5600" dirty="0">
                <a:solidFill>
                  <a:schemeClr val="bg1"/>
                </a:solidFill>
              </a:rPr>
              <a:t>Greek comedy moved away from the daring personal and political satire of Aristophanes. </a:t>
            </a:r>
          </a:p>
          <a:p>
            <a:pPr lvl="1"/>
            <a:r>
              <a:rPr lang="en-US" sz="5600" dirty="0">
                <a:solidFill>
                  <a:schemeClr val="bg1"/>
                </a:solidFill>
              </a:rPr>
              <a:t>Lacking complete political independence, writers of this New Comedy found themselves moving towards safer more mundane subject matter. </a:t>
            </a:r>
          </a:p>
          <a:p>
            <a:pPr lvl="1"/>
            <a:r>
              <a:rPr lang="en-US" sz="5600" dirty="0">
                <a:solidFill>
                  <a:schemeClr val="bg1"/>
                </a:solidFill>
              </a:rPr>
              <a:t>They found their inspiration in the daily life of Athens. Their characters were drawn from the cooks, merchants, farmers and slaves of the city. </a:t>
            </a:r>
          </a:p>
          <a:p>
            <a:pPr lvl="1"/>
            <a:r>
              <a:rPr lang="en-US" sz="5600" dirty="0">
                <a:solidFill>
                  <a:schemeClr val="bg1"/>
                </a:solidFill>
              </a:rPr>
              <a:t>According to ancient report, the most gifted of these new writers was Menander.</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1905000"/>
            <a:ext cx="2590800" cy="1676400"/>
          </a:xfrm>
          <a:prstGeom prst="ellipse">
            <a:avLst/>
          </a:prstGeom>
          <a:ln>
            <a:noFill/>
          </a:ln>
          <a:effectLst>
            <a:softEdge rad="112500"/>
          </a:effectLst>
        </p:spPr>
      </p:pic>
    </p:spTree>
    <p:extLst>
      <p:ext uri="{BB962C8B-B14F-4D97-AF65-F5344CB8AC3E}">
        <p14:creationId xmlns:p14="http://schemas.microsoft.com/office/powerpoint/2010/main" val="132836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C000"/>
                </a:solidFill>
                <a:latin typeface="Harlow Solid Italic" panose="04030604020F02020D02" pitchFamily="82" charset="0"/>
              </a:rPr>
              <a:t>Who was Aristophanes?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600200"/>
            <a:ext cx="22860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2895600" y="1600200"/>
            <a:ext cx="5791200" cy="4525963"/>
          </a:xfrm>
        </p:spPr>
        <p:txBody>
          <a:bodyPr>
            <a:normAutofit fontScale="62500" lnSpcReduction="20000"/>
          </a:bodyPr>
          <a:lstStyle/>
          <a:p>
            <a:pPr marL="0" indent="0">
              <a:buNone/>
            </a:pPr>
            <a:r>
              <a:rPr lang="en-US" dirty="0">
                <a:solidFill>
                  <a:schemeClr val="bg1"/>
                </a:solidFill>
              </a:rPr>
              <a:t>According to Britannica.com:</a:t>
            </a:r>
          </a:p>
          <a:p>
            <a:r>
              <a:rPr lang="en-US" dirty="0">
                <a:solidFill>
                  <a:schemeClr val="bg1"/>
                </a:solidFill>
              </a:rPr>
              <a:t>Aristophanes,  (born c. 450 BC—died c. 388 BC), the greatest representative of ancient Greek comedy and the one whose works have been preserved in greatest quantity. </a:t>
            </a:r>
          </a:p>
          <a:p>
            <a:r>
              <a:rPr lang="en-US" dirty="0">
                <a:solidFill>
                  <a:srgbClr val="FFFF99"/>
                </a:solidFill>
              </a:rPr>
              <a:t>He is the only existing representative of the Old Comedy</a:t>
            </a:r>
            <a:r>
              <a:rPr lang="en-US" dirty="0">
                <a:solidFill>
                  <a:schemeClr val="bg1"/>
                </a:solidFill>
              </a:rPr>
              <a:t>—that is, of the phase of comic dramaturgy (5th century BC) in which chorus, mime, and burlesque still played a considerable part and which was characterized by bold fantasy, merciless criticism and outrageous satire, unabashedly wicked humor, and a marked freedom of political criticism. </a:t>
            </a:r>
          </a:p>
          <a:p>
            <a:r>
              <a:rPr lang="en-US" dirty="0">
                <a:solidFill>
                  <a:schemeClr val="bg1"/>
                </a:solidFill>
              </a:rPr>
              <a:t>But Aristophanes belongs to the end of this phase, and, indeed, his last existing play, which has no choric element at all, may well be regarded as the only existing specimen of the short-lived Middle Comedy, which, before the end of the 4th century BC, was to be superseded in turn by the milder and more-realistic social satire of the New Comedy.</a:t>
            </a:r>
          </a:p>
        </p:txBody>
      </p:sp>
    </p:spTree>
    <p:extLst>
      <p:ext uri="{BB962C8B-B14F-4D97-AF65-F5344CB8AC3E}">
        <p14:creationId xmlns:p14="http://schemas.microsoft.com/office/powerpoint/2010/main" val="123945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C000"/>
                </a:solidFill>
                <a:latin typeface="Harlow Solid Italic" panose="04030604020F02020D02" pitchFamily="82" charset="0"/>
              </a:rPr>
              <a:t>Who was Aristophanes?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600200"/>
            <a:ext cx="22860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2895600" y="1600200"/>
            <a:ext cx="5791200" cy="4525963"/>
          </a:xfrm>
        </p:spPr>
        <p:txBody>
          <a:bodyPr>
            <a:noAutofit/>
          </a:bodyPr>
          <a:lstStyle/>
          <a:p>
            <a:pPr marL="0" indent="0">
              <a:buNone/>
            </a:pPr>
            <a:r>
              <a:rPr lang="en-US" sz="1400" dirty="0">
                <a:solidFill>
                  <a:schemeClr val="bg1"/>
                </a:solidFill>
              </a:rPr>
              <a:t>According to Britannica.com:</a:t>
            </a:r>
          </a:p>
          <a:p>
            <a:r>
              <a:rPr lang="en-US" sz="1400" dirty="0">
                <a:solidFill>
                  <a:schemeClr val="bg1"/>
                </a:solidFill>
              </a:rPr>
              <a:t>Little is known about the life of Aristophanes, and most of the known facts are derived from references in his own plays. </a:t>
            </a:r>
          </a:p>
          <a:p>
            <a:r>
              <a:rPr lang="en-US" sz="1400" dirty="0">
                <a:solidFill>
                  <a:schemeClr val="bg1"/>
                </a:solidFill>
              </a:rPr>
              <a:t>He was an Athenian citizen belonging to the clan named </a:t>
            </a:r>
            <a:r>
              <a:rPr lang="en-US" sz="1400" dirty="0" err="1">
                <a:solidFill>
                  <a:schemeClr val="bg1"/>
                </a:solidFill>
              </a:rPr>
              <a:t>Pandionis</a:t>
            </a:r>
            <a:r>
              <a:rPr lang="en-US" sz="1400" dirty="0">
                <a:solidFill>
                  <a:schemeClr val="bg1"/>
                </a:solidFill>
              </a:rPr>
              <a:t>, but his actual birthplace is uncertain. </a:t>
            </a:r>
          </a:p>
          <a:p>
            <a:pPr lvl="1"/>
            <a:r>
              <a:rPr lang="en-US" sz="1400" dirty="0">
                <a:solidFill>
                  <a:schemeClr val="bg1"/>
                </a:solidFill>
              </a:rPr>
              <a:t>The fact that he or his father, </a:t>
            </a:r>
            <a:r>
              <a:rPr lang="en-US" sz="1400" dirty="0" err="1">
                <a:solidFill>
                  <a:schemeClr val="bg1"/>
                </a:solidFill>
              </a:rPr>
              <a:t>Philippus</a:t>
            </a:r>
            <a:r>
              <a:rPr lang="en-US" sz="1400" dirty="0">
                <a:solidFill>
                  <a:schemeClr val="bg1"/>
                </a:solidFill>
              </a:rPr>
              <a:t>, owned property on the island of Aegina may have been the cause of an accusation by his fellow citizens that he was not of Athenian birth.</a:t>
            </a:r>
          </a:p>
          <a:p>
            <a:r>
              <a:rPr lang="en-US" sz="1400" dirty="0">
                <a:solidFill>
                  <a:schemeClr val="bg1"/>
                </a:solidFill>
              </a:rPr>
              <a:t>He began his dramatic career in 427 BC with a play, </a:t>
            </a:r>
            <a:r>
              <a:rPr lang="en-US" sz="1400" i="1" dirty="0">
                <a:solidFill>
                  <a:schemeClr val="bg1"/>
                </a:solidFill>
              </a:rPr>
              <a:t>the </a:t>
            </a:r>
            <a:r>
              <a:rPr lang="en-US" sz="1400" i="1" dirty="0" err="1">
                <a:solidFill>
                  <a:schemeClr val="bg1"/>
                </a:solidFill>
              </a:rPr>
              <a:t>Daitaleis</a:t>
            </a:r>
            <a:r>
              <a:rPr lang="en-US" sz="1400" i="1" dirty="0">
                <a:solidFill>
                  <a:schemeClr val="bg1"/>
                </a:solidFill>
              </a:rPr>
              <a:t> </a:t>
            </a:r>
            <a:r>
              <a:rPr lang="en-US" sz="1400" dirty="0">
                <a:solidFill>
                  <a:schemeClr val="bg1"/>
                </a:solidFill>
              </a:rPr>
              <a:t>(</a:t>
            </a:r>
            <a:r>
              <a:rPr lang="en-US" sz="1400" i="1" dirty="0">
                <a:solidFill>
                  <a:schemeClr val="bg1"/>
                </a:solidFill>
              </a:rPr>
              <a:t>The Banqueters</a:t>
            </a:r>
            <a:r>
              <a:rPr lang="en-US" sz="1400" dirty="0">
                <a:solidFill>
                  <a:schemeClr val="bg1"/>
                </a:solidFill>
              </a:rPr>
              <a:t>), which appears, from surviving fragments, to have been a satire on his contemporaries’ educational and moral theories. </a:t>
            </a:r>
          </a:p>
          <a:p>
            <a:r>
              <a:rPr lang="en-US" sz="1400" dirty="0">
                <a:solidFill>
                  <a:schemeClr val="bg1"/>
                </a:solidFill>
              </a:rPr>
              <a:t>He is thought to have written about 40 plays in all. </a:t>
            </a:r>
          </a:p>
          <a:p>
            <a:r>
              <a:rPr lang="en-US" sz="1400" dirty="0">
                <a:solidFill>
                  <a:schemeClr val="bg1"/>
                </a:solidFill>
              </a:rPr>
              <a:t>A large part of his work is concerned with the social, literary, and philosophical life of Athens itself and with themes provoked by the Peloponnesian War (431–404 BC). </a:t>
            </a:r>
          </a:p>
          <a:p>
            <a:pPr lvl="1"/>
            <a:r>
              <a:rPr lang="en-US" sz="1400" dirty="0">
                <a:solidFill>
                  <a:schemeClr val="bg1"/>
                </a:solidFill>
              </a:rPr>
              <a:t>That war was essentially a conflict between imperialist Athens and conservative Sparta and so was long the dominant issue in Athenian politics. </a:t>
            </a:r>
          </a:p>
        </p:txBody>
      </p:sp>
    </p:spTree>
    <p:extLst>
      <p:ext uri="{BB962C8B-B14F-4D97-AF65-F5344CB8AC3E}">
        <p14:creationId xmlns:p14="http://schemas.microsoft.com/office/powerpoint/2010/main" val="39040455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5390</TotalTime>
  <Words>9375</Words>
  <Application>Microsoft Office PowerPoint</Application>
  <PresentationFormat>On-screen Show (4:3)</PresentationFormat>
  <Paragraphs>491</Paragraphs>
  <Slides>45</Slides>
  <Notes>0</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45</vt:i4>
      </vt:variant>
    </vt:vector>
  </HeadingPairs>
  <TitlesOfParts>
    <vt:vector size="72" baseType="lpstr">
      <vt:lpstr>Gungsuh</vt:lpstr>
      <vt:lpstr>Arial</vt:lpstr>
      <vt:lpstr>Blackadder ITC</vt:lpstr>
      <vt:lpstr>Brush Script MT</vt:lpstr>
      <vt:lpstr>Calibri</vt:lpstr>
      <vt:lpstr>Californian FB</vt:lpstr>
      <vt:lpstr>Edwardian Script ITC</vt:lpstr>
      <vt:lpstr>Estrangelo Edessa</vt:lpstr>
      <vt:lpstr>Footlight MT Light</vt:lpstr>
      <vt:lpstr>Forte</vt:lpstr>
      <vt:lpstr>Franklin Gothic Demi</vt:lpstr>
      <vt:lpstr>Georgia</vt:lpstr>
      <vt:lpstr>Gigi</vt:lpstr>
      <vt:lpstr>Gloucester MT Extra Condensed</vt:lpstr>
      <vt:lpstr>Goudy Stout</vt:lpstr>
      <vt:lpstr>Harlow Solid Italic</vt:lpstr>
      <vt:lpstr>Imprint MT Shadow</vt:lpstr>
      <vt:lpstr>Informal Roman</vt:lpstr>
      <vt:lpstr>Juice ITC</vt:lpstr>
      <vt:lpstr>Lucida Calligraphy</vt:lpstr>
      <vt:lpstr>Lucida Handwriting</vt:lpstr>
      <vt:lpstr>Lucida Sans Unicode</vt:lpstr>
      <vt:lpstr>Magneto</vt:lpstr>
      <vt:lpstr>Matura MT Script Capitals</vt:lpstr>
      <vt:lpstr>Mistral</vt:lpstr>
      <vt:lpstr>Showcard Gothic</vt:lpstr>
      <vt:lpstr>1_Office Theme</vt:lpstr>
      <vt:lpstr>Greek and Roman Theatre</vt:lpstr>
      <vt:lpstr>The Documentary Evidence for Pre-Classical Drama</vt:lpstr>
      <vt:lpstr>Research on the Origins of Theatre and Drama</vt:lpstr>
      <vt:lpstr>Thespis Theory</vt:lpstr>
      <vt:lpstr>Thespis Theory</vt:lpstr>
      <vt:lpstr>Tragoidia Theory</vt:lpstr>
      <vt:lpstr>Ancient Greek Theatre</vt:lpstr>
      <vt:lpstr>Who was Aristophanes?</vt:lpstr>
      <vt:lpstr>Who was Aristophanes?</vt:lpstr>
      <vt:lpstr>Who was Aristophanes?</vt:lpstr>
      <vt:lpstr>Who was Menander?</vt:lpstr>
      <vt:lpstr>Ancient Greek Theatre</vt:lpstr>
      <vt:lpstr>Ancient Greek Theatre</vt:lpstr>
      <vt:lpstr>PowerPoint Presentation</vt:lpstr>
      <vt:lpstr>Who was Pericles? Why should we care about him?</vt:lpstr>
      <vt:lpstr>An Overview of Classical Greek Drama</vt:lpstr>
      <vt:lpstr>An Overview of Classical Greek Drama</vt:lpstr>
      <vt:lpstr>Four Qualities of Greek Drama</vt:lpstr>
      <vt:lpstr>Theatron</vt:lpstr>
      <vt:lpstr>Theatron</vt:lpstr>
      <vt:lpstr>PowerPoint Presentation</vt:lpstr>
      <vt:lpstr>The Theatre in the Classical Age</vt:lpstr>
      <vt:lpstr>Greek Theatre as a Courtroom</vt:lpstr>
      <vt:lpstr>The Skene</vt:lpstr>
      <vt:lpstr>The Skene</vt:lpstr>
      <vt:lpstr>The Greek Tragedy</vt:lpstr>
      <vt:lpstr>The Three Greek Tragedians</vt:lpstr>
      <vt:lpstr>The Three Greek Tragedians</vt:lpstr>
      <vt:lpstr>The Three Greek Tragedians</vt:lpstr>
      <vt:lpstr>The Satyr Play</vt:lpstr>
      <vt:lpstr>An Overview of Greek Comedy</vt:lpstr>
      <vt:lpstr>An Overview of Greek Comedy</vt:lpstr>
      <vt:lpstr>Greek Comedy</vt:lpstr>
      <vt:lpstr>Greek Comedy</vt:lpstr>
      <vt:lpstr>Middle Comedy</vt:lpstr>
      <vt:lpstr>Production / Finance:</vt:lpstr>
      <vt:lpstr>Actors and Acting:</vt:lpstr>
      <vt:lpstr>Actors and Acting:</vt:lpstr>
      <vt:lpstr>Actors and Acting:</vt:lpstr>
      <vt:lpstr>Actors and Acting:</vt:lpstr>
      <vt:lpstr>Actors and Acting:</vt:lpstr>
      <vt:lpstr>Acting Styles:</vt:lpstr>
      <vt:lpstr>The Chorus</vt:lpstr>
      <vt:lpstr>The Music, Dance, and Costumes</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and Roman Theatre</dc:title>
  <dc:creator>Sawyer, Allyson (asawyer@psusd.us)</dc:creator>
  <cp:lastModifiedBy>Boylan, Allyson (aboylan@psusd.us)</cp:lastModifiedBy>
  <cp:revision>82</cp:revision>
  <dcterms:created xsi:type="dcterms:W3CDTF">2017-10-19T16:55:54Z</dcterms:created>
  <dcterms:modified xsi:type="dcterms:W3CDTF">2022-10-13T21:31:39Z</dcterms:modified>
</cp:coreProperties>
</file>