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79" r:id="rId9"/>
    <p:sldId id="265" r:id="rId10"/>
    <p:sldId id="281" r:id="rId11"/>
    <p:sldId id="266" r:id="rId12"/>
    <p:sldId id="267" r:id="rId13"/>
    <p:sldId id="282" r:id="rId14"/>
    <p:sldId id="268" r:id="rId15"/>
    <p:sldId id="269" r:id="rId16"/>
    <p:sldId id="270" r:id="rId17"/>
    <p:sldId id="271" r:id="rId18"/>
    <p:sldId id="272" r:id="rId19"/>
    <p:sldId id="273" r:id="rId20"/>
    <p:sldId id="274" r:id="rId21"/>
    <p:sldId id="275" r:id="rId22"/>
    <p:sldId id="276" r:id="rId23"/>
    <p:sldId id="277" r:id="rId24"/>
    <p:sldId id="283" r:id="rId25"/>
    <p:sldId id="280" r:id="rId26"/>
    <p:sldId id="278"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CC"/>
    <a:srgbClr val="FF3300"/>
    <a:srgbClr val="FF9933"/>
    <a:srgbClr val="CCFF66"/>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5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86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95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43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1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5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39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52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13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82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42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636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Autofit/>
          </a:bodyPr>
          <a:lstStyle/>
          <a:p>
            <a:r>
              <a:rPr lang="en-US" sz="3200" b="1" spc="50" dirty="0">
                <a:ln w="0"/>
                <a:solidFill>
                  <a:schemeClr val="bg2"/>
                </a:solidFill>
                <a:effectLst>
                  <a:glow rad="101600">
                    <a:srgbClr val="FF33CC">
                      <a:alpha val="60000"/>
                    </a:srgbClr>
                  </a:glow>
                  <a:innerShdw blurRad="63500" dist="50800" dir="13500000">
                    <a:srgbClr val="000000">
                      <a:alpha val="50000"/>
                    </a:srgbClr>
                  </a:innerShdw>
                </a:effectLst>
                <a:latin typeface="Chiller" panose="04020404031007020602" pitchFamily="82" charset="0"/>
              </a:rPr>
              <a:t>Modern Drama: </a:t>
            </a:r>
            <a:br>
              <a:rPr lang="en-US" sz="3200" b="1" spc="50" dirty="0">
                <a:ln w="0"/>
                <a:solidFill>
                  <a:schemeClr val="bg2"/>
                </a:solidFill>
                <a:effectLst>
                  <a:glow rad="101600">
                    <a:srgbClr val="FF33CC">
                      <a:alpha val="60000"/>
                    </a:srgbClr>
                  </a:glow>
                  <a:innerShdw blurRad="63500" dist="50800" dir="13500000">
                    <a:srgbClr val="000000">
                      <a:alpha val="50000"/>
                    </a:srgbClr>
                  </a:innerShdw>
                </a:effectLst>
                <a:latin typeface="Chiller" panose="04020404031007020602" pitchFamily="82" charset="0"/>
              </a:rPr>
            </a:br>
            <a:r>
              <a:rPr lang="en-US" sz="3200" b="1" spc="50" dirty="0">
                <a:ln w="0"/>
                <a:solidFill>
                  <a:schemeClr val="bg2"/>
                </a:solidFill>
                <a:effectLst>
                  <a:glow rad="101600">
                    <a:srgbClr val="FF33CC">
                      <a:alpha val="60000"/>
                    </a:srgbClr>
                  </a:glow>
                  <a:innerShdw blurRad="63500" dist="50800" dir="13500000">
                    <a:srgbClr val="000000">
                      <a:alpha val="50000"/>
                    </a:srgbClr>
                  </a:innerShdw>
                </a:effectLst>
                <a:latin typeface="Chiller" panose="04020404031007020602" pitchFamily="82" charset="0"/>
              </a:rPr>
              <a:t>Romanticism, Melodramas</a:t>
            </a:r>
            <a:br>
              <a:rPr lang="en-US" sz="3200" b="1" spc="50" dirty="0">
                <a:ln w="0"/>
                <a:solidFill>
                  <a:schemeClr val="bg2"/>
                </a:solidFill>
                <a:effectLst>
                  <a:glow rad="101600">
                    <a:srgbClr val="FF33CC">
                      <a:alpha val="60000"/>
                    </a:srgbClr>
                  </a:glow>
                  <a:innerShdw blurRad="63500" dist="50800" dir="13500000">
                    <a:srgbClr val="000000">
                      <a:alpha val="50000"/>
                    </a:srgbClr>
                  </a:innerShdw>
                </a:effectLst>
                <a:latin typeface="Chiller" panose="04020404031007020602" pitchFamily="82" charset="0"/>
              </a:rPr>
            </a:br>
            <a:r>
              <a:rPr lang="en-US" sz="3200" b="1" spc="50" dirty="0">
                <a:ln w="0"/>
                <a:solidFill>
                  <a:schemeClr val="bg2"/>
                </a:solidFill>
                <a:effectLst>
                  <a:glow rad="101600">
                    <a:srgbClr val="FF33CC">
                      <a:alpha val="60000"/>
                    </a:srgbClr>
                  </a:glow>
                  <a:innerShdw blurRad="63500" dist="50800" dir="13500000">
                    <a:srgbClr val="000000">
                      <a:alpha val="50000"/>
                    </a:srgbClr>
                  </a:innerShdw>
                </a:effectLst>
                <a:latin typeface="Chiller" panose="04020404031007020602" pitchFamily="82" charset="0"/>
              </a:rPr>
              <a:t>Expressionism, and Absurdism</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14</a:t>
            </a:r>
          </a:p>
          <a:p>
            <a:r>
              <a:rPr lang="en-US" dirty="0">
                <a:solidFill>
                  <a:schemeClr val="bg1"/>
                </a:solidFill>
              </a:rPr>
              <a:t>[Part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24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DotumChe" panose="020B0609000101010101" pitchFamily="49" charset="-127"/>
                <a:ea typeface="DotumChe" panose="020B0609000101010101" pitchFamily="49" charset="-127"/>
              </a:rPr>
              <a:t>Who was Victor Hugo?</a:t>
            </a:r>
          </a:p>
        </p:txBody>
      </p:sp>
      <p:sp>
        <p:nvSpPr>
          <p:cNvPr id="3" name="Content Placeholder 2"/>
          <p:cNvSpPr>
            <a:spLocks noGrp="1"/>
          </p:cNvSpPr>
          <p:nvPr>
            <p:ph sz="half" idx="1"/>
          </p:nvPr>
        </p:nvSpPr>
        <p:spPr>
          <a:xfrm>
            <a:off x="457200" y="1447800"/>
            <a:ext cx="6096000" cy="4525963"/>
          </a:xfrm>
        </p:spPr>
        <p:txBody>
          <a:bodyPr>
            <a:noAutofit/>
          </a:bodyPr>
          <a:lstStyle/>
          <a:p>
            <a:pPr marL="0" indent="0">
              <a:buNone/>
            </a:pPr>
            <a:r>
              <a:rPr lang="en-US" sz="1800" dirty="0">
                <a:solidFill>
                  <a:schemeClr val="bg1"/>
                </a:solidFill>
              </a:rPr>
              <a:t>According to Britannica.com:</a:t>
            </a:r>
          </a:p>
          <a:p>
            <a:r>
              <a:rPr lang="en-US" sz="1800" i="1" dirty="0">
                <a:solidFill>
                  <a:schemeClr val="bg1"/>
                </a:solidFill>
              </a:rPr>
              <a:t>Cromwell </a:t>
            </a:r>
            <a:r>
              <a:rPr lang="en-US" sz="1800" dirty="0">
                <a:solidFill>
                  <a:schemeClr val="bg1"/>
                </a:solidFill>
              </a:rPr>
              <a:t>itself, though immensely long and almost impossible to stage, was written in verse of great force and originality. In fact, the preface to </a:t>
            </a:r>
            <a:r>
              <a:rPr lang="en-US" sz="1800" i="1" dirty="0">
                <a:solidFill>
                  <a:schemeClr val="bg1"/>
                </a:solidFill>
              </a:rPr>
              <a:t>Cromwell</a:t>
            </a:r>
            <a:r>
              <a:rPr lang="en-US" sz="1800" dirty="0">
                <a:solidFill>
                  <a:schemeClr val="bg1"/>
                </a:solidFill>
              </a:rPr>
              <a:t>, as an important statement of the views of Romanticism, has proved far more important than the play itself.</a:t>
            </a:r>
          </a:p>
          <a:p>
            <a:r>
              <a:rPr lang="en-US" sz="1800" dirty="0">
                <a:solidFill>
                  <a:schemeClr val="bg1"/>
                </a:solidFill>
              </a:rPr>
              <a:t>The generosity of his ideas and the warmth of their expression still moved the public mind, for Hugo was a poet of the common man and knew how to write with simplicity and power of common joys and sorrows. </a:t>
            </a:r>
          </a:p>
          <a:p>
            <a:r>
              <a:rPr lang="en-US" sz="1800" dirty="0">
                <a:solidFill>
                  <a:schemeClr val="bg1"/>
                </a:solidFill>
              </a:rPr>
              <a:t>Hugo’s knowledge of the resources of French verse and his technical brilliance in </a:t>
            </a:r>
            <a:r>
              <a:rPr lang="en-US" sz="1800" dirty="0" err="1">
                <a:solidFill>
                  <a:schemeClr val="bg1"/>
                </a:solidFill>
              </a:rPr>
              <a:t>metre</a:t>
            </a:r>
            <a:r>
              <a:rPr lang="en-US" sz="1800" dirty="0">
                <a:solidFill>
                  <a:schemeClr val="bg1"/>
                </a:solidFill>
              </a:rPr>
              <a:t> and rhyme, moreover, rescued French poetry from the sterility of the 18th century. </a:t>
            </a:r>
          </a:p>
          <a:p>
            <a:r>
              <a:rPr lang="en-US" sz="1800" dirty="0">
                <a:solidFill>
                  <a:schemeClr val="bg1"/>
                </a:solidFill>
              </a:rPr>
              <a:t>Hugo is one of those rare writers who excites both popular and academic audiences alike.</a:t>
            </a:r>
            <a:endParaRPr lang="en-US" sz="1100"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524000"/>
            <a:ext cx="20574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255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loucester MT Extra Condensed" panose="02030808020601010101" pitchFamily="18" charset="0"/>
              </a:rPr>
              <a:t>Actors During the Romantic Period</a:t>
            </a:r>
          </a:p>
        </p:txBody>
      </p:sp>
      <p:sp>
        <p:nvSpPr>
          <p:cNvPr id="3" name="Content Placeholder 2"/>
          <p:cNvSpPr>
            <a:spLocks noGrp="1"/>
          </p:cNvSpPr>
          <p:nvPr>
            <p:ph idx="1"/>
          </p:nvPr>
        </p:nvSpPr>
        <p:spPr/>
        <p:txBody>
          <a:bodyPr>
            <a:normAutofit fontScale="40000" lnSpcReduction="20000"/>
          </a:bodyPr>
          <a:lstStyle/>
          <a:p>
            <a:r>
              <a:rPr lang="en-US" dirty="0">
                <a:solidFill>
                  <a:schemeClr val="bg1"/>
                </a:solidFill>
              </a:rPr>
              <a:t>The </a:t>
            </a:r>
            <a:r>
              <a:rPr lang="en-US" dirty="0" err="1">
                <a:solidFill>
                  <a:schemeClr val="bg1"/>
                </a:solidFill>
              </a:rPr>
              <a:t>Kembles</a:t>
            </a:r>
            <a:r>
              <a:rPr lang="en-US" dirty="0">
                <a:solidFill>
                  <a:schemeClr val="bg1"/>
                </a:solidFill>
              </a:rPr>
              <a:t> – dominated English theatre till 1815:</a:t>
            </a:r>
          </a:p>
          <a:p>
            <a:pPr lvl="1"/>
            <a:r>
              <a:rPr lang="en-US" dirty="0">
                <a:solidFill>
                  <a:schemeClr val="bg1"/>
                </a:solidFill>
              </a:rPr>
              <a:t>John Phillip Kemble (1757-1823), and Mrs. Sarah Siddons, his sister (1755-1831)</a:t>
            </a:r>
          </a:p>
          <a:p>
            <a:pPr lvl="1"/>
            <a:r>
              <a:rPr lang="en-US" dirty="0">
                <a:solidFill>
                  <a:schemeClr val="bg1"/>
                </a:solidFill>
              </a:rPr>
              <a:t>Their acting was idealized – with grace, dignity, a "classical style”</a:t>
            </a:r>
          </a:p>
          <a:p>
            <a:r>
              <a:rPr lang="en-US" dirty="0">
                <a:solidFill>
                  <a:schemeClr val="bg1"/>
                </a:solidFill>
              </a:rPr>
              <a:t>Edmund Kean (1787-1833)</a:t>
            </a:r>
          </a:p>
          <a:p>
            <a:pPr lvl="1"/>
            <a:r>
              <a:rPr lang="en-US" dirty="0">
                <a:solidFill>
                  <a:schemeClr val="bg1"/>
                </a:solidFill>
              </a:rPr>
              <a:t>Considered to have "perfected" the romantic style. </a:t>
            </a:r>
          </a:p>
          <a:p>
            <a:pPr lvl="1"/>
            <a:r>
              <a:rPr lang="en-US" dirty="0">
                <a:solidFill>
                  <a:schemeClr val="bg1"/>
                </a:solidFill>
              </a:rPr>
              <a:t>Usually played villainous roles – sacrificed dignity for emotion.</a:t>
            </a:r>
          </a:p>
          <a:p>
            <a:r>
              <a:rPr lang="en-US" dirty="0">
                <a:solidFill>
                  <a:schemeClr val="bg1"/>
                </a:solidFill>
              </a:rPr>
              <a:t>William Charles Macready (17930-1873)</a:t>
            </a:r>
          </a:p>
          <a:p>
            <a:pPr lvl="1"/>
            <a:r>
              <a:rPr lang="en-US" dirty="0">
                <a:solidFill>
                  <a:schemeClr val="bg1"/>
                </a:solidFill>
              </a:rPr>
              <a:t>A compromise between the </a:t>
            </a:r>
            <a:r>
              <a:rPr lang="en-US" dirty="0" err="1">
                <a:solidFill>
                  <a:schemeClr val="bg1"/>
                </a:solidFill>
              </a:rPr>
              <a:t>Kembles</a:t>
            </a:r>
            <a:r>
              <a:rPr lang="en-US" dirty="0">
                <a:solidFill>
                  <a:schemeClr val="bg1"/>
                </a:solidFill>
              </a:rPr>
              <a:t> and Kean – careful rehearsals, detailed characterizations. </a:t>
            </a:r>
          </a:p>
          <a:p>
            <a:pPr lvl="1"/>
            <a:r>
              <a:rPr lang="en-US" dirty="0">
                <a:solidFill>
                  <a:schemeClr val="bg1"/>
                </a:solidFill>
              </a:rPr>
              <a:t>He popularized historical accuracy in settings and costumes.</a:t>
            </a:r>
          </a:p>
          <a:p>
            <a:r>
              <a:rPr lang="en-US" dirty="0">
                <a:solidFill>
                  <a:schemeClr val="bg1"/>
                </a:solidFill>
              </a:rPr>
              <a:t>Tyrone Power (1785-1844)</a:t>
            </a:r>
          </a:p>
          <a:p>
            <a:pPr lvl="1"/>
            <a:r>
              <a:rPr lang="en-US" dirty="0">
                <a:solidFill>
                  <a:schemeClr val="bg1"/>
                </a:solidFill>
              </a:rPr>
              <a:t>Did comic Irish portrayals.</a:t>
            </a:r>
          </a:p>
          <a:p>
            <a:pPr lvl="1"/>
            <a:r>
              <a:rPr lang="en-US" dirty="0">
                <a:solidFill>
                  <a:schemeClr val="bg1"/>
                </a:solidFill>
              </a:rPr>
              <a:t>A comic actor.</a:t>
            </a:r>
          </a:p>
          <a:p>
            <a:r>
              <a:rPr lang="en-US" dirty="0">
                <a:solidFill>
                  <a:schemeClr val="bg1"/>
                </a:solidFill>
              </a:rPr>
              <a:t>Henry Irving (1838-1905)</a:t>
            </a:r>
          </a:p>
          <a:p>
            <a:pPr lvl="1"/>
            <a:r>
              <a:rPr lang="en-US" dirty="0">
                <a:solidFill>
                  <a:schemeClr val="bg1"/>
                </a:solidFill>
              </a:rPr>
              <a:t>The first English actor to be knighted</a:t>
            </a:r>
          </a:p>
          <a:p>
            <a:pPr lvl="1"/>
            <a:r>
              <a:rPr lang="en-US" dirty="0">
                <a:solidFill>
                  <a:schemeClr val="bg1"/>
                </a:solidFill>
              </a:rPr>
              <a:t>Worked with Ellen Terry (1847-1928) </a:t>
            </a:r>
          </a:p>
          <a:p>
            <a:pPr lvl="1"/>
            <a:r>
              <a:rPr lang="en-US" dirty="0">
                <a:solidFill>
                  <a:schemeClr val="bg1"/>
                </a:solidFill>
              </a:rPr>
              <a:t>Synthesized trends in complexity and realism in staging (concealing set changes, for instance). </a:t>
            </a:r>
          </a:p>
          <a:p>
            <a:pPr lvl="1"/>
            <a:r>
              <a:rPr lang="en-US" dirty="0">
                <a:solidFill>
                  <a:schemeClr val="bg1"/>
                </a:solidFill>
              </a:rPr>
              <a:t>Was also a manager, as were most famous actors at that time.</a:t>
            </a:r>
          </a:p>
          <a:p>
            <a:endParaRPr lang="en-US" dirty="0">
              <a:solidFill>
                <a:schemeClr val="bg1"/>
              </a:solidFill>
            </a:endParaRPr>
          </a:p>
          <a:p>
            <a:r>
              <a:rPr lang="en-US" dirty="0">
                <a:solidFill>
                  <a:schemeClr val="bg1"/>
                </a:solidFill>
              </a:rPr>
              <a:t>In France: </a:t>
            </a:r>
          </a:p>
          <a:p>
            <a:pPr lvl="1"/>
            <a:r>
              <a:rPr lang="en-US" dirty="0">
                <a:solidFill>
                  <a:schemeClr val="bg1"/>
                </a:solidFill>
              </a:rPr>
              <a:t>Sarah Bernhardt (1845-1923)</a:t>
            </a:r>
          </a:p>
          <a:p>
            <a:pPr lvl="1"/>
            <a:r>
              <a:rPr lang="en-US" dirty="0">
                <a:solidFill>
                  <a:schemeClr val="bg1"/>
                </a:solidFill>
              </a:rPr>
              <a:t>Specialized in "breeches roles" (women playing men)</a:t>
            </a:r>
          </a:p>
          <a:p>
            <a:pPr lvl="1"/>
            <a:r>
              <a:rPr lang="en-US" dirty="0">
                <a:solidFill>
                  <a:schemeClr val="bg1"/>
                </a:solidFill>
              </a:rPr>
              <a:t>Edwin Booth (1833-1893)</a:t>
            </a:r>
          </a:p>
          <a:p>
            <a:pPr lvl="2"/>
            <a:r>
              <a:rPr lang="en-US" dirty="0">
                <a:solidFill>
                  <a:schemeClr val="bg1"/>
                </a:solidFill>
              </a:rPr>
              <a:t>Brother of John Wilkes Booth</a:t>
            </a:r>
          </a:p>
          <a:p>
            <a:pPr lvl="2"/>
            <a:r>
              <a:rPr lang="en-US" dirty="0">
                <a:solidFill>
                  <a:schemeClr val="bg1"/>
                </a:solidFill>
              </a:rPr>
              <a:t>Famous for interpretations of Shakespearean roles</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95800" y="4724400"/>
            <a:ext cx="4267200" cy="19050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457325"/>
            <a:ext cx="1905000" cy="3038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46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6">
                    <a:lumMod val="75000"/>
                  </a:schemeClr>
                </a:solidFill>
                <a:effectLst>
                  <a:glow rad="228600">
                    <a:schemeClr val="accent6">
                      <a:satMod val="175000"/>
                      <a:alpha val="40000"/>
                    </a:schemeClr>
                  </a:glow>
                </a:effectLst>
                <a:latin typeface="Forte" panose="03060902040502070203" pitchFamily="66" charset="0"/>
              </a:rPr>
              <a:t>Romantic Theatre Practice</a:t>
            </a:r>
          </a:p>
        </p:txBody>
      </p:sp>
      <p:sp>
        <p:nvSpPr>
          <p:cNvPr id="3" name="Content Placeholder 2"/>
          <p:cNvSpPr>
            <a:spLocks noGrp="1"/>
          </p:cNvSpPr>
          <p:nvPr>
            <p:ph idx="1"/>
          </p:nvPr>
        </p:nvSpPr>
        <p:spPr/>
        <p:txBody>
          <a:bodyPr>
            <a:noAutofit/>
          </a:bodyPr>
          <a:lstStyle/>
          <a:p>
            <a:r>
              <a:rPr lang="en-US" sz="1800" dirty="0">
                <a:solidFill>
                  <a:schemeClr val="bg1"/>
                </a:solidFill>
              </a:rPr>
              <a:t>Audience size increased even more</a:t>
            </a:r>
          </a:p>
          <a:p>
            <a:r>
              <a:rPr lang="en-US" sz="1800" dirty="0">
                <a:solidFill>
                  <a:schemeClr val="bg1"/>
                </a:solidFill>
              </a:rPr>
              <a:t>As seeing becomes more important than hearing (remember, the sound was so important before, and detailed, realistic sets were not the norm), the orchestra seats (which had up till then been the cheap seats) became more valuable</a:t>
            </a:r>
          </a:p>
          <a:p>
            <a:r>
              <a:rPr lang="en-US" sz="1800" dirty="0">
                <a:solidFill>
                  <a:schemeClr val="bg1"/>
                </a:solidFill>
              </a:rPr>
              <a:t>The upper galleries – the "gods" – were the cheapest</a:t>
            </a:r>
          </a:p>
          <a:p>
            <a:r>
              <a:rPr lang="en-US" sz="1800" dirty="0">
                <a:solidFill>
                  <a:schemeClr val="bg1"/>
                </a:solidFill>
              </a:rPr>
              <a:t>Audiences, especially those in the gods, were loud and vocal</a:t>
            </a:r>
          </a:p>
          <a:p>
            <a:r>
              <a:rPr lang="en-US" sz="1800" dirty="0">
                <a:solidFill>
                  <a:schemeClr val="bg1"/>
                </a:solidFill>
              </a:rPr>
              <a:t>Scenery included drops, flats, ground rows (cutaway flats standing free on the stage floor)</a:t>
            </a:r>
          </a:p>
          <a:p>
            <a:pPr lvl="1"/>
            <a:r>
              <a:rPr lang="en-US" sz="1400" dirty="0">
                <a:solidFill>
                  <a:schemeClr val="bg1"/>
                </a:solidFill>
              </a:rPr>
              <a:t>Carefully and realistically painted</a:t>
            </a:r>
          </a:p>
          <a:p>
            <a:pPr lvl="1"/>
            <a:r>
              <a:rPr lang="en-US" sz="1400" dirty="0">
                <a:solidFill>
                  <a:schemeClr val="bg1"/>
                </a:solidFill>
              </a:rPr>
              <a:t>Natural settings</a:t>
            </a:r>
          </a:p>
          <a:p>
            <a:r>
              <a:rPr lang="en-US" sz="1800" dirty="0">
                <a:solidFill>
                  <a:schemeClr val="bg1"/>
                </a:solidFill>
              </a:rPr>
              <a:t>Candles or oil lamps – but by 1830, gaslight was used</a:t>
            </a:r>
          </a:p>
          <a:p>
            <a:pPr lvl="1"/>
            <a:r>
              <a:rPr lang="en-US" sz="1400" dirty="0">
                <a:solidFill>
                  <a:schemeClr val="bg1"/>
                </a:solidFill>
              </a:rPr>
              <a:t>Chestnut Street Theatre in Philadelphia was the first to be lit by gas, in 1816. </a:t>
            </a:r>
          </a:p>
          <a:p>
            <a:pPr lvl="1"/>
            <a:r>
              <a:rPr lang="en-US" sz="1400" dirty="0">
                <a:solidFill>
                  <a:schemeClr val="bg1"/>
                </a:solidFill>
              </a:rPr>
              <a:t>By the 1820’s, Covent garden and Drury lane Theatres in London used gaslight</a:t>
            </a:r>
          </a:p>
          <a:p>
            <a:r>
              <a:rPr lang="en-US" sz="1600" dirty="0">
                <a:solidFill>
                  <a:schemeClr val="bg1"/>
                </a:solidFill>
              </a:rPr>
              <a:t>Gaslight increased illumination, had better control of intensity, but still had wavering flames</a:t>
            </a:r>
          </a:p>
        </p:txBody>
      </p:sp>
    </p:spTree>
    <p:extLst>
      <p:ext uri="{BB962C8B-B14F-4D97-AF65-F5344CB8AC3E}">
        <p14:creationId xmlns:p14="http://schemas.microsoft.com/office/powerpoint/2010/main" val="225618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6">
                    <a:lumMod val="75000"/>
                  </a:schemeClr>
                </a:solidFill>
                <a:effectLst>
                  <a:glow rad="228600">
                    <a:schemeClr val="accent6">
                      <a:satMod val="175000"/>
                      <a:alpha val="40000"/>
                    </a:schemeClr>
                  </a:glow>
                </a:effectLst>
                <a:latin typeface="Forte" panose="03060902040502070203" pitchFamily="66" charset="0"/>
              </a:rPr>
              <a:t>Romantic Theatre Practice</a:t>
            </a:r>
          </a:p>
        </p:txBody>
      </p:sp>
      <p:sp>
        <p:nvSpPr>
          <p:cNvPr id="3" name="Content Placeholder 2"/>
          <p:cNvSpPr>
            <a:spLocks noGrp="1"/>
          </p:cNvSpPr>
          <p:nvPr>
            <p:ph idx="1"/>
          </p:nvPr>
        </p:nvSpPr>
        <p:spPr/>
        <p:txBody>
          <a:bodyPr>
            <a:noAutofit/>
          </a:bodyPr>
          <a:lstStyle/>
          <a:p>
            <a:r>
              <a:rPr lang="en-US" sz="2000" dirty="0">
                <a:solidFill>
                  <a:schemeClr val="bg1"/>
                </a:solidFill>
              </a:rPr>
              <a:t>Many special effects:</a:t>
            </a:r>
          </a:p>
          <a:p>
            <a:pPr lvl="1"/>
            <a:r>
              <a:rPr lang="en-US" sz="1600" dirty="0">
                <a:solidFill>
                  <a:schemeClr val="bg1"/>
                </a:solidFill>
              </a:rPr>
              <a:t>Flying, trap doors, water pump systems, moving panoramas to give the illusion of travel, treadmills by the late 1800 (allowed for horses and chariot races, etc.), volcanic eruptions, fires, etc.</a:t>
            </a:r>
          </a:p>
          <a:p>
            <a:endParaRPr lang="en-US" sz="2000" dirty="0">
              <a:solidFill>
                <a:schemeClr val="bg1"/>
              </a:solidFill>
            </a:endParaRPr>
          </a:p>
          <a:p>
            <a:r>
              <a:rPr lang="en-US" sz="2000" dirty="0">
                <a:solidFill>
                  <a:schemeClr val="bg1"/>
                </a:solidFill>
              </a:rPr>
              <a:t>Assumptions: </a:t>
            </a:r>
          </a:p>
          <a:p>
            <a:pPr lvl="1"/>
            <a:r>
              <a:rPr lang="en-US" sz="1600" dirty="0">
                <a:solidFill>
                  <a:schemeClr val="bg1"/>
                </a:solidFill>
              </a:rPr>
              <a:t>The stage was to present an illusion of reality, with many details, and was to be historically and geographically accurate</a:t>
            </a:r>
          </a:p>
          <a:p>
            <a:endParaRPr lang="en-US" sz="2000" dirty="0">
              <a:solidFill>
                <a:schemeClr val="bg1"/>
              </a:solidFill>
            </a:endParaRPr>
          </a:p>
          <a:p>
            <a:r>
              <a:rPr lang="en-US" sz="2000" dirty="0">
                <a:solidFill>
                  <a:schemeClr val="bg1"/>
                </a:solidFill>
              </a:rPr>
              <a:t>Significance: </a:t>
            </a:r>
          </a:p>
          <a:p>
            <a:pPr lvl="1"/>
            <a:r>
              <a:rPr lang="en-US" sz="1600" dirty="0">
                <a:solidFill>
                  <a:schemeClr val="bg1"/>
                </a:solidFill>
              </a:rPr>
              <a:t>While Romanticism was not at all realistic in its acting, drama, or direction, in set, costume, and lighting it attempted to be as realistic as possible</a:t>
            </a:r>
          </a:p>
          <a:p>
            <a:endParaRPr lang="en-US" sz="2000" dirty="0">
              <a:solidFill>
                <a:schemeClr val="bg1"/>
              </a:solidFill>
            </a:endParaRPr>
          </a:p>
          <a:p>
            <a:r>
              <a:rPr lang="en-US" sz="2000" dirty="0">
                <a:solidFill>
                  <a:schemeClr val="bg1"/>
                </a:solidFill>
              </a:rPr>
              <a:t>Romanticism inadvertently paved the way for easier acceptance of Realism</a:t>
            </a:r>
          </a:p>
        </p:txBody>
      </p:sp>
    </p:spTree>
    <p:extLst>
      <p:ext uri="{BB962C8B-B14F-4D97-AF65-F5344CB8AC3E}">
        <p14:creationId xmlns:p14="http://schemas.microsoft.com/office/powerpoint/2010/main" val="397773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effectLst>
                  <a:glow rad="228600">
                    <a:schemeClr val="accent4">
                      <a:satMod val="175000"/>
                      <a:alpha val="40000"/>
                    </a:schemeClr>
                  </a:glow>
                </a:effectLst>
                <a:latin typeface="Book Antiqua" panose="02040602050305030304" pitchFamily="18" charset="0"/>
              </a:rPr>
              <a:t>19th Century Melodrama</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The Primary 19th Century Theatrical Form </a:t>
            </a:r>
          </a:p>
          <a:p>
            <a:pPr lvl="1"/>
            <a:r>
              <a:rPr lang="en-US" dirty="0">
                <a:solidFill>
                  <a:schemeClr val="bg1"/>
                </a:solidFill>
              </a:rPr>
              <a:t>Melodrama was the primary form of theatre during the 19th century, despite other influences, becoming the most popular by 1840. </a:t>
            </a:r>
          </a:p>
          <a:p>
            <a:pPr lvl="1"/>
            <a:r>
              <a:rPr lang="en-US" dirty="0">
                <a:solidFill>
                  <a:schemeClr val="bg1"/>
                </a:solidFill>
              </a:rPr>
              <a:t>Melodrama is still with us today.</a:t>
            </a:r>
          </a:p>
          <a:p>
            <a:pPr lvl="1"/>
            <a:r>
              <a:rPr lang="en-US" dirty="0">
                <a:solidFill>
                  <a:schemeClr val="bg1"/>
                </a:solidFill>
              </a:rPr>
              <a:t>In the early 1800’s, most were romantic, exotic, or supernatural.</a:t>
            </a:r>
          </a:p>
          <a:p>
            <a:pPr lvl="1"/>
            <a:r>
              <a:rPr lang="en-US" dirty="0">
                <a:solidFill>
                  <a:schemeClr val="bg1"/>
                </a:solidFill>
              </a:rPr>
              <a:t>In the 1820’s, they became more familiar in settings and characters. </a:t>
            </a:r>
          </a:p>
          <a:p>
            <a:pPr lvl="1"/>
            <a:r>
              <a:rPr lang="en-US" dirty="0">
                <a:solidFill>
                  <a:schemeClr val="bg1"/>
                </a:solidFill>
              </a:rPr>
              <a:t>In the 1830’s, became more elevated: "gentlemanly" melodrama.</a:t>
            </a:r>
          </a:p>
          <a:p>
            <a:endParaRPr lang="en-US" dirty="0">
              <a:solidFill>
                <a:schemeClr val="bg1"/>
              </a:solidFill>
            </a:endParaRPr>
          </a:p>
        </p:txBody>
      </p:sp>
    </p:spTree>
    <p:extLst>
      <p:ext uri="{BB962C8B-B14F-4D97-AF65-F5344CB8AC3E}">
        <p14:creationId xmlns:p14="http://schemas.microsoft.com/office/powerpoint/2010/main" val="384157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3462">
                  <a:solidFill>
                    <a:schemeClr val="bg1"/>
                  </a:solidFill>
                  <a:prstDash val="solid"/>
                </a:ln>
                <a:solidFill>
                  <a:schemeClr val="tx2">
                    <a:lumMod val="60000"/>
                    <a:lumOff val="40000"/>
                  </a:schemeClr>
                </a:solidFill>
                <a:effectLst>
                  <a:outerShdw dist="38100" dir="2700000" algn="bl" rotWithShape="0">
                    <a:schemeClr val="accent5"/>
                  </a:outerShdw>
                </a:effectLst>
                <a:latin typeface="Eras Bold ITC" panose="020B0907030504020204" pitchFamily="34" charset="0"/>
              </a:rPr>
              <a:t>Characteristics of Melodrama</a:t>
            </a: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Comes from "music drama“</a:t>
            </a:r>
          </a:p>
          <a:p>
            <a:pPr lvl="1"/>
            <a:r>
              <a:rPr lang="en-US" dirty="0">
                <a:solidFill>
                  <a:schemeClr val="bg1"/>
                </a:solidFill>
              </a:rPr>
              <a:t>Music was used to increase emotions or to signify characters (signature music)</a:t>
            </a:r>
          </a:p>
          <a:p>
            <a:r>
              <a:rPr lang="en-US" dirty="0">
                <a:solidFill>
                  <a:schemeClr val="bg1"/>
                </a:solidFill>
              </a:rPr>
              <a:t>A simplified moral universe; good and evil are embodied in stock characters</a:t>
            </a:r>
          </a:p>
          <a:p>
            <a:r>
              <a:rPr lang="en-US" dirty="0">
                <a:solidFill>
                  <a:schemeClr val="bg1"/>
                </a:solidFill>
              </a:rPr>
              <a:t>Episodic form: </a:t>
            </a:r>
          </a:p>
          <a:p>
            <a:pPr lvl="1"/>
            <a:r>
              <a:rPr lang="en-US" dirty="0">
                <a:solidFill>
                  <a:schemeClr val="bg1"/>
                </a:solidFill>
              </a:rPr>
              <a:t>The villain poses a threat, the hero or heroine escapes, etc.—with a happy ending.</a:t>
            </a:r>
          </a:p>
          <a:p>
            <a:pPr lvl="1"/>
            <a:r>
              <a:rPr lang="en-US" dirty="0">
                <a:solidFill>
                  <a:schemeClr val="bg1"/>
                </a:solidFill>
              </a:rPr>
              <a:t>Almost never five acts – usually 2-5 (five acts reserved for "serious" drama).</a:t>
            </a:r>
          </a:p>
          <a:p>
            <a:r>
              <a:rPr lang="en-US" dirty="0">
                <a:solidFill>
                  <a:schemeClr val="bg1"/>
                </a:solidFill>
              </a:rPr>
              <a:t>Many special effects: </a:t>
            </a:r>
          </a:p>
          <a:p>
            <a:pPr lvl="1"/>
            <a:r>
              <a:rPr lang="en-US" dirty="0">
                <a:solidFill>
                  <a:schemeClr val="bg1"/>
                </a:solidFill>
              </a:rPr>
              <a:t>Fires, explosions, drownings, earthquakes.</a:t>
            </a:r>
          </a:p>
          <a:p>
            <a:endParaRPr lang="en-US" dirty="0">
              <a:solidFill>
                <a:schemeClr val="bg1"/>
              </a:solidFill>
            </a:endParaRPr>
          </a:p>
        </p:txBody>
      </p:sp>
    </p:spTree>
    <p:extLst>
      <p:ext uri="{BB962C8B-B14F-4D97-AF65-F5344CB8AC3E}">
        <p14:creationId xmlns:p14="http://schemas.microsoft.com/office/powerpoint/2010/main" val="127795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effectLst>
                  <a:glow rad="228600">
                    <a:schemeClr val="accent5">
                      <a:satMod val="175000"/>
                      <a:alpha val="40000"/>
                    </a:schemeClr>
                  </a:glow>
                </a:effectLst>
                <a:latin typeface="Castellar" panose="020A0402060406010301" pitchFamily="18" charset="0"/>
              </a:rPr>
              <a:t>Types of Melodrama</a:t>
            </a:r>
          </a:p>
        </p:txBody>
      </p:sp>
      <p:sp>
        <p:nvSpPr>
          <p:cNvPr id="3" name="Content Placeholder 2"/>
          <p:cNvSpPr>
            <a:spLocks noGrp="1"/>
          </p:cNvSpPr>
          <p:nvPr>
            <p:ph idx="1"/>
          </p:nvPr>
        </p:nvSpPr>
        <p:spPr/>
        <p:txBody>
          <a:bodyPr>
            <a:normAutofit lnSpcReduction="10000"/>
          </a:bodyPr>
          <a:lstStyle/>
          <a:p>
            <a:r>
              <a:rPr lang="en-US" dirty="0">
                <a:solidFill>
                  <a:srgbClr val="FFFF99"/>
                </a:solidFill>
              </a:rPr>
              <a:t>Animals were used </a:t>
            </a:r>
            <a:r>
              <a:rPr lang="en-US" dirty="0">
                <a:solidFill>
                  <a:schemeClr val="bg1"/>
                </a:solidFill>
              </a:rPr>
              <a:t>(along with the Romantic concept of nature): </a:t>
            </a:r>
          </a:p>
          <a:p>
            <a:pPr lvl="1"/>
            <a:r>
              <a:rPr lang="en-US" dirty="0">
                <a:solidFill>
                  <a:schemeClr val="bg1"/>
                </a:solidFill>
              </a:rPr>
              <a:t>Equestrian dramas: </a:t>
            </a:r>
          </a:p>
          <a:p>
            <a:pPr lvl="2"/>
            <a:r>
              <a:rPr lang="en-US" dirty="0">
                <a:solidFill>
                  <a:schemeClr val="bg1"/>
                </a:solidFill>
              </a:rPr>
              <a:t>Horses, often on treadmills – forerunners of the modern Western</a:t>
            </a:r>
          </a:p>
          <a:p>
            <a:pPr lvl="1"/>
            <a:r>
              <a:rPr lang="en-US" dirty="0">
                <a:solidFill>
                  <a:schemeClr val="bg1"/>
                </a:solidFill>
              </a:rPr>
              <a:t>Canine melodramas: </a:t>
            </a:r>
          </a:p>
          <a:p>
            <a:pPr lvl="2"/>
            <a:r>
              <a:rPr lang="en-US" dirty="0">
                <a:solidFill>
                  <a:schemeClr val="bg1"/>
                </a:solidFill>
              </a:rPr>
              <a:t>Like Lassie</a:t>
            </a:r>
          </a:p>
          <a:p>
            <a:pPr lvl="1"/>
            <a:r>
              <a:rPr lang="en-US" dirty="0">
                <a:solidFill>
                  <a:schemeClr val="bg1"/>
                </a:solidFill>
              </a:rPr>
              <a:t>Nautical melodramas: </a:t>
            </a:r>
          </a:p>
          <a:p>
            <a:pPr lvl="2"/>
            <a:r>
              <a:rPr lang="en-US" dirty="0">
                <a:solidFill>
                  <a:schemeClr val="bg1"/>
                </a:solidFill>
              </a:rPr>
              <a:t>Interest in the sea</a:t>
            </a:r>
          </a:p>
          <a:p>
            <a:pPr lvl="1"/>
            <a:r>
              <a:rPr lang="en-US" dirty="0">
                <a:solidFill>
                  <a:schemeClr val="bg1"/>
                </a:solidFill>
              </a:rPr>
              <a:t>Disaster melodramas</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505200"/>
            <a:ext cx="3733800" cy="2971800"/>
          </a:xfrm>
          <a:prstGeom prst="rect">
            <a:avLst/>
          </a:prstGeom>
          <a:ln>
            <a:noFill/>
          </a:ln>
          <a:effectLst>
            <a:softEdge rad="112500"/>
          </a:effectLst>
        </p:spPr>
      </p:pic>
    </p:spTree>
    <p:extLst>
      <p:ext uri="{BB962C8B-B14F-4D97-AF65-F5344CB8AC3E}">
        <p14:creationId xmlns:p14="http://schemas.microsoft.com/office/powerpoint/2010/main" val="406579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oper Black" panose="0208090404030B020404" pitchFamily="18" charset="0"/>
              </a:rPr>
              <a:t>Melodramatic Writers</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Melodramatic writers who formalized melodrama – in France:</a:t>
            </a:r>
          </a:p>
          <a:p>
            <a:pPr lvl="1"/>
            <a:r>
              <a:rPr lang="en-US" dirty="0">
                <a:solidFill>
                  <a:schemeClr val="bg1"/>
                </a:solidFill>
              </a:rPr>
              <a:t>August </a:t>
            </a:r>
            <a:r>
              <a:rPr lang="en-US" dirty="0" err="1">
                <a:solidFill>
                  <a:schemeClr val="bg1"/>
                </a:solidFill>
              </a:rPr>
              <a:t>Friederich</a:t>
            </a:r>
            <a:r>
              <a:rPr lang="en-US" dirty="0">
                <a:solidFill>
                  <a:schemeClr val="bg1"/>
                </a:solidFill>
              </a:rPr>
              <a:t> von Kotzebue (1761-1819)</a:t>
            </a:r>
          </a:p>
          <a:p>
            <a:pPr lvl="2"/>
            <a:r>
              <a:rPr lang="en-US" dirty="0">
                <a:solidFill>
                  <a:schemeClr val="bg1"/>
                </a:solidFill>
              </a:rPr>
              <a:t>German – wrote over 200 plays </a:t>
            </a:r>
          </a:p>
          <a:p>
            <a:pPr lvl="2"/>
            <a:r>
              <a:rPr lang="en-US" dirty="0">
                <a:solidFill>
                  <a:schemeClr val="bg1"/>
                </a:solidFill>
              </a:rPr>
              <a:t>Domestic melodramas</a:t>
            </a:r>
          </a:p>
          <a:p>
            <a:pPr lvl="2"/>
            <a:r>
              <a:rPr lang="en-US" dirty="0">
                <a:solidFill>
                  <a:schemeClr val="bg1"/>
                </a:solidFill>
              </a:rPr>
              <a:t>Treated common people with dignity</a:t>
            </a:r>
          </a:p>
          <a:p>
            <a:pPr lvl="2"/>
            <a:r>
              <a:rPr lang="en-US" dirty="0">
                <a:solidFill>
                  <a:schemeClr val="bg1"/>
                </a:solidFill>
              </a:rPr>
              <a:t>Often introduced controversial views without offending the audience, helping them to ask questions of life and society</a:t>
            </a:r>
          </a:p>
          <a:p>
            <a:pPr lvl="2"/>
            <a:r>
              <a:rPr lang="en-US" dirty="0">
                <a:solidFill>
                  <a:schemeClr val="bg1"/>
                </a:solidFill>
              </a:rPr>
              <a:t>Often called the "father of sensationalism" – he mixed sentimental philosophy with startling theatrical effects</a:t>
            </a:r>
          </a:p>
          <a:p>
            <a:pPr lvl="1"/>
            <a:r>
              <a:rPr lang="en-US" dirty="0">
                <a:solidFill>
                  <a:schemeClr val="bg1"/>
                </a:solidFill>
              </a:rPr>
              <a:t>René Charles </a:t>
            </a:r>
            <a:r>
              <a:rPr lang="en-US" dirty="0" err="1">
                <a:solidFill>
                  <a:schemeClr val="bg1"/>
                </a:solidFill>
              </a:rPr>
              <a:t>Guilbert</a:t>
            </a:r>
            <a:r>
              <a:rPr lang="en-US" dirty="0">
                <a:solidFill>
                  <a:schemeClr val="bg1"/>
                </a:solidFill>
              </a:rPr>
              <a:t> de </a:t>
            </a:r>
            <a:r>
              <a:rPr lang="en-US" dirty="0" err="1">
                <a:solidFill>
                  <a:schemeClr val="bg1"/>
                </a:solidFill>
              </a:rPr>
              <a:t>Pixérécourt</a:t>
            </a:r>
            <a:r>
              <a:rPr lang="en-US" dirty="0">
                <a:solidFill>
                  <a:schemeClr val="bg1"/>
                </a:solidFill>
              </a:rPr>
              <a:t> (1773-1844)</a:t>
            </a:r>
          </a:p>
          <a:p>
            <a:pPr lvl="2"/>
            <a:r>
              <a:rPr lang="en-US" dirty="0">
                <a:solidFill>
                  <a:schemeClr val="bg1"/>
                </a:solidFill>
              </a:rPr>
              <a:t>Wrote over 100 plays</a:t>
            </a:r>
          </a:p>
          <a:p>
            <a:pPr lvl="2"/>
            <a:r>
              <a:rPr lang="en-US" dirty="0">
                <a:solidFill>
                  <a:schemeClr val="bg1"/>
                </a:solidFill>
              </a:rPr>
              <a:t>Specialized in canine melodramas, disaster melodramas (floods, volcanoes, etc.)</a:t>
            </a:r>
          </a:p>
          <a:p>
            <a:pPr lvl="2"/>
            <a:r>
              <a:rPr lang="en-US" dirty="0">
                <a:solidFill>
                  <a:schemeClr val="bg1"/>
                </a:solidFill>
              </a:rPr>
              <a:t>Sometimes he "directed" his own plays</a:t>
            </a:r>
          </a:p>
          <a:p>
            <a:pPr marL="914400" lvl="2" indent="0">
              <a:buNone/>
            </a:pPr>
            <a:endParaRPr lang="en-US" dirty="0">
              <a:solidFill>
                <a:schemeClr val="bg1"/>
              </a:solidFill>
            </a:endParaRPr>
          </a:p>
          <a:p>
            <a:r>
              <a:rPr lang="en-US" dirty="0">
                <a:solidFill>
                  <a:schemeClr val="bg1"/>
                </a:solidFill>
              </a:rPr>
              <a:t>Plays had easily identified character types and startling theatrical effects that were more important than the dialogue. </a:t>
            </a:r>
          </a:p>
          <a:p>
            <a:endParaRPr lang="en-US" dirty="0">
              <a:solidFill>
                <a:schemeClr val="bg1"/>
              </a:solidFill>
            </a:endParaRPr>
          </a:p>
          <a:p>
            <a:r>
              <a:rPr lang="en-US" dirty="0">
                <a:solidFill>
                  <a:schemeClr val="bg1"/>
                </a:solidFill>
              </a:rPr>
              <a:t>In the United States:</a:t>
            </a:r>
          </a:p>
          <a:p>
            <a:pPr lvl="1"/>
            <a:r>
              <a:rPr lang="en-US" dirty="0">
                <a:solidFill>
                  <a:srgbClr val="FFFF99"/>
                </a:solidFill>
              </a:rPr>
              <a:t>Dion Boucicault (1822-1890)</a:t>
            </a:r>
          </a:p>
          <a:p>
            <a:pPr lvl="2"/>
            <a:r>
              <a:rPr lang="en-US" dirty="0">
                <a:solidFill>
                  <a:schemeClr val="bg1"/>
                </a:solidFill>
              </a:rPr>
              <a:t>The most successful English-language melodramas</a:t>
            </a:r>
          </a:p>
          <a:p>
            <a:pPr lvl="3"/>
            <a:r>
              <a:rPr lang="en-US" i="1" dirty="0">
                <a:solidFill>
                  <a:schemeClr val="bg1"/>
                </a:solidFill>
              </a:rPr>
              <a:t>Corsican Brothers </a:t>
            </a:r>
            <a:r>
              <a:rPr lang="en-US" dirty="0">
                <a:solidFill>
                  <a:schemeClr val="bg1"/>
                </a:solidFill>
              </a:rPr>
              <a:t>(1852)</a:t>
            </a:r>
          </a:p>
          <a:p>
            <a:pPr lvl="3"/>
            <a:r>
              <a:rPr lang="en-US" i="1" dirty="0">
                <a:solidFill>
                  <a:schemeClr val="bg1"/>
                </a:solidFill>
              </a:rPr>
              <a:t>The Octoroon </a:t>
            </a:r>
            <a:r>
              <a:rPr lang="en-US" dirty="0">
                <a:solidFill>
                  <a:schemeClr val="bg1"/>
                </a:solidFill>
              </a:rPr>
              <a:t>(1859)</a:t>
            </a:r>
          </a:p>
          <a:p>
            <a:pPr lvl="2"/>
            <a:r>
              <a:rPr lang="en-US" dirty="0">
                <a:solidFill>
                  <a:schemeClr val="bg1"/>
                </a:solidFill>
              </a:rPr>
              <a:t>Combined sentiment, wit, and local color with sensational and spectacular endings</a:t>
            </a:r>
          </a:p>
          <a:p>
            <a:pPr lvl="2"/>
            <a:r>
              <a:rPr lang="en-US" dirty="0">
                <a:solidFill>
                  <a:srgbClr val="FFFF99"/>
                </a:solidFill>
              </a:rPr>
              <a:t>He was the first in the U.S. to demand and receive royalties for performances of his plays</a:t>
            </a:r>
          </a:p>
          <a:p>
            <a:pPr lvl="3"/>
            <a:r>
              <a:rPr lang="en-US" dirty="0">
                <a:solidFill>
                  <a:schemeClr val="bg1"/>
                </a:solidFill>
              </a:rPr>
              <a:t>Instrumental in The International Copyright Agreement of 1886</a:t>
            </a:r>
          </a:p>
          <a:p>
            <a:pPr lvl="2"/>
            <a:r>
              <a:rPr lang="en-US" dirty="0">
                <a:solidFill>
                  <a:schemeClr val="bg1"/>
                </a:solidFill>
              </a:rPr>
              <a:t>His plays contained volcanoes, earthquakes, burning buildings, etc.</a:t>
            </a:r>
          </a:p>
          <a:p>
            <a:endParaRPr lang="en-US" dirty="0">
              <a:solidFill>
                <a:schemeClr val="bg1"/>
              </a:solidFill>
            </a:endParaRPr>
          </a:p>
        </p:txBody>
      </p:sp>
    </p:spTree>
    <p:extLst>
      <p:ext uri="{BB962C8B-B14F-4D97-AF65-F5344CB8AC3E}">
        <p14:creationId xmlns:p14="http://schemas.microsoft.com/office/powerpoint/2010/main" val="367454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Brush Script MT" panose="03060802040406070304" pitchFamily="66" charset="0"/>
              </a:rPr>
              <a:t>Who was August von Kotzebue?</a:t>
            </a:r>
          </a:p>
        </p:txBody>
      </p:sp>
      <p:sp>
        <p:nvSpPr>
          <p:cNvPr id="3" name="Content Placeholder 2"/>
          <p:cNvSpPr>
            <a:spLocks noGrp="1"/>
          </p:cNvSpPr>
          <p:nvPr>
            <p:ph sz="half" idx="1"/>
          </p:nvPr>
        </p:nvSpPr>
        <p:spPr>
          <a:xfrm>
            <a:off x="457200" y="1600200"/>
            <a:ext cx="6019800" cy="4525963"/>
          </a:xfrm>
        </p:spPr>
        <p:txBody>
          <a:bodyPr>
            <a:normAutofit fontScale="47500" lnSpcReduction="20000"/>
          </a:bodyPr>
          <a:lstStyle/>
          <a:p>
            <a:pPr marL="0" indent="0">
              <a:buNone/>
            </a:pPr>
            <a:r>
              <a:rPr lang="en-US" dirty="0">
                <a:solidFill>
                  <a:schemeClr val="bg1"/>
                </a:solidFill>
              </a:rPr>
              <a:t>According to Britannica.com:</a:t>
            </a:r>
          </a:p>
          <a:p>
            <a:r>
              <a:rPr lang="en-US" dirty="0">
                <a:solidFill>
                  <a:schemeClr val="bg1"/>
                </a:solidFill>
              </a:rPr>
              <a:t>August von Kotzebue,  (born May 3, 1761, [Germany]—died March 23, 1819, Mannheim, Baden)</a:t>
            </a:r>
          </a:p>
          <a:p>
            <a:r>
              <a:rPr lang="en-US" dirty="0">
                <a:solidFill>
                  <a:schemeClr val="bg1"/>
                </a:solidFill>
              </a:rPr>
              <a:t>He was a German playwright widely influential in popularizing poetic drama, into which he instilled melodramatic sensationalism and sentimental philosophizing.</a:t>
            </a:r>
          </a:p>
          <a:p>
            <a:r>
              <a:rPr lang="en-US" dirty="0">
                <a:solidFill>
                  <a:schemeClr val="bg1"/>
                </a:solidFill>
              </a:rPr>
              <a:t>Kotzebue’s first comedy, written while he was a law student at Jena, gave him entrée into court literary circles in Weimar, but in 1781 he was forced to go into exile for a reason that is not clear. </a:t>
            </a:r>
          </a:p>
          <a:p>
            <a:r>
              <a:rPr lang="en-US" dirty="0">
                <a:solidFill>
                  <a:schemeClr val="bg1"/>
                </a:solidFill>
              </a:rPr>
              <a:t>Entering government service in Russia (1783), he became president of the magistracy of the province of Estonia in 1785 and was ennobled.</a:t>
            </a:r>
          </a:p>
          <a:p>
            <a:r>
              <a:rPr lang="en-US" dirty="0">
                <a:solidFill>
                  <a:schemeClr val="bg1"/>
                </a:solidFill>
              </a:rPr>
              <a:t>In 1801 he returned to Weimar, but he was not on good terms with Johann Wolfgang von Goethe or with the Romantics; he went back to Russia in 1806. </a:t>
            </a:r>
          </a:p>
          <a:p>
            <a:r>
              <a:rPr lang="en-US" dirty="0">
                <a:solidFill>
                  <a:schemeClr val="bg1"/>
                </a:solidFill>
              </a:rPr>
              <a:t>In 1817 he was again sent abroad by the emperor Alexander to report on current Western ideas in politics, finance, and education. </a:t>
            </a:r>
          </a:p>
          <a:p>
            <a:r>
              <a:rPr lang="en-US" dirty="0">
                <a:solidFill>
                  <a:schemeClr val="bg1"/>
                </a:solidFill>
              </a:rPr>
              <a:t>Execrated by political radicals as a spy in the pay of a reactionary power, Kotzebue was assassinated by Karl Sand, a member of a radical student association. </a:t>
            </a:r>
          </a:p>
          <a:p>
            <a:r>
              <a:rPr lang="en-US" dirty="0">
                <a:solidFill>
                  <a:schemeClr val="bg1"/>
                </a:solidFill>
              </a:rPr>
              <a:t>The assassin was executed and the universities placed under strict control as a result.</a:t>
            </a:r>
          </a:p>
          <a:p>
            <a:r>
              <a:rPr lang="en-US" dirty="0">
                <a:solidFill>
                  <a:schemeClr val="bg1"/>
                </a:solidFill>
              </a:rPr>
              <a:t>As a dramatist Kotzebue was creative (he wrote more than 200 plays) and superficial, but dramatically skillful. </a:t>
            </a:r>
          </a:p>
          <a:p>
            <a:r>
              <a:rPr lang="en-US" dirty="0">
                <a:solidFill>
                  <a:schemeClr val="bg1"/>
                </a:solidFill>
              </a:rPr>
              <a:t>He is at his best in such comedies as </a:t>
            </a:r>
            <a:r>
              <a:rPr lang="en-US" i="1" dirty="0">
                <a:solidFill>
                  <a:schemeClr val="bg1"/>
                </a:solidFill>
              </a:rPr>
              <a:t>Der </a:t>
            </a:r>
            <a:r>
              <a:rPr lang="en-US" i="1" dirty="0" err="1">
                <a:solidFill>
                  <a:schemeClr val="bg1"/>
                </a:solidFill>
              </a:rPr>
              <a:t>Wildfang</a:t>
            </a:r>
            <a:r>
              <a:rPr lang="en-US" i="1" dirty="0">
                <a:solidFill>
                  <a:schemeClr val="bg1"/>
                </a:solidFill>
              </a:rPr>
              <a:t> </a:t>
            </a:r>
            <a:r>
              <a:rPr lang="en-US" dirty="0">
                <a:solidFill>
                  <a:schemeClr val="bg1"/>
                </a:solidFill>
              </a:rPr>
              <a:t>(1798; “The Trapping of Game”) and </a:t>
            </a:r>
            <a:r>
              <a:rPr lang="en-US" i="1" dirty="0">
                <a:solidFill>
                  <a:schemeClr val="bg1"/>
                </a:solidFill>
              </a:rPr>
              <a:t>Die </a:t>
            </a:r>
            <a:r>
              <a:rPr lang="en-US" i="1" dirty="0" err="1">
                <a:solidFill>
                  <a:schemeClr val="bg1"/>
                </a:solidFill>
              </a:rPr>
              <a:t>deutschen</a:t>
            </a:r>
            <a:r>
              <a:rPr lang="en-US" i="1" dirty="0">
                <a:solidFill>
                  <a:schemeClr val="bg1"/>
                </a:solidFill>
              </a:rPr>
              <a:t> </a:t>
            </a:r>
            <a:r>
              <a:rPr lang="en-US" i="1" dirty="0" err="1">
                <a:solidFill>
                  <a:schemeClr val="bg1"/>
                </a:solidFill>
              </a:rPr>
              <a:t>Kleinstädter</a:t>
            </a:r>
            <a:r>
              <a:rPr lang="en-US" i="1" dirty="0">
                <a:solidFill>
                  <a:schemeClr val="bg1"/>
                </a:solidFill>
              </a:rPr>
              <a:t> </a:t>
            </a:r>
            <a:r>
              <a:rPr lang="en-US" dirty="0">
                <a:solidFill>
                  <a:schemeClr val="bg1"/>
                </a:solidFill>
              </a:rPr>
              <a:t>(1803; “The German Small-towner”), which contain admirable pictures of provincial German life. </a:t>
            </a:r>
          </a:p>
          <a:p>
            <a:r>
              <a:rPr lang="en-US" dirty="0">
                <a:solidFill>
                  <a:schemeClr val="bg1"/>
                </a:solidFill>
              </a:rPr>
              <a:t>He also wrote some novels as well as historical and autobiographical works.</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8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8153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solidFill>
                  <a:srgbClr val="FF0000"/>
                </a:solidFill>
                <a:effectLst>
                  <a:glow rad="228600">
                    <a:schemeClr val="accent2">
                      <a:satMod val="175000"/>
                      <a:alpha val="40000"/>
                    </a:schemeClr>
                  </a:glow>
                </a:effectLst>
                <a:latin typeface="Brush Script MT" panose="03060802040406070304" pitchFamily="66" charset="0"/>
              </a:rPr>
              <a:t>Who</a:t>
            </a:r>
            <a:r>
              <a:rPr lang="fr-FR" dirty="0">
                <a:solidFill>
                  <a:srgbClr val="FF0000"/>
                </a:solidFill>
                <a:effectLst>
                  <a:glow rad="228600">
                    <a:schemeClr val="accent2">
                      <a:satMod val="175000"/>
                      <a:alpha val="40000"/>
                    </a:schemeClr>
                  </a:glow>
                </a:effectLst>
                <a:latin typeface="Brush Script MT" panose="03060802040406070304" pitchFamily="66" charset="0"/>
              </a:rPr>
              <a:t> </a:t>
            </a:r>
            <a:r>
              <a:rPr lang="fr-FR" dirty="0" err="1">
                <a:solidFill>
                  <a:srgbClr val="FF0000"/>
                </a:solidFill>
                <a:effectLst>
                  <a:glow rad="228600">
                    <a:schemeClr val="accent2">
                      <a:satMod val="175000"/>
                      <a:alpha val="40000"/>
                    </a:schemeClr>
                  </a:glow>
                </a:effectLst>
                <a:latin typeface="Brush Script MT" panose="03060802040406070304" pitchFamily="66" charset="0"/>
              </a:rPr>
              <a:t>was</a:t>
            </a:r>
            <a:r>
              <a:rPr lang="fr-FR" dirty="0">
                <a:solidFill>
                  <a:srgbClr val="FF0000"/>
                </a:solidFill>
                <a:effectLst>
                  <a:glow rad="228600">
                    <a:schemeClr val="accent2">
                      <a:satMod val="175000"/>
                      <a:alpha val="40000"/>
                    </a:schemeClr>
                  </a:glow>
                </a:effectLst>
                <a:latin typeface="Brush Script MT" panose="03060802040406070304" pitchFamily="66" charset="0"/>
              </a:rPr>
              <a:t> René Charles Guilbert de </a:t>
            </a:r>
            <a:r>
              <a:rPr lang="fr-FR" dirty="0" err="1">
                <a:solidFill>
                  <a:srgbClr val="FF0000"/>
                </a:solidFill>
                <a:effectLst>
                  <a:glow rad="228600">
                    <a:schemeClr val="accent2">
                      <a:satMod val="175000"/>
                      <a:alpha val="40000"/>
                    </a:schemeClr>
                  </a:glow>
                </a:effectLst>
                <a:latin typeface="Brush Script MT" panose="03060802040406070304" pitchFamily="66" charset="0"/>
              </a:rPr>
              <a:t>Pixérécourt</a:t>
            </a:r>
            <a:r>
              <a:rPr lang="fr-FR" dirty="0">
                <a:solidFill>
                  <a:srgbClr val="FF0000"/>
                </a:solidFill>
                <a:effectLst>
                  <a:glow rad="228600">
                    <a:schemeClr val="accent2">
                      <a:satMod val="175000"/>
                      <a:alpha val="40000"/>
                    </a:schemeClr>
                  </a:glow>
                </a:effectLst>
                <a:latin typeface="Brush Script MT" panose="03060802040406070304" pitchFamily="66" charset="0"/>
              </a:rPr>
              <a:t>?</a:t>
            </a:r>
            <a:endParaRPr lang="en-US" dirty="0">
              <a:solidFill>
                <a:srgbClr val="FF0000"/>
              </a:solidFill>
              <a:effectLst>
                <a:glow rad="228600">
                  <a:schemeClr val="accent2">
                    <a:satMod val="175000"/>
                    <a:alpha val="40000"/>
                  </a:schemeClr>
                </a:glow>
              </a:effectLst>
              <a:latin typeface="Brush Script MT" panose="03060802040406070304" pitchFamily="66"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447800"/>
            <a:ext cx="2057400" cy="4953000"/>
          </a:xfrm>
        </p:spPr>
      </p:pic>
      <p:sp>
        <p:nvSpPr>
          <p:cNvPr id="4" name="Content Placeholder 3"/>
          <p:cNvSpPr>
            <a:spLocks noGrp="1"/>
          </p:cNvSpPr>
          <p:nvPr>
            <p:ph sz="half" idx="2"/>
          </p:nvPr>
        </p:nvSpPr>
        <p:spPr>
          <a:xfrm>
            <a:off x="2667000" y="1600200"/>
            <a:ext cx="6019800" cy="4525963"/>
          </a:xfrm>
        </p:spPr>
        <p:txBody>
          <a:bodyPr>
            <a:noAutofit/>
          </a:bodyPr>
          <a:lstStyle/>
          <a:p>
            <a:pPr marL="0" indent="0">
              <a:buNone/>
            </a:pPr>
            <a:r>
              <a:rPr lang="en-US" sz="1600" dirty="0">
                <a:solidFill>
                  <a:schemeClr val="bg1"/>
                </a:solidFill>
              </a:rPr>
              <a:t>According to Britannica.com:</a:t>
            </a:r>
          </a:p>
          <a:p>
            <a:r>
              <a:rPr lang="en-US" sz="1600" dirty="0" err="1">
                <a:solidFill>
                  <a:schemeClr val="bg1"/>
                </a:solidFill>
              </a:rPr>
              <a:t>Guilbert</a:t>
            </a:r>
            <a:r>
              <a:rPr lang="en-US" sz="1600" dirty="0">
                <a:solidFill>
                  <a:schemeClr val="bg1"/>
                </a:solidFill>
              </a:rPr>
              <a:t> de </a:t>
            </a:r>
            <a:r>
              <a:rPr lang="en-US" sz="1600" dirty="0" err="1">
                <a:solidFill>
                  <a:schemeClr val="bg1"/>
                </a:solidFill>
              </a:rPr>
              <a:t>Pixérécourt</a:t>
            </a:r>
            <a:r>
              <a:rPr lang="en-US" sz="1600" dirty="0">
                <a:solidFill>
                  <a:schemeClr val="bg1"/>
                </a:solidFill>
              </a:rPr>
              <a:t>,  (born Jan. 22, 1773, Nancy, France—died  July 27, 1844, Nancy, France)</a:t>
            </a:r>
          </a:p>
          <a:p>
            <a:r>
              <a:rPr lang="en-US" sz="1600" dirty="0">
                <a:solidFill>
                  <a:schemeClr val="bg1"/>
                </a:solidFill>
              </a:rPr>
              <a:t>He was an astonishingly prolific dramatist who delighted popular audiences in Paris with a succession of more than a hundred plays during the first third of the 19th century. </a:t>
            </a:r>
          </a:p>
          <a:p>
            <a:r>
              <a:rPr lang="en-US" sz="1600" dirty="0">
                <a:solidFill>
                  <a:schemeClr val="bg1"/>
                </a:solidFill>
              </a:rPr>
              <a:t>These were performed in the </a:t>
            </a:r>
            <a:r>
              <a:rPr lang="en-US" sz="1600" dirty="0" err="1">
                <a:solidFill>
                  <a:schemeClr val="bg1"/>
                </a:solidFill>
              </a:rPr>
              <a:t>théâtres</a:t>
            </a:r>
            <a:r>
              <a:rPr lang="en-US" sz="1600" dirty="0">
                <a:solidFill>
                  <a:schemeClr val="bg1"/>
                </a:solidFill>
              </a:rPr>
              <a:t> des boulevards, which were patronized by a far less exclusive audience than those of the official theatres and were less bound by convention. </a:t>
            </a:r>
          </a:p>
          <a:p>
            <a:r>
              <a:rPr lang="en-US" sz="1600" dirty="0">
                <a:solidFill>
                  <a:schemeClr val="bg1"/>
                </a:solidFill>
              </a:rPr>
              <a:t>His greatest successes were melodramas</a:t>
            </a:r>
          </a:p>
          <a:p>
            <a:pPr lvl="1"/>
            <a:r>
              <a:rPr lang="en-US" sz="1400" i="1" dirty="0">
                <a:solidFill>
                  <a:schemeClr val="bg1"/>
                </a:solidFill>
              </a:rPr>
              <a:t>Victor</a:t>
            </a:r>
            <a:r>
              <a:rPr lang="en-US" sz="1400" dirty="0">
                <a:solidFill>
                  <a:schemeClr val="bg1"/>
                </a:solidFill>
              </a:rPr>
              <a:t> (1798) and </a:t>
            </a:r>
            <a:r>
              <a:rPr lang="en-US" sz="1400" i="1" dirty="0" err="1">
                <a:solidFill>
                  <a:schemeClr val="bg1"/>
                </a:solidFill>
              </a:rPr>
              <a:t>Coelina</a:t>
            </a:r>
            <a:r>
              <a:rPr lang="en-US" sz="1400" dirty="0">
                <a:solidFill>
                  <a:schemeClr val="bg1"/>
                </a:solidFill>
              </a:rPr>
              <a:t> (1800)</a:t>
            </a:r>
          </a:p>
          <a:p>
            <a:pPr lvl="1"/>
            <a:r>
              <a:rPr lang="en-US" sz="1400" dirty="0">
                <a:solidFill>
                  <a:schemeClr val="bg1"/>
                </a:solidFill>
              </a:rPr>
              <a:t>These are plays full of exciting incidents and local </a:t>
            </a:r>
            <a:r>
              <a:rPr lang="en-US" sz="1400" dirty="0" err="1">
                <a:solidFill>
                  <a:schemeClr val="bg1"/>
                </a:solidFill>
              </a:rPr>
              <a:t>colour</a:t>
            </a:r>
            <a:r>
              <a:rPr lang="en-US" sz="1400" dirty="0">
                <a:solidFill>
                  <a:schemeClr val="bg1"/>
                </a:solidFill>
              </a:rPr>
              <a:t>, with comedy and pathos juxtaposed, which invariably end with virtue saved and vice punished. </a:t>
            </a:r>
          </a:p>
          <a:p>
            <a:r>
              <a:rPr lang="en-US" sz="1600" dirty="0" err="1">
                <a:solidFill>
                  <a:schemeClr val="bg1"/>
                </a:solidFill>
              </a:rPr>
              <a:t>Pixérécourt</a:t>
            </a:r>
            <a:r>
              <a:rPr lang="en-US" sz="1600" dirty="0">
                <a:solidFill>
                  <a:schemeClr val="bg1"/>
                </a:solidFill>
              </a:rPr>
              <a:t>, who directed the production of his own plays, laid great stress on realistic scenery. </a:t>
            </a:r>
          </a:p>
          <a:p>
            <a:r>
              <a:rPr lang="en-US" sz="1600" dirty="0">
                <a:solidFill>
                  <a:schemeClr val="bg1"/>
                </a:solidFill>
              </a:rPr>
              <a:t>With his melodramas </a:t>
            </a:r>
            <a:r>
              <a:rPr lang="en-US" sz="1600" dirty="0" err="1">
                <a:solidFill>
                  <a:schemeClr val="bg1"/>
                </a:solidFill>
              </a:rPr>
              <a:t>Pixérécourt</a:t>
            </a:r>
            <a:r>
              <a:rPr lang="en-US" sz="1600" dirty="0">
                <a:solidFill>
                  <a:schemeClr val="bg1"/>
                </a:solidFill>
              </a:rPr>
              <a:t> started a theatrical tradition that survived throughout the 19th century.</a:t>
            </a:r>
          </a:p>
        </p:txBody>
      </p:sp>
    </p:spTree>
    <p:extLst>
      <p:ext uri="{BB962C8B-B14F-4D97-AF65-F5344CB8AC3E}">
        <p14:creationId xmlns:p14="http://schemas.microsoft.com/office/powerpoint/2010/main" val="352693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82550" h="38100" prst="coolSlant"/>
            </a:sp3d>
          </a:bodyPr>
          <a:lstStyle/>
          <a:p>
            <a:r>
              <a:rPr lang="en-US" sz="3600" dirty="0">
                <a:solidFill>
                  <a:schemeClr val="bg2">
                    <a:lumMod val="50000"/>
                  </a:schemeClr>
                </a:solidFill>
                <a:latin typeface="Eras Bold ITC" panose="020B0907030504020204" pitchFamily="34" charset="0"/>
              </a:rPr>
              <a:t>Romanticism: The Age of Independence</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The Rise of the middle class was occurring</a:t>
            </a:r>
          </a:p>
          <a:p>
            <a:pPr lvl="1"/>
            <a:r>
              <a:rPr lang="en-US" dirty="0">
                <a:solidFill>
                  <a:schemeClr val="bg1"/>
                </a:solidFill>
              </a:rPr>
              <a:t>Trading and manufacturing joined agriculture as major sources of wealth</a:t>
            </a:r>
          </a:p>
          <a:p>
            <a:pPr lvl="1"/>
            <a:r>
              <a:rPr lang="en-US" dirty="0">
                <a:solidFill>
                  <a:schemeClr val="bg1"/>
                </a:solidFill>
              </a:rPr>
              <a:t>Concentration of people in towns and cities increased</a:t>
            </a:r>
          </a:p>
          <a:p>
            <a:r>
              <a:rPr lang="en-US" dirty="0">
                <a:solidFill>
                  <a:schemeClr val="bg1"/>
                </a:solidFill>
              </a:rPr>
              <a:t>Between 1750 and 1800, Romanticism took hold, and flourished between 1789 and 1843 in Europe</a:t>
            </a:r>
          </a:p>
          <a:p>
            <a:r>
              <a:rPr lang="en-US" dirty="0">
                <a:solidFill>
                  <a:schemeClr val="bg1"/>
                </a:solidFill>
              </a:rPr>
              <a:t>The American Revolution (1770) and the French Revolution (1791) further asserted that men had freedom to act on their own consciences</a:t>
            </a:r>
          </a:p>
          <a:p>
            <a:r>
              <a:rPr lang="en-US" dirty="0">
                <a:solidFill>
                  <a:schemeClr val="bg1"/>
                </a:solidFill>
              </a:rPr>
              <a:t>Often called the Age of Independence</a:t>
            </a:r>
          </a:p>
          <a:p>
            <a:pPr lvl="1"/>
            <a:r>
              <a:rPr lang="en-US" dirty="0">
                <a:solidFill>
                  <a:schemeClr val="bg1"/>
                </a:solidFill>
              </a:rPr>
              <a:t>Going along with this was the view that Nature was something to honor. God had created nature, and we must know as much about it as possible. Nature is Truth</a:t>
            </a:r>
          </a:p>
          <a:p>
            <a:endParaRPr lang="en-US" dirty="0">
              <a:solidFill>
                <a:schemeClr val="bg1"/>
              </a:solidFill>
            </a:endParaRPr>
          </a:p>
        </p:txBody>
      </p:sp>
    </p:spTree>
    <p:extLst>
      <p:ext uri="{BB962C8B-B14F-4D97-AF65-F5344CB8AC3E}">
        <p14:creationId xmlns:p14="http://schemas.microsoft.com/office/powerpoint/2010/main" val="142182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00FFCC"/>
                </a:solidFill>
                <a:effectLst>
                  <a:reflection blurRad="6350" stA="60000" endA="900" endPos="58000" dir="5400000" sy="-100000" algn="bl" rotWithShape="0"/>
                </a:effectLst>
                <a:latin typeface="Freestyle Script" panose="030804020302050B0404" pitchFamily="66" charset="0"/>
              </a:rPr>
              <a:t>The Most Successful and Popular Melodrama</a:t>
            </a:r>
          </a:p>
        </p:txBody>
      </p:sp>
      <p:sp>
        <p:nvSpPr>
          <p:cNvPr id="3" name="Content Placeholder 2"/>
          <p:cNvSpPr>
            <a:spLocks noGrp="1"/>
          </p:cNvSpPr>
          <p:nvPr>
            <p:ph idx="1"/>
          </p:nvPr>
        </p:nvSpPr>
        <p:spPr/>
        <p:txBody>
          <a:bodyPr>
            <a:normAutofit fontScale="85000" lnSpcReduction="20000"/>
          </a:bodyPr>
          <a:lstStyle/>
          <a:p>
            <a:r>
              <a:rPr lang="en-US" i="1" dirty="0">
                <a:solidFill>
                  <a:srgbClr val="FFFF99"/>
                </a:solidFill>
              </a:rPr>
              <a:t>Uncle Tom’s Cabin </a:t>
            </a:r>
            <a:r>
              <a:rPr lang="en-US" dirty="0">
                <a:solidFill>
                  <a:srgbClr val="FFFF99"/>
                </a:solidFill>
              </a:rPr>
              <a:t>– the novel by Harriet Beecher Stowe (1852) </a:t>
            </a:r>
            <a:r>
              <a:rPr lang="en-US" dirty="0">
                <a:solidFill>
                  <a:schemeClr val="bg1"/>
                </a:solidFill>
              </a:rPr>
              <a:t>had several dramatizations: </a:t>
            </a:r>
          </a:p>
          <a:p>
            <a:pPr lvl="1"/>
            <a:r>
              <a:rPr lang="en-US" dirty="0">
                <a:solidFill>
                  <a:schemeClr val="bg1"/>
                </a:solidFill>
              </a:rPr>
              <a:t>George L. Aiken’s was the most popular—1853</a:t>
            </a:r>
          </a:p>
          <a:p>
            <a:pPr lvl="2"/>
            <a:r>
              <a:rPr lang="en-US" dirty="0">
                <a:solidFill>
                  <a:schemeClr val="bg1"/>
                </a:solidFill>
              </a:rPr>
              <a:t>Six acts, done without an afterpiece – established the single-play format</a:t>
            </a:r>
          </a:p>
          <a:p>
            <a:pPr lvl="2"/>
            <a:r>
              <a:rPr lang="en-US" dirty="0">
                <a:solidFill>
                  <a:schemeClr val="bg1"/>
                </a:solidFill>
              </a:rPr>
              <a:t>325 performances in New York</a:t>
            </a:r>
          </a:p>
          <a:p>
            <a:pPr lvl="1"/>
            <a:r>
              <a:rPr lang="en-US" dirty="0">
                <a:solidFill>
                  <a:schemeClr val="bg1"/>
                </a:solidFill>
              </a:rPr>
              <a:t>In the 1870’s, at least 50 companies doing it in the U.S.</a:t>
            </a:r>
          </a:p>
          <a:p>
            <a:pPr lvl="1"/>
            <a:r>
              <a:rPr lang="en-US" dirty="0">
                <a:solidFill>
                  <a:schemeClr val="bg1"/>
                </a:solidFill>
              </a:rPr>
              <a:t>In 1899: 500 companies performing it</a:t>
            </a:r>
          </a:p>
          <a:p>
            <a:pPr lvl="1"/>
            <a:r>
              <a:rPr lang="en-US" dirty="0">
                <a:solidFill>
                  <a:schemeClr val="bg1"/>
                </a:solidFill>
              </a:rPr>
              <a:t>In 1927: 12 still doing it</a:t>
            </a:r>
          </a:p>
          <a:p>
            <a:pPr lvl="1"/>
            <a:r>
              <a:rPr lang="en-US" dirty="0">
                <a:solidFill>
                  <a:schemeClr val="bg1"/>
                </a:solidFill>
              </a:rPr>
              <a:t>12 movie versions since 1900</a:t>
            </a:r>
          </a:p>
          <a:p>
            <a:r>
              <a:rPr lang="en-US" dirty="0">
                <a:solidFill>
                  <a:schemeClr val="bg1"/>
                </a:solidFill>
              </a:rPr>
              <a:t>The most popular melodrama in the world until the First World War.</a:t>
            </a:r>
          </a:p>
          <a:p>
            <a:endParaRPr lang="en-US" dirty="0">
              <a:solidFill>
                <a:schemeClr val="bg1"/>
              </a:solidFill>
            </a:endParaRPr>
          </a:p>
        </p:txBody>
      </p:sp>
    </p:spTree>
    <p:extLst>
      <p:ext uri="{BB962C8B-B14F-4D97-AF65-F5344CB8AC3E}">
        <p14:creationId xmlns:p14="http://schemas.microsoft.com/office/powerpoint/2010/main" val="70411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33CC"/>
                </a:solidFill>
                <a:effectLst>
                  <a:reflection blurRad="6350" stA="60000" endA="900" endPos="58000" dir="5400000" sy="-100000" algn="bl" rotWithShape="0"/>
                </a:effectLst>
                <a:latin typeface="Felix Titling" panose="04060505060202020A04" pitchFamily="82" charset="0"/>
              </a:rPr>
              <a:t>Other Popular 19th Century Theatrical Forms</a:t>
            </a:r>
          </a:p>
        </p:txBody>
      </p:sp>
      <p:sp>
        <p:nvSpPr>
          <p:cNvPr id="3" name="Content Placeholder 2"/>
          <p:cNvSpPr>
            <a:spLocks noGrp="1"/>
          </p:cNvSpPr>
          <p:nvPr>
            <p:ph idx="1"/>
          </p:nvPr>
        </p:nvSpPr>
        <p:spPr/>
        <p:txBody>
          <a:bodyPr>
            <a:normAutofit fontScale="55000" lnSpcReduction="20000"/>
          </a:bodyPr>
          <a:lstStyle/>
          <a:p>
            <a:r>
              <a:rPr lang="en-US" sz="3600" dirty="0">
                <a:solidFill>
                  <a:schemeClr val="bg1"/>
                </a:solidFill>
              </a:rPr>
              <a:t>Specialty acts: </a:t>
            </a:r>
          </a:p>
          <a:p>
            <a:pPr lvl="1"/>
            <a:r>
              <a:rPr lang="en-US" sz="2900" dirty="0">
                <a:solidFill>
                  <a:schemeClr val="bg1"/>
                </a:solidFill>
              </a:rPr>
              <a:t>Jugglers, tumblers, etc.</a:t>
            </a:r>
          </a:p>
          <a:p>
            <a:r>
              <a:rPr lang="en-US" sz="3600" dirty="0">
                <a:solidFill>
                  <a:schemeClr val="bg1"/>
                </a:solidFill>
              </a:rPr>
              <a:t>Pantomimes:</a:t>
            </a:r>
          </a:p>
          <a:p>
            <a:pPr lvl="1"/>
            <a:r>
              <a:rPr lang="en-US" sz="2900" dirty="0">
                <a:solidFill>
                  <a:schemeClr val="bg1"/>
                </a:solidFill>
              </a:rPr>
              <a:t>Elaborate tricks with scenery and costume</a:t>
            </a:r>
          </a:p>
          <a:p>
            <a:r>
              <a:rPr lang="en-US" sz="3600" dirty="0">
                <a:solidFill>
                  <a:schemeClr val="bg1"/>
                </a:solidFill>
              </a:rPr>
              <a:t>Short musical revues ("vaudevilles" in France) – topical</a:t>
            </a:r>
          </a:p>
          <a:p>
            <a:r>
              <a:rPr lang="en-US" sz="3600" dirty="0">
                <a:solidFill>
                  <a:schemeClr val="bg1"/>
                </a:solidFill>
              </a:rPr>
              <a:t>Comic operas – sentimental stories, original music</a:t>
            </a:r>
          </a:p>
          <a:p>
            <a:r>
              <a:rPr lang="en-US" sz="3600" dirty="0">
                <a:solidFill>
                  <a:schemeClr val="bg1"/>
                </a:solidFill>
              </a:rPr>
              <a:t>Revivals of Shakespeare</a:t>
            </a:r>
          </a:p>
          <a:p>
            <a:pPr lvl="1"/>
            <a:r>
              <a:rPr lang="en-US" sz="2900" dirty="0">
                <a:solidFill>
                  <a:srgbClr val="FFFF99"/>
                </a:solidFill>
              </a:rPr>
              <a:t>Usually Bowdlerized ("Bowdlerizing" a play – refers to deleting or changing parts of a script, removing socially "unacceptable" or sexually "offensive" parts of the script)</a:t>
            </a:r>
          </a:p>
          <a:p>
            <a:pPr lvl="1"/>
            <a:r>
              <a:rPr lang="en-US" sz="2900" dirty="0">
                <a:solidFill>
                  <a:schemeClr val="bg1"/>
                </a:solidFill>
              </a:rPr>
              <a:t>From Thomas </a:t>
            </a:r>
            <a:r>
              <a:rPr lang="en-US" sz="2900" dirty="0" err="1">
                <a:solidFill>
                  <a:schemeClr val="bg1"/>
                </a:solidFill>
              </a:rPr>
              <a:t>Bowdler</a:t>
            </a:r>
            <a:r>
              <a:rPr lang="en-US" sz="2900" dirty="0">
                <a:solidFill>
                  <a:schemeClr val="bg1"/>
                </a:solidFill>
              </a:rPr>
              <a:t>, who published the "Family Shakespeare," with sexual innuendo and reference left out, and turning sad endings into happy ones.</a:t>
            </a:r>
          </a:p>
          <a:p>
            <a:r>
              <a:rPr lang="en-US" sz="3600" dirty="0">
                <a:solidFill>
                  <a:schemeClr val="bg1"/>
                </a:solidFill>
              </a:rPr>
              <a:t>The well-made play: "piece </a:t>
            </a:r>
            <a:r>
              <a:rPr lang="en-US" sz="3600" dirty="0" err="1">
                <a:solidFill>
                  <a:schemeClr val="bg1"/>
                </a:solidFill>
              </a:rPr>
              <a:t>bien</a:t>
            </a:r>
            <a:r>
              <a:rPr lang="en-US" sz="3600" dirty="0">
                <a:solidFill>
                  <a:schemeClr val="bg1"/>
                </a:solidFill>
              </a:rPr>
              <a:t>-fait" </a:t>
            </a:r>
          </a:p>
          <a:p>
            <a:r>
              <a:rPr lang="en-US" sz="3600" dirty="0" err="1">
                <a:solidFill>
                  <a:schemeClr val="bg1"/>
                </a:solidFill>
              </a:rPr>
              <a:t>Eugène</a:t>
            </a:r>
            <a:r>
              <a:rPr lang="en-US" sz="3600" dirty="0">
                <a:solidFill>
                  <a:schemeClr val="bg1"/>
                </a:solidFill>
              </a:rPr>
              <a:t> Scribe (1791-1861) (pronounced "</a:t>
            </a:r>
            <a:r>
              <a:rPr lang="en-US" sz="3600" dirty="0" err="1">
                <a:solidFill>
                  <a:schemeClr val="bg1"/>
                </a:solidFill>
              </a:rPr>
              <a:t>Schreeb</a:t>
            </a:r>
            <a:r>
              <a:rPr lang="en-US" sz="3600" dirty="0">
                <a:solidFill>
                  <a:schemeClr val="bg1"/>
                </a:solidFill>
              </a:rPr>
              <a:t>") – French – over 300 plays</a:t>
            </a:r>
          </a:p>
          <a:p>
            <a:pPr lvl="1"/>
            <a:r>
              <a:rPr lang="en-US" sz="2900" dirty="0">
                <a:solidFill>
                  <a:schemeClr val="bg1"/>
                </a:solidFill>
              </a:rPr>
              <a:t>His plays gave the appearance of having tightly woven plots unifies by causality, when in fact his plays had many lines of action unfolded by coincidence and chance.</a:t>
            </a:r>
          </a:p>
          <a:p>
            <a:pPr lvl="1"/>
            <a:r>
              <a:rPr lang="en-US" sz="2900" dirty="0">
                <a:solidFill>
                  <a:schemeClr val="bg1"/>
                </a:solidFill>
              </a:rPr>
              <a:t>But his influence on later writers was great—Ibsen in particular.</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295400"/>
            <a:ext cx="2057400" cy="1752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49139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3">
                      <a:satMod val="175000"/>
                      <a:alpha val="40000"/>
                    </a:schemeClr>
                  </a:glow>
                  <a:innerShdw blurRad="177800">
                    <a:schemeClr val="accent3">
                      <a:lumMod val="50000"/>
                    </a:schemeClr>
                  </a:innerShdw>
                </a:effectLst>
                <a:latin typeface="Century Schoolbook" panose="02040604050505020304" pitchFamily="18" charset="0"/>
              </a:rPr>
              <a:t>Who was </a:t>
            </a:r>
            <a:r>
              <a:rPr lang="en-US" sz="5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3">
                      <a:satMod val="175000"/>
                      <a:alpha val="40000"/>
                    </a:schemeClr>
                  </a:glow>
                  <a:innerShdw blurRad="177800">
                    <a:schemeClr val="accent3">
                      <a:lumMod val="50000"/>
                    </a:schemeClr>
                  </a:innerShdw>
                </a:effectLst>
                <a:latin typeface="Century Schoolbook" panose="02040604050505020304" pitchFamily="18" charset="0"/>
              </a:rPr>
              <a:t>Eugène</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3">
                      <a:satMod val="175000"/>
                      <a:alpha val="40000"/>
                    </a:schemeClr>
                  </a:glow>
                  <a:innerShdw blurRad="177800">
                    <a:schemeClr val="accent3">
                      <a:lumMod val="50000"/>
                    </a:schemeClr>
                  </a:innerShdw>
                </a:effectLst>
                <a:latin typeface="Century Schoolbook" panose="02040604050505020304" pitchFamily="18" charset="0"/>
              </a:rPr>
              <a:t> Scribe?</a:t>
            </a:r>
          </a:p>
        </p:txBody>
      </p:sp>
      <p:sp>
        <p:nvSpPr>
          <p:cNvPr id="3" name="Content Placeholder 2"/>
          <p:cNvSpPr>
            <a:spLocks noGrp="1"/>
          </p:cNvSpPr>
          <p:nvPr>
            <p:ph sz="half" idx="1"/>
          </p:nvPr>
        </p:nvSpPr>
        <p:spPr>
          <a:xfrm>
            <a:off x="457200" y="1600200"/>
            <a:ext cx="6172200" cy="4525963"/>
          </a:xfrm>
        </p:spPr>
        <p:txBody>
          <a:bodyPr>
            <a:normAutofit fontScale="62500" lnSpcReduction="20000"/>
          </a:bodyPr>
          <a:lstStyle/>
          <a:p>
            <a:pPr marL="0" indent="0">
              <a:buNone/>
            </a:pPr>
            <a:r>
              <a:rPr lang="en-US" dirty="0">
                <a:solidFill>
                  <a:schemeClr val="bg1"/>
                </a:solidFill>
              </a:rPr>
              <a:t>According to Britannica.com:</a:t>
            </a:r>
          </a:p>
          <a:p>
            <a:r>
              <a:rPr lang="en-US" dirty="0" err="1">
                <a:solidFill>
                  <a:schemeClr val="bg1"/>
                </a:solidFill>
              </a:rPr>
              <a:t>Eugène</a:t>
            </a:r>
            <a:r>
              <a:rPr lang="en-US" dirty="0">
                <a:solidFill>
                  <a:schemeClr val="bg1"/>
                </a:solidFill>
              </a:rPr>
              <a:t> Scribe, in full Augustin-</a:t>
            </a:r>
            <a:r>
              <a:rPr lang="en-US" dirty="0" err="1">
                <a:solidFill>
                  <a:schemeClr val="bg1"/>
                </a:solidFill>
              </a:rPr>
              <a:t>Eugène</a:t>
            </a:r>
            <a:r>
              <a:rPr lang="en-US" dirty="0">
                <a:solidFill>
                  <a:schemeClr val="bg1"/>
                </a:solidFill>
              </a:rPr>
              <a:t> Scribe  (born Dec. 24, 1791, Paris, France—died  Feb. 20, 1861, Paris, France)</a:t>
            </a:r>
          </a:p>
          <a:p>
            <a:r>
              <a:rPr lang="en-US" dirty="0">
                <a:solidFill>
                  <a:schemeClr val="bg1"/>
                </a:solidFill>
              </a:rPr>
              <a:t>He was a French dramatist whose works dominated the Parisian stage for more than 30 years.</a:t>
            </a:r>
          </a:p>
          <a:p>
            <a:r>
              <a:rPr lang="en-US" dirty="0">
                <a:solidFill>
                  <a:schemeClr val="bg1"/>
                </a:solidFill>
              </a:rPr>
              <a:t>Scribe began his career as a playwright by resurrecting the vaudeville, an obsolete form of short satirical comedy that used rhymed and sung couplets and featured musical interludes. </a:t>
            </a:r>
          </a:p>
          <a:p>
            <a:r>
              <a:rPr lang="en-US" dirty="0">
                <a:solidFill>
                  <a:schemeClr val="bg1"/>
                </a:solidFill>
              </a:rPr>
              <a:t>He soon began replacing its stock characters with ones drawn from contemporary society and introducing elements of the comedy of manners into his plays. </a:t>
            </a:r>
          </a:p>
          <a:p>
            <a:r>
              <a:rPr lang="en-US" dirty="0">
                <a:solidFill>
                  <a:schemeClr val="bg1"/>
                </a:solidFill>
              </a:rPr>
              <a:t>He eliminated the musical interludes altogether and expanded the elements of comic intrigue until his plays had become genuine comedies. </a:t>
            </a:r>
          </a:p>
          <a:p>
            <a:r>
              <a:rPr lang="en-US" dirty="0">
                <a:solidFill>
                  <a:srgbClr val="FFFF99"/>
                </a:solidFill>
              </a:rPr>
              <a:t>He went on to become one of the great masters of the neatly plotted, tightly constructed well-made play.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5600" y="1600200"/>
            <a:ext cx="1981200"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164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9933"/>
                </a:solidFill>
                <a:effectLst>
                  <a:glow rad="228600">
                    <a:schemeClr val="accent6">
                      <a:satMod val="175000"/>
                      <a:alpha val="40000"/>
                    </a:schemeClr>
                  </a:glow>
                </a:effectLst>
                <a:latin typeface="Bodoni MT" panose="02070603080606020203" pitchFamily="18" charset="0"/>
              </a:rPr>
              <a:t>Major Trends in 19th Century Theatre</a:t>
            </a:r>
          </a:p>
        </p:txBody>
      </p:sp>
      <p:sp>
        <p:nvSpPr>
          <p:cNvPr id="3" name="Content Placeholder 2"/>
          <p:cNvSpPr>
            <a:spLocks noGrp="1"/>
          </p:cNvSpPr>
          <p:nvPr>
            <p:ph idx="1"/>
          </p:nvPr>
        </p:nvSpPr>
        <p:spPr/>
        <p:txBody>
          <a:bodyPr>
            <a:noAutofit/>
          </a:bodyPr>
          <a:lstStyle/>
          <a:p>
            <a:r>
              <a:rPr lang="en-US" sz="1800" dirty="0">
                <a:solidFill>
                  <a:schemeClr val="bg1"/>
                </a:solidFill>
              </a:rPr>
              <a:t>The typical producing organization was the resident company performing a large number of plays each season, till the end of the 19th century.</a:t>
            </a:r>
          </a:p>
          <a:p>
            <a:r>
              <a:rPr lang="en-US" sz="1800" dirty="0">
                <a:solidFill>
                  <a:schemeClr val="bg1"/>
                </a:solidFill>
              </a:rPr>
              <a:t>"Stock companies" – actors together played a wide variety of roles in many plays, usually with fixed salaries.</a:t>
            </a:r>
          </a:p>
          <a:p>
            <a:r>
              <a:rPr lang="en-US" sz="1800" dirty="0">
                <a:solidFill>
                  <a:schemeClr val="bg1"/>
                </a:solidFill>
              </a:rPr>
              <a:t>Some variations: </a:t>
            </a:r>
          </a:p>
          <a:p>
            <a:pPr lvl="1"/>
            <a:r>
              <a:rPr lang="en-US" sz="1600" dirty="0">
                <a:solidFill>
                  <a:schemeClr val="bg1"/>
                </a:solidFill>
              </a:rPr>
              <a:t>Visiting stars, touring companies, long runs</a:t>
            </a:r>
          </a:p>
          <a:p>
            <a:r>
              <a:rPr lang="en-US" sz="1800" dirty="0">
                <a:solidFill>
                  <a:schemeClr val="bg1"/>
                </a:solidFill>
              </a:rPr>
              <a:t>Exploitation of stars – the star system, after 1810, was popular. </a:t>
            </a:r>
          </a:p>
          <a:p>
            <a:pPr lvl="1"/>
            <a:r>
              <a:rPr lang="en-US" sz="1600" dirty="0">
                <a:solidFill>
                  <a:schemeClr val="bg1"/>
                </a:solidFill>
              </a:rPr>
              <a:t>English actors would tour with American companies as stars, perform famous roles with resident companies. </a:t>
            </a:r>
          </a:p>
          <a:p>
            <a:pPr lvl="1"/>
            <a:r>
              <a:rPr lang="en-US" sz="1600" dirty="0">
                <a:solidFill>
                  <a:schemeClr val="bg1"/>
                </a:solidFill>
              </a:rPr>
              <a:t>By 1850, the craze was universal. </a:t>
            </a:r>
          </a:p>
          <a:p>
            <a:pPr lvl="1"/>
            <a:r>
              <a:rPr lang="en-US" sz="1600" dirty="0">
                <a:solidFill>
                  <a:schemeClr val="bg1"/>
                </a:solidFill>
              </a:rPr>
              <a:t>Many stars made round-the-world tours.</a:t>
            </a:r>
          </a:p>
          <a:p>
            <a:r>
              <a:rPr lang="en-US" sz="1800" dirty="0">
                <a:solidFill>
                  <a:schemeClr val="bg1"/>
                </a:solidFill>
              </a:rPr>
              <a:t>This was helped by the Romanticist’s idea of individual genius, and better transportation (U.S. railroad system from coast to coast complete by 1870).</a:t>
            </a:r>
          </a:p>
          <a:p>
            <a:r>
              <a:rPr lang="en-US" sz="1800" dirty="0">
                <a:solidFill>
                  <a:schemeClr val="bg1"/>
                </a:solidFill>
              </a:rPr>
              <a:t>Stars received unfairly high salaries – one French actress made as much as France’s Prime Minister (imagine ACTORS getting that much money!).</a:t>
            </a:r>
          </a:p>
        </p:txBody>
      </p:sp>
    </p:spTree>
    <p:extLst>
      <p:ext uri="{BB962C8B-B14F-4D97-AF65-F5344CB8AC3E}">
        <p14:creationId xmlns:p14="http://schemas.microsoft.com/office/powerpoint/2010/main" val="10720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868" y="803325"/>
            <a:ext cx="3944780" cy="1325563"/>
          </a:xfrm>
        </p:spPr>
        <p:txBody>
          <a:bodyPr>
            <a:normAutofit/>
          </a:bodyPr>
          <a:lstStyle/>
          <a:p>
            <a:pPr>
              <a:lnSpc>
                <a:spcPct val="90000"/>
              </a:lnSpc>
            </a:pPr>
            <a:r>
              <a:rPr lang="en-US" sz="3100">
                <a:effectLst>
                  <a:glow rad="228600">
                    <a:schemeClr val="accent6">
                      <a:satMod val="175000"/>
                      <a:alpha val="40000"/>
                    </a:schemeClr>
                  </a:glow>
                </a:effectLst>
                <a:latin typeface="Bodoni MT" panose="02070603080606020203" pitchFamily="18" charset="0"/>
              </a:rPr>
              <a:t>Major Trends in 19th Century Theatre</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7395A0A0-BA30-AD25-9340-BCE6319BC962}"/>
              </a:ext>
            </a:extLst>
          </p:cNvPr>
          <p:cNvPicPr>
            <a:picLocks noChangeAspect="1"/>
          </p:cNvPicPr>
          <p:nvPr/>
        </p:nvPicPr>
        <p:blipFill rotWithShape="1">
          <a:blip r:embed="rId2"/>
          <a:srcRect l="22450" r="14580" b="-1"/>
          <a:stretch/>
        </p:blipFill>
        <p:spPr>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p:cNvSpPr>
            <a:spLocks noGrp="1"/>
          </p:cNvSpPr>
          <p:nvPr>
            <p:ph idx="1"/>
          </p:nvPr>
        </p:nvSpPr>
        <p:spPr>
          <a:xfrm>
            <a:off x="4263883" y="2279018"/>
            <a:ext cx="4397771" cy="4350382"/>
          </a:xfrm>
        </p:spPr>
        <p:txBody>
          <a:bodyPr anchor="t">
            <a:normAutofit lnSpcReduction="10000"/>
          </a:bodyPr>
          <a:lstStyle/>
          <a:p>
            <a:pPr>
              <a:lnSpc>
                <a:spcPct val="90000"/>
              </a:lnSpc>
            </a:pPr>
            <a:r>
              <a:rPr lang="en-US" sz="1800" dirty="0"/>
              <a:t>After 1850, the size of the repertory decreased as the length of the runs increased – took longer to recoup investment in the show </a:t>
            </a:r>
          </a:p>
          <a:p>
            <a:pPr lvl="1">
              <a:lnSpc>
                <a:spcPct val="90000"/>
              </a:lnSpc>
            </a:pPr>
            <a:r>
              <a:rPr lang="en-US" sz="1800" dirty="0"/>
              <a:t>Wallock’s Theatre in New York had 60 plays per season in the mid 1850’s; only 5-10 by the 1880’s.</a:t>
            </a:r>
          </a:p>
          <a:p>
            <a:pPr>
              <a:lnSpc>
                <a:spcPct val="90000"/>
              </a:lnSpc>
            </a:pPr>
            <a:r>
              <a:rPr lang="en-US" sz="1800" dirty="0"/>
              <a:t>The repertory system finally fell when the long-term contract was deemed unfeasible, as some actors were idle during some shows; actors began to be employed only for the length of the play.</a:t>
            </a:r>
          </a:p>
          <a:p>
            <a:pPr>
              <a:lnSpc>
                <a:spcPct val="90000"/>
              </a:lnSpc>
            </a:pPr>
            <a:r>
              <a:rPr lang="en-US" sz="1800" dirty="0"/>
              <a:t>So, by 1900, the repertory system had all but disappeared in favor of the "single play, long run policy."</a:t>
            </a:r>
          </a:p>
          <a:p>
            <a:pPr>
              <a:lnSpc>
                <a:spcPct val="90000"/>
              </a:lnSpc>
            </a:pPr>
            <a:r>
              <a:rPr lang="en-US" sz="1800" dirty="0"/>
              <a:t>The number of plays and amount of theatrical activity increased, however.</a:t>
            </a:r>
          </a:p>
        </p:txBody>
      </p:sp>
    </p:spTree>
    <p:extLst>
      <p:ext uri="{BB962C8B-B14F-4D97-AF65-F5344CB8AC3E}">
        <p14:creationId xmlns:p14="http://schemas.microsoft.com/office/powerpoint/2010/main" val="86699980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9933"/>
                </a:solidFill>
                <a:effectLst>
                  <a:glow rad="228600">
                    <a:schemeClr val="accent6">
                      <a:satMod val="175000"/>
                      <a:alpha val="40000"/>
                    </a:schemeClr>
                  </a:glow>
                </a:effectLst>
                <a:latin typeface="Bodoni MT" panose="02070603080606020203" pitchFamily="18" charset="0"/>
              </a:rPr>
              <a:t>Major Trends in 19th Century Theatre</a:t>
            </a:r>
          </a:p>
        </p:txBody>
      </p:sp>
      <p:sp>
        <p:nvSpPr>
          <p:cNvPr id="3" name="Content Placeholder 2"/>
          <p:cNvSpPr>
            <a:spLocks noGrp="1"/>
          </p:cNvSpPr>
          <p:nvPr>
            <p:ph idx="1"/>
          </p:nvPr>
        </p:nvSpPr>
        <p:spPr/>
        <p:txBody>
          <a:bodyPr>
            <a:normAutofit fontScale="62500" lnSpcReduction="20000"/>
          </a:bodyPr>
          <a:lstStyle/>
          <a:p>
            <a:r>
              <a:rPr lang="en-US" dirty="0">
                <a:solidFill>
                  <a:schemeClr val="accent6">
                    <a:lumMod val="40000"/>
                    <a:lumOff val="60000"/>
                  </a:schemeClr>
                </a:solidFill>
              </a:rPr>
              <a:t>With touring, came changes:</a:t>
            </a:r>
          </a:p>
          <a:p>
            <a:pPr lvl="1"/>
            <a:r>
              <a:rPr lang="en-US" dirty="0">
                <a:solidFill>
                  <a:schemeClr val="bg1"/>
                </a:solidFill>
              </a:rPr>
              <a:t>New York became the theatrical center</a:t>
            </a:r>
          </a:p>
          <a:p>
            <a:pPr lvl="1"/>
            <a:r>
              <a:rPr lang="en-US" dirty="0">
                <a:solidFill>
                  <a:schemeClr val="bg1"/>
                </a:solidFill>
              </a:rPr>
              <a:t>Actors went there to get hired, local managers would book events. </a:t>
            </a:r>
          </a:p>
          <a:p>
            <a:pPr lvl="1"/>
            <a:r>
              <a:rPr lang="en-US" dirty="0">
                <a:solidFill>
                  <a:schemeClr val="bg1"/>
                </a:solidFill>
              </a:rPr>
              <a:t>By the 1880’s, the booking system was chaotic, since managers had to negotiate with several producers – there were many defaults on contracts.</a:t>
            </a:r>
          </a:p>
          <a:p>
            <a:endParaRPr lang="en-US" dirty="0">
              <a:solidFill>
                <a:schemeClr val="bg1"/>
              </a:solidFill>
            </a:endParaRPr>
          </a:p>
          <a:p>
            <a:r>
              <a:rPr lang="en-US" dirty="0">
                <a:solidFill>
                  <a:schemeClr val="accent6">
                    <a:lumMod val="40000"/>
                    <a:lumOff val="60000"/>
                  </a:schemeClr>
                </a:solidFill>
              </a:rPr>
              <a:t>The Theatrical Syndicate was formed in 1896:</a:t>
            </a:r>
          </a:p>
          <a:p>
            <a:pPr lvl="1"/>
            <a:r>
              <a:rPr lang="en-US" dirty="0">
                <a:solidFill>
                  <a:schemeClr val="bg1"/>
                </a:solidFill>
              </a:rPr>
              <a:t>In effect, it was a monopoly, dominating American theatrical production from 1896 to 1915, placing commercial over artistic motives.</a:t>
            </a:r>
          </a:p>
          <a:p>
            <a:endParaRPr lang="en-US" dirty="0">
              <a:solidFill>
                <a:schemeClr val="bg1"/>
              </a:solidFill>
            </a:endParaRPr>
          </a:p>
          <a:p>
            <a:r>
              <a:rPr lang="en-US" dirty="0">
                <a:solidFill>
                  <a:schemeClr val="accent6">
                    <a:lumMod val="40000"/>
                    <a:lumOff val="60000"/>
                  </a:schemeClr>
                </a:solidFill>
              </a:rPr>
              <a:t>Other trends:</a:t>
            </a:r>
          </a:p>
          <a:p>
            <a:pPr lvl="1"/>
            <a:r>
              <a:rPr lang="en-US" dirty="0">
                <a:solidFill>
                  <a:schemeClr val="bg1"/>
                </a:solidFill>
              </a:rPr>
              <a:t>Theatres grew in size – this encouraged spectacle</a:t>
            </a:r>
          </a:p>
          <a:p>
            <a:pPr lvl="1"/>
            <a:r>
              <a:rPr lang="en-US" dirty="0">
                <a:solidFill>
                  <a:schemeClr val="bg1"/>
                </a:solidFill>
              </a:rPr>
              <a:t>After mid-1800’s, regular drama and specialty acts separated, and theatres specialized in one form of entertainment</a:t>
            </a:r>
          </a:p>
          <a:p>
            <a:pPr lvl="1"/>
            <a:r>
              <a:rPr lang="en-US" dirty="0">
                <a:solidFill>
                  <a:schemeClr val="bg1"/>
                </a:solidFill>
              </a:rPr>
              <a:t>The pit was renamed the orchestra and became the best seats</a:t>
            </a:r>
          </a:p>
          <a:p>
            <a:endParaRPr lang="en-US" dirty="0">
              <a:solidFill>
                <a:schemeClr val="bg1"/>
              </a:solidFill>
            </a:endParaRPr>
          </a:p>
        </p:txBody>
      </p:sp>
    </p:spTree>
    <p:extLst>
      <p:ext uri="{BB962C8B-B14F-4D97-AF65-F5344CB8AC3E}">
        <p14:creationId xmlns:p14="http://schemas.microsoft.com/office/powerpoint/2010/main" val="2059806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latin typeface="Comic Sans MS" panose="030F0702030302020204" pitchFamily="66" charset="0"/>
              </a:rPr>
              <a:t>19th Century Staging</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Increased interest in historical accuracy. </a:t>
            </a:r>
          </a:p>
          <a:p>
            <a:r>
              <a:rPr lang="en-US" dirty="0">
                <a:solidFill>
                  <a:schemeClr val="bg1"/>
                </a:solidFill>
              </a:rPr>
              <a:t>Expanded to interest in unusual or exotic; therefore, authentic folk dances and costumes and picturesque settings became to be on stage.</a:t>
            </a:r>
          </a:p>
          <a:p>
            <a:r>
              <a:rPr lang="en-US" dirty="0">
                <a:solidFill>
                  <a:schemeClr val="bg1"/>
                </a:solidFill>
              </a:rPr>
              <a:t>Charles Kemble’s production of Shakespeare’s </a:t>
            </a:r>
            <a:r>
              <a:rPr lang="en-US" i="1" dirty="0">
                <a:solidFill>
                  <a:schemeClr val="bg1"/>
                </a:solidFill>
              </a:rPr>
              <a:t>King John </a:t>
            </a:r>
            <a:r>
              <a:rPr lang="en-US" dirty="0">
                <a:solidFill>
                  <a:schemeClr val="bg1"/>
                </a:solidFill>
              </a:rPr>
              <a:t>(London, 1823) was the first to claim complete historical accuracy. By 1850, it was important everywhere.</a:t>
            </a:r>
          </a:p>
          <a:p>
            <a:r>
              <a:rPr lang="en-US" dirty="0">
                <a:solidFill>
                  <a:schemeClr val="bg1"/>
                </a:solidFill>
              </a:rPr>
              <a:t>Realism of spectacle led to the elimination of the wing and drop sets, and the development of the "box set," with three walls and perhaps a ceiling to represent interiors. It was not used consistently until the end of the 19th century.</a:t>
            </a:r>
          </a:p>
          <a:p>
            <a:r>
              <a:rPr lang="en-US" dirty="0">
                <a:solidFill>
                  <a:schemeClr val="bg1"/>
                </a:solidFill>
              </a:rPr>
              <a:t>This "realism" also led to the leveling of the stage floor, stagehands moving scenery manually (though grooves or chariot-and-pole systems were still used), revolving stages, elevators, rolling platforms, </a:t>
            </a:r>
            <a:r>
              <a:rPr lang="en-US" dirty="0" err="1">
                <a:solidFill>
                  <a:schemeClr val="bg1"/>
                </a:solidFill>
              </a:rPr>
              <a:t>groundrows</a:t>
            </a:r>
            <a:r>
              <a:rPr lang="en-US" dirty="0">
                <a:solidFill>
                  <a:schemeClr val="bg1"/>
                </a:solidFill>
              </a:rPr>
              <a:t> (cutaway flats), closed front curtain, acting upstage of the proscenium line (rather than on the apron), and the 4th wall convention was accepted more fully.</a:t>
            </a:r>
          </a:p>
          <a:p>
            <a:r>
              <a:rPr lang="en-US" dirty="0">
                <a:solidFill>
                  <a:schemeClr val="bg1"/>
                </a:solidFill>
              </a:rPr>
              <a:t>With the use of electric lighting, which illuminated much better, there was an increased need for greater scenic realism.</a:t>
            </a:r>
          </a:p>
          <a:p>
            <a:r>
              <a:rPr lang="en-US" dirty="0">
                <a:solidFill>
                  <a:schemeClr val="bg1"/>
                </a:solidFill>
              </a:rPr>
              <a:t>But the plays themselves were still romantic and melodramatic. The movement of Realism would shake things up a bit.</a:t>
            </a:r>
          </a:p>
          <a:p>
            <a:endParaRPr lang="en-US" dirty="0">
              <a:solidFill>
                <a:schemeClr val="bg1"/>
              </a:solidFill>
            </a:endParaRPr>
          </a:p>
        </p:txBody>
      </p:sp>
    </p:spTree>
    <p:extLst>
      <p:ext uri="{BB962C8B-B14F-4D97-AF65-F5344CB8AC3E}">
        <p14:creationId xmlns:p14="http://schemas.microsoft.com/office/powerpoint/2010/main" val="2165526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err="1">
                <a:solidFill>
                  <a:schemeClr val="bg1"/>
                </a:solidFill>
              </a:rPr>
              <a:t>Barrère</a:t>
            </a:r>
            <a:r>
              <a:rPr lang="en-US" dirty="0">
                <a:solidFill>
                  <a:schemeClr val="bg1"/>
                </a:solidFill>
              </a:rPr>
              <a:t>, J. (2017, July 20). Victor Hugo. Retrieved November 30, 2017, from https://www.britannica.com/biography/Victor-Hugo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(2014, December 15). August von Kotzebue. Retrieved November 30, 2017, from https://www.britannica.com/biography/August-Friedrich-Ferdinand-von-Kotzebue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(2016, January 04). </a:t>
            </a:r>
            <a:r>
              <a:rPr lang="en-US" dirty="0" err="1">
                <a:solidFill>
                  <a:schemeClr val="bg1"/>
                </a:solidFill>
              </a:rPr>
              <a:t>Eugène</a:t>
            </a:r>
            <a:r>
              <a:rPr lang="en-US" dirty="0">
                <a:solidFill>
                  <a:schemeClr val="bg1"/>
                </a:solidFill>
              </a:rPr>
              <a:t> Scribe. Retrieved November 30, 2017, from https://www.britannica.com/biography/Eugene-Scribe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(1998, July 20). </a:t>
            </a:r>
            <a:r>
              <a:rPr lang="en-US" dirty="0" err="1">
                <a:solidFill>
                  <a:schemeClr val="bg1"/>
                </a:solidFill>
              </a:rPr>
              <a:t>Guilbert</a:t>
            </a:r>
            <a:r>
              <a:rPr lang="en-US" dirty="0">
                <a:solidFill>
                  <a:schemeClr val="bg1"/>
                </a:solidFill>
              </a:rPr>
              <a:t> de </a:t>
            </a:r>
            <a:r>
              <a:rPr lang="en-US" dirty="0" err="1">
                <a:solidFill>
                  <a:schemeClr val="bg1"/>
                </a:solidFill>
              </a:rPr>
              <a:t>Pixérécourt</a:t>
            </a:r>
            <a:r>
              <a:rPr lang="en-US" dirty="0">
                <a:solidFill>
                  <a:schemeClr val="bg1"/>
                </a:solidFill>
              </a:rPr>
              <a:t>. Retrieved November 30, 2017, from https://www.britannica.com/biography/Guilbert-de-Pixerecourt</a:t>
            </a:r>
          </a:p>
          <a:p>
            <a:pPr marL="0" indent="0">
              <a:buNone/>
            </a:pPr>
            <a:endParaRPr lang="en-US" dirty="0">
              <a:solidFill>
                <a:schemeClr val="bg1"/>
              </a:solidFill>
            </a:endParaRPr>
          </a:p>
          <a:p>
            <a:pPr marL="0" indent="0">
              <a:buNone/>
            </a:pPr>
            <a:r>
              <a:rPr lang="en-US" dirty="0">
                <a:solidFill>
                  <a:schemeClr val="bg1"/>
                </a:solidFill>
              </a:rPr>
              <a:t>Witte, W. (2017, November 15). Friedrich Schiller. Retrieved November 30, 2017, from https://www.britannica.com/biography/Friedrich-Schiller </a:t>
            </a:r>
          </a:p>
        </p:txBody>
      </p:sp>
    </p:spTree>
    <p:extLst>
      <p:ext uri="{BB962C8B-B14F-4D97-AF65-F5344CB8AC3E}">
        <p14:creationId xmlns:p14="http://schemas.microsoft.com/office/powerpoint/2010/main" val="43522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latin typeface="Snap ITC" panose="04040A07060A02020202" pitchFamily="82" charset="0"/>
              </a:rPr>
              <a:t>Major Characteristics of Romanticism</a:t>
            </a:r>
          </a:p>
        </p:txBody>
      </p:sp>
      <p:sp>
        <p:nvSpPr>
          <p:cNvPr id="3" name="Content Placeholder 2"/>
          <p:cNvSpPr>
            <a:spLocks noGrp="1"/>
          </p:cNvSpPr>
          <p:nvPr>
            <p:ph idx="1"/>
          </p:nvPr>
        </p:nvSpPr>
        <p:spPr/>
        <p:txBody>
          <a:bodyPr>
            <a:normAutofit fontScale="25000" lnSpcReduction="20000"/>
          </a:bodyPr>
          <a:lstStyle/>
          <a:p>
            <a:pPr marL="0" indent="0">
              <a:buNone/>
            </a:pPr>
            <a:r>
              <a:rPr lang="en-US" sz="4800" b="1" dirty="0">
                <a:solidFill>
                  <a:srgbClr val="FFFF99"/>
                </a:solidFill>
              </a:rPr>
              <a:t>1.  </a:t>
            </a:r>
            <a:r>
              <a:rPr lang="en-US" sz="6400" b="1" dirty="0">
                <a:solidFill>
                  <a:srgbClr val="FFFF99"/>
                </a:solidFill>
              </a:rPr>
              <a:t>Abiding trust in nature’s goodness:  </a:t>
            </a:r>
          </a:p>
          <a:p>
            <a:r>
              <a:rPr lang="en-US" sz="5600" dirty="0">
                <a:solidFill>
                  <a:schemeClr val="bg1"/>
                </a:solidFill>
              </a:rPr>
              <a:t>Emotions and instinct more important than reason (reason is the product of education – not natural – corruptible)</a:t>
            </a:r>
          </a:p>
          <a:p>
            <a:r>
              <a:rPr lang="en-US" sz="5600" dirty="0">
                <a:solidFill>
                  <a:schemeClr val="bg1"/>
                </a:solidFill>
              </a:rPr>
              <a:t>Glorification of "The Natural Man" – the "noble savage" – the primitive and untutored personality (American Indians, African Blacks, South Sea Islanders) – all worthy people to observe)</a:t>
            </a:r>
          </a:p>
          <a:p>
            <a:r>
              <a:rPr lang="en-US" sz="5600" dirty="0">
                <a:solidFill>
                  <a:schemeClr val="bg1"/>
                </a:solidFill>
              </a:rPr>
              <a:t>Primitivism – the simple and unsophisticated life was best.</a:t>
            </a:r>
          </a:p>
          <a:p>
            <a:r>
              <a:rPr lang="en-US" sz="5600" dirty="0">
                <a:solidFill>
                  <a:schemeClr val="bg1"/>
                </a:solidFill>
              </a:rPr>
              <a:t>Led to an interest in old civilizations</a:t>
            </a:r>
          </a:p>
          <a:p>
            <a:r>
              <a:rPr lang="en-US" sz="5600" dirty="0">
                <a:solidFill>
                  <a:schemeClr val="bg1"/>
                </a:solidFill>
              </a:rPr>
              <a:t>Archeology develops as a science</a:t>
            </a:r>
          </a:p>
          <a:p>
            <a:pPr lvl="1"/>
            <a:r>
              <a:rPr lang="en-US" sz="4400" dirty="0">
                <a:solidFill>
                  <a:schemeClr val="bg1"/>
                </a:solidFill>
              </a:rPr>
              <a:t>Egyptian and Medieval became important areas of study</a:t>
            </a:r>
          </a:p>
          <a:p>
            <a:r>
              <a:rPr lang="en-US" sz="5600" dirty="0">
                <a:solidFill>
                  <a:schemeClr val="bg1"/>
                </a:solidFill>
              </a:rPr>
              <a:t>Glorification of Greek society (not Roman)</a:t>
            </a:r>
          </a:p>
          <a:p>
            <a:r>
              <a:rPr lang="en-US" sz="5600" dirty="0">
                <a:solidFill>
                  <a:schemeClr val="bg1"/>
                </a:solidFill>
              </a:rPr>
              <a:t>Medieval studies</a:t>
            </a:r>
          </a:p>
          <a:p>
            <a:pPr lvl="1"/>
            <a:r>
              <a:rPr lang="en-US" sz="4400" dirty="0">
                <a:solidFill>
                  <a:schemeClr val="bg1"/>
                </a:solidFill>
              </a:rPr>
              <a:t>Urged by nationalism</a:t>
            </a:r>
          </a:p>
          <a:p>
            <a:pPr lvl="1"/>
            <a:r>
              <a:rPr lang="en-US" sz="4400" dirty="0">
                <a:solidFill>
                  <a:schemeClr val="bg1"/>
                </a:solidFill>
              </a:rPr>
              <a:t>Helped nations develop identity – which was an important aspect of Romanticism ideas</a:t>
            </a:r>
          </a:p>
          <a:p>
            <a:pPr marL="0" indent="0">
              <a:buNone/>
            </a:pPr>
            <a:endParaRPr lang="en-US" sz="5600" dirty="0">
              <a:solidFill>
                <a:schemeClr val="tx2">
                  <a:lumMod val="40000"/>
                  <a:lumOff val="60000"/>
                </a:schemeClr>
              </a:solidFill>
            </a:endParaRPr>
          </a:p>
          <a:p>
            <a:pPr marL="0" indent="0">
              <a:buNone/>
            </a:pPr>
            <a:r>
              <a:rPr lang="en-US" sz="6400" b="1" dirty="0">
                <a:solidFill>
                  <a:srgbClr val="FFFF99"/>
                </a:solidFill>
              </a:rPr>
              <a:t>2. Equality of people</a:t>
            </a:r>
          </a:p>
          <a:p>
            <a:r>
              <a:rPr lang="en-US" sz="5600" dirty="0">
                <a:solidFill>
                  <a:schemeClr val="bg1"/>
                </a:solidFill>
              </a:rPr>
              <a:t>Social and economic classes ridiculed</a:t>
            </a:r>
          </a:p>
          <a:p>
            <a:r>
              <a:rPr lang="en-US" sz="5600" dirty="0">
                <a:solidFill>
                  <a:schemeClr val="bg1"/>
                </a:solidFill>
              </a:rPr>
              <a:t>An era of revolutions – since overthrow of governments often seemed to require elimination of social classes</a:t>
            </a:r>
          </a:p>
          <a:p>
            <a:pPr marL="0" indent="0">
              <a:buNone/>
            </a:pPr>
            <a:endParaRPr lang="en-US" sz="5600" dirty="0">
              <a:solidFill>
                <a:schemeClr val="bg1"/>
              </a:solidFill>
            </a:endParaRPr>
          </a:p>
          <a:p>
            <a:pPr marL="0" indent="0">
              <a:buNone/>
            </a:pPr>
            <a:r>
              <a:rPr lang="en-US" sz="6400" b="1" dirty="0">
                <a:solidFill>
                  <a:srgbClr val="FFFF99"/>
                </a:solidFill>
              </a:rPr>
              <a:t>3. A premium on detail</a:t>
            </a:r>
          </a:p>
          <a:p>
            <a:r>
              <a:rPr lang="en-US" sz="5600" dirty="0">
                <a:solidFill>
                  <a:schemeClr val="bg1"/>
                </a:solidFill>
              </a:rPr>
              <a:t>Detail is the pathway to truth</a:t>
            </a:r>
          </a:p>
          <a:p>
            <a:r>
              <a:rPr lang="en-US" sz="5600" dirty="0">
                <a:solidFill>
                  <a:schemeClr val="bg1"/>
                </a:solidFill>
              </a:rPr>
              <a:t>Tended to look for the particular, specific, and unique, not the general or typical</a:t>
            </a:r>
          </a:p>
          <a:p>
            <a:r>
              <a:rPr lang="en-US" sz="5600" dirty="0">
                <a:solidFill>
                  <a:schemeClr val="bg1"/>
                </a:solidFill>
              </a:rPr>
              <a:t>All creation was unified, a one-ness; therefore, each detail was important</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2819400"/>
            <a:ext cx="2362200" cy="1905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908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latin typeface="Snap ITC" panose="04040A07060A02020202" pitchFamily="82" charset="0"/>
              </a:rPr>
              <a:t>Major Characteristics of Romanticism</a:t>
            </a:r>
          </a:p>
        </p:txBody>
      </p:sp>
      <p:sp>
        <p:nvSpPr>
          <p:cNvPr id="3" name="Content Placeholder 2"/>
          <p:cNvSpPr>
            <a:spLocks noGrp="1"/>
          </p:cNvSpPr>
          <p:nvPr>
            <p:ph idx="1"/>
          </p:nvPr>
        </p:nvSpPr>
        <p:spPr/>
        <p:txBody>
          <a:bodyPr>
            <a:normAutofit fontScale="25000" lnSpcReduction="20000"/>
          </a:bodyPr>
          <a:lstStyle/>
          <a:p>
            <a:pPr marL="0" indent="0">
              <a:buNone/>
            </a:pPr>
            <a:r>
              <a:rPr lang="en-US" sz="8000" b="1" dirty="0">
                <a:solidFill>
                  <a:srgbClr val="FFFF99"/>
                </a:solidFill>
              </a:rPr>
              <a:t>4. Ultimate truth must always be sought, but we will probably never find it</a:t>
            </a:r>
          </a:p>
          <a:p>
            <a:r>
              <a:rPr lang="en-US" sz="7200" dirty="0">
                <a:solidFill>
                  <a:schemeClr val="bg1"/>
                </a:solidFill>
              </a:rPr>
              <a:t>Artists become seen as misunderstood geniuses, both blessed and cursed by their art</a:t>
            </a:r>
          </a:p>
          <a:p>
            <a:r>
              <a:rPr lang="en-US" sz="7200" dirty="0">
                <a:solidFill>
                  <a:schemeClr val="bg1"/>
                </a:solidFill>
              </a:rPr>
              <a:t>Common folk could not understand</a:t>
            </a:r>
          </a:p>
          <a:p>
            <a:r>
              <a:rPr lang="en-US" sz="7200" dirty="0">
                <a:solidFill>
                  <a:schemeClr val="bg1"/>
                </a:solidFill>
              </a:rPr>
              <a:t>The struggle for truth, which was unattainable, let to a melancholy strain in Romanticism</a:t>
            </a:r>
          </a:p>
          <a:p>
            <a:pPr marL="0" indent="0">
              <a:buNone/>
            </a:pPr>
            <a:endParaRPr lang="en-US" sz="7200" dirty="0">
              <a:solidFill>
                <a:schemeClr val="bg1"/>
              </a:solidFill>
            </a:endParaRPr>
          </a:p>
          <a:p>
            <a:pPr marL="0" indent="0">
              <a:buNone/>
            </a:pPr>
            <a:r>
              <a:rPr lang="en-US" sz="8000" b="1" dirty="0">
                <a:solidFill>
                  <a:srgbClr val="FFFF99"/>
                </a:solidFill>
              </a:rPr>
              <a:t>5. Art served a dignified purpose</a:t>
            </a:r>
          </a:p>
          <a:p>
            <a:r>
              <a:rPr lang="en-US" sz="7200" dirty="0">
                <a:solidFill>
                  <a:schemeClr val="bg1"/>
                </a:solidFill>
              </a:rPr>
              <a:t>The role of art was to lead people, to perceive the underlying unity of all existence and thus to eliminate conflict – "to make man whole again"</a:t>
            </a:r>
          </a:p>
          <a:p>
            <a:pPr marL="0" indent="0">
              <a:buNone/>
            </a:pPr>
            <a:endParaRPr lang="en-US" sz="7200" dirty="0">
              <a:solidFill>
                <a:schemeClr val="bg1"/>
              </a:solidFill>
            </a:endParaRPr>
          </a:p>
          <a:p>
            <a:pPr marL="0" indent="0">
              <a:buNone/>
            </a:pPr>
            <a:r>
              <a:rPr lang="en-US" sz="8000" b="1" dirty="0">
                <a:solidFill>
                  <a:srgbClr val="FFFF99"/>
                </a:solidFill>
              </a:rPr>
              <a:t>6. Subjectivity</a:t>
            </a:r>
          </a:p>
          <a:p>
            <a:r>
              <a:rPr lang="en-US" sz="7200" dirty="0">
                <a:solidFill>
                  <a:schemeClr val="bg1"/>
                </a:solidFill>
              </a:rPr>
              <a:t>Both artist and critic were necessarily subjective and personal. </a:t>
            </a:r>
          </a:p>
          <a:p>
            <a:r>
              <a:rPr lang="en-US" sz="7200" dirty="0">
                <a:solidFill>
                  <a:schemeClr val="bg1"/>
                </a:solidFill>
              </a:rPr>
              <a:t>There was no objective set of external criteria for achieving art or critiquing art.</a:t>
            </a:r>
          </a:p>
          <a:p>
            <a:r>
              <a:rPr lang="en-US" sz="7200" dirty="0">
                <a:solidFill>
                  <a:schemeClr val="bg1"/>
                </a:solidFill>
              </a:rPr>
              <a:t>The focus was not so much on the art, but on the artist or the perceiver of the art.</a:t>
            </a:r>
          </a:p>
          <a:p>
            <a:r>
              <a:rPr lang="en-US" sz="7200" dirty="0">
                <a:solidFill>
                  <a:schemeClr val="bg1"/>
                </a:solidFill>
              </a:rPr>
              <a:t>Thus, there was a "democratization" of art – one’s feeling are as good as anyone else’s.</a:t>
            </a:r>
          </a:p>
          <a:p>
            <a:pPr marL="0" indent="0">
              <a:buNone/>
            </a:pPr>
            <a:endParaRPr lang="en-US" dirty="0">
              <a:solidFill>
                <a:schemeClr val="bg1"/>
              </a:solidFill>
            </a:endParaRPr>
          </a:p>
        </p:txBody>
      </p:sp>
    </p:spTree>
    <p:extLst>
      <p:ext uri="{BB962C8B-B14F-4D97-AF65-F5344CB8AC3E}">
        <p14:creationId xmlns:p14="http://schemas.microsoft.com/office/powerpoint/2010/main" val="136873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latin typeface="Snap ITC" panose="04040A07060A02020202" pitchFamily="82" charset="0"/>
              </a:rPr>
              <a:t>Major Characteristics of Romanticism</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Romantic Plays, old and new, tended to appeal to emotions rather than intellect</a:t>
            </a:r>
          </a:p>
          <a:p>
            <a:r>
              <a:rPr lang="en-US" dirty="0">
                <a:solidFill>
                  <a:schemeClr val="bg1"/>
                </a:solidFill>
              </a:rPr>
              <a:t>Special effects therefore focused on the supernatural and the mysterious – visual over verbal, sensational rather than intellectual</a:t>
            </a:r>
          </a:p>
          <a:p>
            <a:r>
              <a:rPr lang="en-US" dirty="0">
                <a:solidFill>
                  <a:schemeClr val="bg1"/>
                </a:solidFill>
              </a:rPr>
              <a:t>Aristocrats tended to go to the opera and ballet, and more middle-class now went to the theatre</a:t>
            </a:r>
          </a:p>
          <a:p>
            <a:pPr marL="0" indent="0">
              <a:buNone/>
            </a:pPr>
            <a:endParaRPr lang="en-US" dirty="0">
              <a:solidFill>
                <a:schemeClr val="bg1"/>
              </a:solidFill>
            </a:endParaRPr>
          </a:p>
          <a:p>
            <a:pPr marL="0" indent="0">
              <a:buNone/>
            </a:pPr>
            <a:r>
              <a:rPr lang="en-US" b="1" dirty="0">
                <a:solidFill>
                  <a:schemeClr val="bg1"/>
                </a:solidFill>
              </a:rPr>
              <a:t>Some notable people from the Romanticism movement in theatre:</a:t>
            </a:r>
          </a:p>
          <a:p>
            <a:pPr marL="0" indent="0">
              <a:buNone/>
            </a:pPr>
            <a:endParaRPr lang="en-US" dirty="0">
              <a:solidFill>
                <a:schemeClr val="bg1"/>
              </a:solidFill>
            </a:endParaRPr>
          </a:p>
          <a:p>
            <a:r>
              <a:rPr lang="en-US" dirty="0">
                <a:solidFill>
                  <a:schemeClr val="bg1"/>
                </a:solidFill>
              </a:rPr>
              <a:t>Johann Wolfgang von Goethe [</a:t>
            </a:r>
            <a:r>
              <a:rPr lang="en-US" dirty="0" err="1">
                <a:solidFill>
                  <a:schemeClr val="bg1"/>
                </a:solidFill>
              </a:rPr>
              <a:t>Guurr</a:t>
            </a:r>
            <a:r>
              <a:rPr lang="en-US" dirty="0">
                <a:solidFill>
                  <a:schemeClr val="bg1"/>
                </a:solidFill>
              </a:rPr>
              <a:t>’-</a:t>
            </a:r>
            <a:r>
              <a:rPr lang="en-US" dirty="0" err="1">
                <a:solidFill>
                  <a:schemeClr val="bg1"/>
                </a:solidFill>
              </a:rPr>
              <a:t>tuh</a:t>
            </a:r>
            <a:r>
              <a:rPr lang="en-US" dirty="0">
                <a:solidFill>
                  <a:schemeClr val="bg1"/>
                </a:solidFill>
              </a:rPr>
              <a:t>) (1749-1832)</a:t>
            </a:r>
          </a:p>
          <a:p>
            <a:pPr lvl="1"/>
            <a:r>
              <a:rPr lang="en-US" dirty="0">
                <a:solidFill>
                  <a:schemeClr val="bg1"/>
                </a:solidFill>
              </a:rPr>
              <a:t>His plays characterized by sprawling action, long and strenuous. </a:t>
            </a:r>
          </a:p>
          <a:p>
            <a:pPr lvl="1"/>
            <a:r>
              <a:rPr lang="en-US" i="1" dirty="0">
                <a:solidFill>
                  <a:schemeClr val="bg1"/>
                </a:solidFill>
              </a:rPr>
              <a:t>Faust </a:t>
            </a:r>
            <a:r>
              <a:rPr lang="en-US" dirty="0">
                <a:solidFill>
                  <a:schemeClr val="bg1"/>
                </a:solidFill>
              </a:rPr>
              <a:t> parts I and II, (1801 and 1831) is now accepted more as a closet drama, a literary work, rather than one to be presented on stage.</a:t>
            </a:r>
          </a:p>
          <a:p>
            <a:r>
              <a:rPr lang="en-US" dirty="0">
                <a:solidFill>
                  <a:schemeClr val="bg1"/>
                </a:solidFill>
              </a:rPr>
              <a:t>Friedrich Schiller (1759-1805)</a:t>
            </a:r>
          </a:p>
          <a:p>
            <a:pPr lvl="1"/>
            <a:r>
              <a:rPr lang="en-US" i="1" dirty="0">
                <a:solidFill>
                  <a:schemeClr val="bg1"/>
                </a:solidFill>
              </a:rPr>
              <a:t>Wilhelm Tell  </a:t>
            </a:r>
            <a:r>
              <a:rPr lang="en-US" dirty="0">
                <a:solidFill>
                  <a:schemeClr val="bg1"/>
                </a:solidFill>
              </a:rPr>
              <a:t>(1804) – a stirring celebration of democracy, individualism, and nationalism.</a:t>
            </a:r>
          </a:p>
          <a:p>
            <a:r>
              <a:rPr lang="en-US" dirty="0">
                <a:solidFill>
                  <a:schemeClr val="bg1"/>
                </a:solidFill>
              </a:rPr>
              <a:t>In France – Victor Hugo’s </a:t>
            </a:r>
            <a:r>
              <a:rPr lang="en-US" i="1" dirty="0">
                <a:solidFill>
                  <a:schemeClr val="bg1"/>
                </a:solidFill>
              </a:rPr>
              <a:t>Hernani </a:t>
            </a:r>
            <a:r>
              <a:rPr lang="en-US" dirty="0">
                <a:solidFill>
                  <a:schemeClr val="bg1"/>
                </a:solidFill>
              </a:rPr>
              <a:t> (1830) -- caused a riot. </a:t>
            </a:r>
          </a:p>
          <a:p>
            <a:pPr lvl="1"/>
            <a:r>
              <a:rPr lang="en-US" dirty="0">
                <a:solidFill>
                  <a:schemeClr val="bg1"/>
                </a:solidFill>
              </a:rPr>
              <a:t>Should long-accepted Romantic ideals be allowed in France’s National Theatre? </a:t>
            </a:r>
          </a:p>
          <a:p>
            <a:pPr lvl="1"/>
            <a:r>
              <a:rPr lang="en-US" dirty="0">
                <a:solidFill>
                  <a:schemeClr val="bg1"/>
                </a:solidFill>
              </a:rPr>
              <a:t>Remember, the French Academy had determined that all French plays would be neoclassical in form!!</a:t>
            </a:r>
          </a:p>
          <a:p>
            <a:pPr lvl="1"/>
            <a:r>
              <a:rPr lang="en-US" dirty="0">
                <a:solidFill>
                  <a:schemeClr val="bg1"/>
                </a:solidFill>
              </a:rPr>
              <a:t>It contained elevated language, noble characters, and the five-act form, and was thus Neoclassical</a:t>
            </a:r>
          </a:p>
          <a:p>
            <a:pPr lvl="1"/>
            <a:r>
              <a:rPr lang="en-US" dirty="0">
                <a:solidFill>
                  <a:schemeClr val="bg1"/>
                </a:solidFill>
              </a:rPr>
              <a:t>However, it also had common people as some important characters, struggles with a ruler, violence and death, and humor -- and was thus NOT neoclassical.</a:t>
            </a:r>
          </a:p>
          <a:p>
            <a:endParaRPr lang="en-US" dirty="0">
              <a:solidFill>
                <a:schemeClr val="bg1"/>
              </a:solidFill>
            </a:endParaRPr>
          </a:p>
          <a:p>
            <a:r>
              <a:rPr lang="en-US" dirty="0">
                <a:solidFill>
                  <a:schemeClr val="bg1"/>
                </a:solidFill>
              </a:rPr>
              <a:t>Eventually, Romanticism won out, even in France, but not without a struggle.</a:t>
            </a:r>
          </a:p>
          <a:p>
            <a:endParaRPr lang="en-US" dirty="0">
              <a:solidFill>
                <a:schemeClr val="bg1"/>
              </a:solidFill>
            </a:endParaRPr>
          </a:p>
        </p:txBody>
      </p:sp>
    </p:spTree>
    <p:extLst>
      <p:ext uri="{BB962C8B-B14F-4D97-AF65-F5344CB8AC3E}">
        <p14:creationId xmlns:p14="http://schemas.microsoft.com/office/powerpoint/2010/main" val="170217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n w="22225">
                  <a:solidFill>
                    <a:schemeClr val="accent2"/>
                  </a:solidFill>
                  <a:prstDash val="solid"/>
                </a:ln>
                <a:solidFill>
                  <a:schemeClr val="accent2">
                    <a:lumMod val="40000"/>
                    <a:lumOff val="60000"/>
                  </a:schemeClr>
                </a:solidFill>
                <a:latin typeface="Chiller" panose="04020404031007020602" pitchFamily="82" charset="0"/>
              </a:rPr>
              <a:t>Who is Johann Wolfgang von Goethe? (Review)</a:t>
            </a:r>
          </a:p>
        </p:txBody>
      </p:sp>
      <p:sp>
        <p:nvSpPr>
          <p:cNvPr id="3" name="Content Placeholder 2"/>
          <p:cNvSpPr>
            <a:spLocks noGrp="1"/>
          </p:cNvSpPr>
          <p:nvPr>
            <p:ph sz="half" idx="1"/>
          </p:nvPr>
        </p:nvSpPr>
        <p:spPr>
          <a:xfrm>
            <a:off x="457200" y="1447800"/>
            <a:ext cx="5867400" cy="4830763"/>
          </a:xfrm>
        </p:spPr>
        <p:txBody>
          <a:bodyPr>
            <a:normAutofit fontScale="25000" lnSpcReduction="20000"/>
          </a:bodyPr>
          <a:lstStyle/>
          <a:p>
            <a:r>
              <a:rPr lang="en-US" sz="4400" dirty="0">
                <a:solidFill>
                  <a:schemeClr val="bg1"/>
                </a:solidFill>
              </a:rPr>
              <a:t>Johann Wolfgang von Goethe (born August 28, 1749, Frankfurt am Main [Germany]—died March 22, 1832) [pronounced </a:t>
            </a:r>
            <a:r>
              <a:rPr lang="en-US" sz="4400" dirty="0" err="1">
                <a:solidFill>
                  <a:schemeClr val="bg1"/>
                </a:solidFill>
              </a:rPr>
              <a:t>Gerrt</a:t>
            </a:r>
            <a:r>
              <a:rPr lang="en-US" sz="4400" dirty="0">
                <a:solidFill>
                  <a:schemeClr val="bg1"/>
                </a:solidFill>
              </a:rPr>
              <a:t>'-uh]– Weimar Classicism— was very strict, distrusted others’ talents.</a:t>
            </a:r>
          </a:p>
          <a:p>
            <a:r>
              <a:rPr lang="en-US" sz="4400" dirty="0">
                <a:solidFill>
                  <a:schemeClr val="bg1"/>
                </a:solidFill>
              </a:rPr>
              <a:t>He was a German poet, playwright, novelist, scientist, statesman, theatre director, critic, and amateur artist, and is considered the greatest German literary figure of the modern era.</a:t>
            </a:r>
          </a:p>
          <a:p>
            <a:r>
              <a:rPr lang="en-US" sz="4400" dirty="0">
                <a:solidFill>
                  <a:schemeClr val="bg1"/>
                </a:solidFill>
              </a:rPr>
              <a:t>Goethe tells of his early interest in puppet-plays and theaters, and in the French company of actors which remained in his native city after the Seven Years' War.</a:t>
            </a:r>
          </a:p>
          <a:p>
            <a:r>
              <a:rPr lang="en-US" sz="4400" dirty="0">
                <a:solidFill>
                  <a:schemeClr val="bg1"/>
                </a:solidFill>
              </a:rPr>
              <a:t>In 1770,  he went to </a:t>
            </a:r>
            <a:r>
              <a:rPr lang="en-US" sz="4400" dirty="0" err="1">
                <a:solidFill>
                  <a:schemeClr val="bg1"/>
                </a:solidFill>
              </a:rPr>
              <a:t>Strassburg</a:t>
            </a:r>
            <a:r>
              <a:rPr lang="en-US" sz="4400" dirty="0">
                <a:solidFill>
                  <a:schemeClr val="bg1"/>
                </a:solidFill>
              </a:rPr>
              <a:t> to study law, he took up in earnest his work of criticizing French art and standing for a truly German art. </a:t>
            </a:r>
          </a:p>
          <a:p>
            <a:r>
              <a:rPr lang="en-US" sz="4400" dirty="0">
                <a:solidFill>
                  <a:schemeClr val="bg1"/>
                </a:solidFill>
              </a:rPr>
              <a:t>Goethe received his degree in 1771 and returned to Frankfurt, where he began to practice his profession. </a:t>
            </a:r>
          </a:p>
          <a:p>
            <a:r>
              <a:rPr lang="en-US" sz="4400" dirty="0">
                <a:solidFill>
                  <a:schemeClr val="bg1"/>
                </a:solidFill>
              </a:rPr>
              <a:t>In the Spring of 1790 we again find Goethe in Italy. In 1791 he was appointed director of the Ducal theater. It was in this capacity that he was best known to the citizens; for he had the final decision on every detail, whether of subject, scenery or acting, and in later years a large arm-chair was reserved for him in the middle of the pit, applause being hardly permitted until he gave the signal for it. At the same time he was occupied with biological, physical, botanical, and chemical research, and many works appeared with the results of his inquiries.</a:t>
            </a:r>
          </a:p>
          <a:p>
            <a:r>
              <a:rPr lang="en-US" sz="4400" dirty="0">
                <a:solidFill>
                  <a:schemeClr val="bg1"/>
                </a:solidFill>
              </a:rPr>
              <a:t>He was greatly influenced by Herder, who showed him the beauty of Shakespeare. </a:t>
            </a:r>
          </a:p>
          <a:p>
            <a:r>
              <a:rPr lang="en-US" sz="4400" dirty="0">
                <a:solidFill>
                  <a:schemeClr val="bg1"/>
                </a:solidFill>
              </a:rPr>
              <a:t>Shakespeare was performed no longer in burlesque, but in serious renditions of his plays, and the actors were instructed in the delivery of blank verse. Stress was laid on the excellence of the ensemble as against the predominance of particular stars, and the theatre was considered as a school not only of wholesome entertainment but of natural culture. </a:t>
            </a:r>
          </a:p>
          <a:p>
            <a:r>
              <a:rPr lang="en-US" sz="4400" dirty="0">
                <a:solidFill>
                  <a:schemeClr val="bg1"/>
                </a:solidFill>
              </a:rPr>
              <a:t>His wife died in 1816. The next year he retired from his position as theater director. He died at Weimar in 1832.</a:t>
            </a:r>
          </a:p>
          <a:p>
            <a:r>
              <a:rPr lang="en-US" sz="4400" dirty="0">
                <a:solidFill>
                  <a:schemeClr val="bg1"/>
                </a:solidFill>
              </a:rPr>
              <a:t>Throughout a great part of Goethe's work there is a stream of criticism which renders it difficult to re-construct a complete critical theory. Goethe's broad outlook, his sympathy with and his deep knowledge of man and art, gave him a most catholic view, and possibly the best statement of his creed is found in Calvin Thomas' Goethe: . . . "the simple creed that informs Goethe, and gives him his criteria for judging the work of others. It is that the artist as such must have no creed; that is no creed derivable from the intellect or accountable to it. Rules, conventions, theories, principles, inhibitions of any sort not born of his own immediate feeling, are no concern of his. They proceed from an inferior part of human nature, being the work of gapers and babblers."</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1600200"/>
            <a:ext cx="2286000" cy="3672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237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3"/>
                </a:solidFill>
                <a:latin typeface="Blackadder ITC" panose="04020505051007020D02" pitchFamily="82" charset="0"/>
              </a:rPr>
              <a:t>Who was Friedrich Schiller?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2057400" cy="4800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667000" y="1600200"/>
            <a:ext cx="6019800" cy="4525963"/>
          </a:xfrm>
        </p:spPr>
        <p:txBody>
          <a:bodyPr>
            <a:noAutofit/>
          </a:bodyPr>
          <a:lstStyle/>
          <a:p>
            <a:pPr marL="0" indent="0">
              <a:buNone/>
            </a:pPr>
            <a:r>
              <a:rPr lang="en-US" sz="1200" dirty="0">
                <a:solidFill>
                  <a:schemeClr val="bg1"/>
                </a:solidFill>
              </a:rPr>
              <a:t>According to Britannica.com:</a:t>
            </a:r>
          </a:p>
          <a:p>
            <a:r>
              <a:rPr lang="en-US" sz="1200" dirty="0">
                <a:solidFill>
                  <a:schemeClr val="bg1"/>
                </a:solidFill>
              </a:rPr>
              <a:t>Friedrich Schiller, in full Johann Christoph Friedrich von Schiller (born Nov. 10, 1759, [Germany]—died May 9, 1805, Weimar, Saxe-Weimar)</a:t>
            </a:r>
          </a:p>
          <a:p>
            <a:r>
              <a:rPr lang="en-US" sz="1200" dirty="0">
                <a:solidFill>
                  <a:schemeClr val="bg1"/>
                </a:solidFill>
              </a:rPr>
              <a:t>He was a leading German dramatist, poet, and literary theorist, best remembered for such dramas as </a:t>
            </a:r>
            <a:r>
              <a:rPr lang="en-US" sz="1200" i="1" dirty="0">
                <a:solidFill>
                  <a:schemeClr val="bg1"/>
                </a:solidFill>
              </a:rPr>
              <a:t>Die </a:t>
            </a:r>
            <a:r>
              <a:rPr lang="en-US" sz="1200" i="1" dirty="0" err="1">
                <a:solidFill>
                  <a:schemeClr val="bg1"/>
                </a:solidFill>
              </a:rPr>
              <a:t>Räuber</a:t>
            </a:r>
            <a:r>
              <a:rPr lang="en-US" sz="1200" i="1" dirty="0">
                <a:solidFill>
                  <a:schemeClr val="bg1"/>
                </a:solidFill>
              </a:rPr>
              <a:t> </a:t>
            </a:r>
            <a:r>
              <a:rPr lang="en-US" sz="1200" dirty="0">
                <a:solidFill>
                  <a:schemeClr val="bg1"/>
                </a:solidFill>
              </a:rPr>
              <a:t>(1781; </a:t>
            </a:r>
            <a:r>
              <a:rPr lang="en-US" sz="1200" i="1" dirty="0">
                <a:solidFill>
                  <a:schemeClr val="bg1"/>
                </a:solidFill>
              </a:rPr>
              <a:t>The Robbers</a:t>
            </a:r>
            <a:r>
              <a:rPr lang="en-US" sz="1200" dirty="0">
                <a:solidFill>
                  <a:schemeClr val="bg1"/>
                </a:solidFill>
              </a:rPr>
              <a:t>), </a:t>
            </a:r>
            <a:r>
              <a:rPr lang="en-US" sz="1200" i="1" dirty="0">
                <a:solidFill>
                  <a:schemeClr val="bg1"/>
                </a:solidFill>
              </a:rPr>
              <a:t>the Wallenstein trilogy</a:t>
            </a:r>
            <a:r>
              <a:rPr lang="en-US" sz="1200" dirty="0">
                <a:solidFill>
                  <a:schemeClr val="bg1"/>
                </a:solidFill>
              </a:rPr>
              <a:t> (1800–01), </a:t>
            </a:r>
            <a:r>
              <a:rPr lang="en-US" sz="1200" i="1" dirty="0">
                <a:solidFill>
                  <a:schemeClr val="bg1"/>
                </a:solidFill>
              </a:rPr>
              <a:t>Maria Stuart</a:t>
            </a:r>
            <a:r>
              <a:rPr lang="en-US" sz="1200" dirty="0">
                <a:solidFill>
                  <a:schemeClr val="bg1"/>
                </a:solidFill>
              </a:rPr>
              <a:t> (1801), and </a:t>
            </a:r>
            <a:r>
              <a:rPr lang="en-US" sz="1200" i="1" dirty="0">
                <a:solidFill>
                  <a:schemeClr val="bg1"/>
                </a:solidFill>
              </a:rPr>
              <a:t>Wilhelm Tell </a:t>
            </a:r>
            <a:r>
              <a:rPr lang="en-US" sz="1200" dirty="0">
                <a:solidFill>
                  <a:schemeClr val="bg1"/>
                </a:solidFill>
              </a:rPr>
              <a:t>(1804).</a:t>
            </a:r>
          </a:p>
          <a:p>
            <a:r>
              <a:rPr lang="en-US" sz="1200" dirty="0">
                <a:solidFill>
                  <a:schemeClr val="bg1"/>
                </a:solidFill>
              </a:rPr>
              <a:t>His adolescence under the rule of a petty tyrant confronted Schiller with the problem of the use and abuse of power, a theme that recurs in most of his plays. </a:t>
            </a:r>
          </a:p>
          <a:p>
            <a:r>
              <a:rPr lang="en-US" sz="1200" dirty="0">
                <a:solidFill>
                  <a:schemeClr val="bg1"/>
                </a:solidFill>
              </a:rPr>
              <a:t>His resentment found expression in some of his early poems and especially in his first play, </a:t>
            </a:r>
            <a:r>
              <a:rPr lang="en-US" sz="1200" i="1" dirty="0">
                <a:solidFill>
                  <a:schemeClr val="bg1"/>
                </a:solidFill>
              </a:rPr>
              <a:t>Die </a:t>
            </a:r>
            <a:r>
              <a:rPr lang="en-US" sz="1200" i="1" dirty="0" err="1">
                <a:solidFill>
                  <a:schemeClr val="bg1"/>
                </a:solidFill>
              </a:rPr>
              <a:t>Räuber</a:t>
            </a:r>
            <a:r>
              <a:rPr lang="en-US" sz="1200" dirty="0">
                <a:solidFill>
                  <a:schemeClr val="bg1"/>
                </a:solidFill>
              </a:rPr>
              <a:t>, a stirring protest against stifling convention and corruption in high places. </a:t>
            </a:r>
          </a:p>
          <a:p>
            <a:pPr lvl="1"/>
            <a:r>
              <a:rPr lang="en-US" sz="1100" dirty="0">
                <a:solidFill>
                  <a:schemeClr val="bg1"/>
                </a:solidFill>
              </a:rPr>
              <a:t>The hero of the play, Karl Moor, a young man of fiery spirit and abundant vitality, has led a somewhat disorderly life at the university. His villainous younger brother Franz poisons their aged father’s mind against the prodigal elder son. When the old Count Moor disowns Karl, the young man turns gangster and defies all established authority at the head of a band of outlaws, until, before long, he discovers that however corrupt the existing order may be, violence and anarchy do not offer a workable alternative and society cannot be reformed by terrorism and crime. He decides to give himself up to justice, thus submitting to the law that he had disobeyed. </a:t>
            </a:r>
          </a:p>
          <a:p>
            <a:r>
              <a:rPr lang="en-US" sz="1200" dirty="0">
                <a:solidFill>
                  <a:schemeClr val="bg1"/>
                </a:solidFill>
              </a:rPr>
              <a:t>Schiller could therefore claim to have written in defense of law and morality. At the same time, Karl Moor is represented as a “sublime criminal,” and the play is a scathing indictment of a society that could drive so fundamentally noble a character to a career of crime.</a:t>
            </a:r>
          </a:p>
          <a:p>
            <a:r>
              <a:rPr lang="en-US" sz="1200" dirty="0">
                <a:solidFill>
                  <a:schemeClr val="bg1"/>
                </a:solidFill>
              </a:rPr>
              <a:t>In order to have the play accepted, Schiller had to prepare a stage version in which the rebellious </a:t>
            </a:r>
            <a:r>
              <a:rPr lang="en-US" sz="1200" dirty="0" err="1">
                <a:solidFill>
                  <a:schemeClr val="bg1"/>
                </a:solidFill>
              </a:rPr>
              <a:t>ardour</a:t>
            </a:r>
            <a:r>
              <a:rPr lang="en-US" sz="1200" dirty="0">
                <a:solidFill>
                  <a:schemeClr val="bg1"/>
                </a:solidFill>
              </a:rPr>
              <a:t> of his original text was toned down. </a:t>
            </a:r>
          </a:p>
        </p:txBody>
      </p:sp>
    </p:spTree>
    <p:extLst>
      <p:ext uri="{BB962C8B-B14F-4D97-AF65-F5344CB8AC3E}">
        <p14:creationId xmlns:p14="http://schemas.microsoft.com/office/powerpoint/2010/main" val="307877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3"/>
                </a:solidFill>
                <a:latin typeface="Blackadder ITC" panose="04020505051007020D02" pitchFamily="82" charset="0"/>
              </a:rPr>
              <a:t>Who was Friedrich Schiller?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2057400" cy="4800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667000" y="1600200"/>
            <a:ext cx="6019800" cy="4525963"/>
          </a:xfrm>
        </p:spPr>
        <p:txBody>
          <a:bodyPr>
            <a:noAutofit/>
          </a:bodyPr>
          <a:lstStyle/>
          <a:p>
            <a:pPr marL="0" indent="0">
              <a:buNone/>
            </a:pPr>
            <a:r>
              <a:rPr lang="en-US" sz="1400" dirty="0">
                <a:solidFill>
                  <a:schemeClr val="bg1"/>
                </a:solidFill>
              </a:rPr>
              <a:t>According to Britannica.com:</a:t>
            </a:r>
          </a:p>
          <a:p>
            <a:r>
              <a:rPr lang="en-US" sz="1400" dirty="0">
                <a:solidFill>
                  <a:schemeClr val="bg1"/>
                </a:solidFill>
              </a:rPr>
              <a:t>Nevertheless, the first performance (Jan. 13, 1782) at the National Theatre at Mannheim created a sensation; it was a milestone in the history of the German theatre.</a:t>
            </a:r>
          </a:p>
          <a:p>
            <a:r>
              <a:rPr lang="en-US" sz="1400" dirty="0">
                <a:solidFill>
                  <a:schemeClr val="bg1"/>
                </a:solidFill>
              </a:rPr>
              <a:t>“The idea of freedom,” Goethe said, “assumed a different form as Schiller advanced in his own development and became a different man. In his youth it was physical freedom that preoccupied him and found its way into his works; in later life it was spiritual freedom.” </a:t>
            </a:r>
          </a:p>
          <a:p>
            <a:r>
              <a:rPr lang="en-US" sz="1400" dirty="0">
                <a:solidFill>
                  <a:schemeClr val="bg1"/>
                </a:solidFill>
              </a:rPr>
              <a:t>Schiller’s early tragedies are attacks upon political oppression and the tyranny of social convention; his later plays are concerned with the inward freedom of the soul that enables a man to rise superior to the frailties of the flesh and to the pressure of material conditions; they show the hero torn between the claims of this world and the demands of an eternal moral order, striving to keep his integrity in the conflict. </a:t>
            </a:r>
          </a:p>
          <a:p>
            <a:r>
              <a:rPr lang="en-US" sz="1400" dirty="0">
                <a:solidFill>
                  <a:schemeClr val="bg1"/>
                </a:solidFill>
              </a:rPr>
              <a:t>In his reflective poems and in his essays, Schiller sets out to show how art can help man to attain this inner harmony and how, through the “aesthetic education” of the individual citizen, a happier, more humane social order may develop. His reflections on aesthetics thus link up with his political and historical thinking.</a:t>
            </a:r>
          </a:p>
        </p:txBody>
      </p:sp>
    </p:spTree>
    <p:extLst>
      <p:ext uri="{BB962C8B-B14F-4D97-AF65-F5344CB8AC3E}">
        <p14:creationId xmlns:p14="http://schemas.microsoft.com/office/powerpoint/2010/main" val="19078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DotumChe" panose="020B0609000101010101" pitchFamily="49" charset="-127"/>
                <a:ea typeface="DotumChe" panose="020B0609000101010101" pitchFamily="49" charset="-127"/>
              </a:rPr>
              <a:t>Who was Victor Hugo?</a:t>
            </a:r>
          </a:p>
        </p:txBody>
      </p:sp>
      <p:sp>
        <p:nvSpPr>
          <p:cNvPr id="3" name="Content Placeholder 2"/>
          <p:cNvSpPr>
            <a:spLocks noGrp="1"/>
          </p:cNvSpPr>
          <p:nvPr>
            <p:ph sz="half" idx="1"/>
          </p:nvPr>
        </p:nvSpPr>
        <p:spPr>
          <a:xfrm>
            <a:off x="457200" y="1447800"/>
            <a:ext cx="6096000" cy="4525963"/>
          </a:xfrm>
        </p:spPr>
        <p:txBody>
          <a:bodyPr>
            <a:noAutofit/>
          </a:bodyPr>
          <a:lstStyle/>
          <a:p>
            <a:pPr marL="0" indent="0">
              <a:buNone/>
            </a:pPr>
            <a:r>
              <a:rPr lang="en-US" sz="1400" dirty="0">
                <a:solidFill>
                  <a:schemeClr val="bg1"/>
                </a:solidFill>
              </a:rPr>
              <a:t>According to Britannica.com:</a:t>
            </a:r>
          </a:p>
          <a:p>
            <a:r>
              <a:rPr lang="en-US" sz="1400" dirty="0">
                <a:solidFill>
                  <a:schemeClr val="bg1"/>
                </a:solidFill>
              </a:rPr>
              <a:t>Victor Hugo, in full Victor-Marie Hugo (born February 26, 1802, </a:t>
            </a:r>
            <a:r>
              <a:rPr lang="en-US" sz="1400" dirty="0" err="1">
                <a:solidFill>
                  <a:schemeClr val="bg1"/>
                </a:solidFill>
              </a:rPr>
              <a:t>Besançon</a:t>
            </a:r>
            <a:r>
              <a:rPr lang="en-US" sz="1400" dirty="0">
                <a:solidFill>
                  <a:schemeClr val="bg1"/>
                </a:solidFill>
              </a:rPr>
              <a:t>, France—died May 22, 1885, Paris)</a:t>
            </a:r>
          </a:p>
          <a:p>
            <a:r>
              <a:rPr lang="en-US" sz="1400" dirty="0">
                <a:solidFill>
                  <a:schemeClr val="bg1"/>
                </a:solidFill>
              </a:rPr>
              <a:t>He was a poet, novelist, and dramatist who was the most important of the French Romantic writers. </a:t>
            </a:r>
          </a:p>
          <a:p>
            <a:r>
              <a:rPr lang="en-US" sz="1400" dirty="0">
                <a:solidFill>
                  <a:srgbClr val="FFFF99"/>
                </a:solidFill>
              </a:rPr>
              <a:t>Though regarded in France as one of that country’s greatest poets, he is better known abroad for such novels as </a:t>
            </a:r>
            <a:r>
              <a:rPr lang="en-US" sz="1400" i="1" dirty="0">
                <a:solidFill>
                  <a:srgbClr val="FFFF99"/>
                </a:solidFill>
              </a:rPr>
              <a:t>Notre-Dame de Paris</a:t>
            </a:r>
            <a:r>
              <a:rPr lang="en-US" sz="1400" dirty="0">
                <a:solidFill>
                  <a:srgbClr val="FFFF99"/>
                </a:solidFill>
              </a:rPr>
              <a:t> (1831) [Eng. trans. </a:t>
            </a:r>
            <a:r>
              <a:rPr lang="en-US" sz="1400" i="1" dirty="0">
                <a:solidFill>
                  <a:srgbClr val="FFFF99"/>
                </a:solidFill>
              </a:rPr>
              <a:t>The Hunchback of Notre-Dame</a:t>
            </a:r>
            <a:r>
              <a:rPr lang="en-US" sz="1400" dirty="0">
                <a:solidFill>
                  <a:srgbClr val="FFFF99"/>
                </a:solidFill>
              </a:rPr>
              <a:t>], and </a:t>
            </a:r>
            <a:r>
              <a:rPr lang="en-US" sz="1400" i="1" dirty="0">
                <a:solidFill>
                  <a:srgbClr val="FFFF99"/>
                </a:solidFill>
              </a:rPr>
              <a:t>Les </a:t>
            </a:r>
            <a:r>
              <a:rPr lang="en-US" sz="1400" i="1" dirty="0" err="1">
                <a:solidFill>
                  <a:srgbClr val="FFFF99"/>
                </a:solidFill>
              </a:rPr>
              <a:t>Misérables</a:t>
            </a:r>
            <a:r>
              <a:rPr lang="en-US" sz="1400" i="1" dirty="0">
                <a:solidFill>
                  <a:srgbClr val="FFFF99"/>
                </a:solidFill>
              </a:rPr>
              <a:t> </a:t>
            </a:r>
            <a:r>
              <a:rPr lang="en-US" sz="1400" dirty="0">
                <a:solidFill>
                  <a:srgbClr val="FFFF99"/>
                </a:solidFill>
              </a:rPr>
              <a:t>(1862).</a:t>
            </a:r>
          </a:p>
          <a:p>
            <a:r>
              <a:rPr lang="en-US" sz="1400" dirty="0">
                <a:solidFill>
                  <a:schemeClr val="bg1"/>
                </a:solidFill>
              </a:rPr>
              <a:t>Hugo emerged as a true Romantic, however, with the publication in 1827 of his verse drama </a:t>
            </a:r>
            <a:r>
              <a:rPr lang="en-US" sz="1400" i="1" dirty="0">
                <a:solidFill>
                  <a:schemeClr val="bg1"/>
                </a:solidFill>
              </a:rPr>
              <a:t>Cromwell</a:t>
            </a:r>
            <a:r>
              <a:rPr lang="en-US" sz="1400" dirty="0">
                <a:solidFill>
                  <a:schemeClr val="bg1"/>
                </a:solidFill>
              </a:rPr>
              <a:t>. The subject of this play, with its near-contemporary overtones, is that of a national leader risen from the people who seeks to be crowned king. But the play’s reputation rested largely on the long, elaborate preface, in which Hugo proposed a doctrine of Romanticism that for all its intellectual moderation was extremely provocative. </a:t>
            </a:r>
          </a:p>
          <a:p>
            <a:r>
              <a:rPr lang="en-US" sz="1400" dirty="0">
                <a:solidFill>
                  <a:schemeClr val="bg1"/>
                </a:solidFill>
              </a:rPr>
              <a:t>He demanded a verse drama in which the contradictions of human existence—good and evil, beauty and ugliness, tears and laughter—would be resolved by the inclusion of both tragic and comic elements in a single play. </a:t>
            </a:r>
          </a:p>
          <a:p>
            <a:r>
              <a:rPr lang="en-US" sz="1400" dirty="0">
                <a:solidFill>
                  <a:schemeClr val="bg1"/>
                </a:solidFill>
              </a:rPr>
              <a:t>Such a type of drama would abandon the formal rules of classical tragedy for the freedom and truth to be found in the plays of William Shakespeare.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524000"/>
            <a:ext cx="20574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08385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4848</Words>
  <Application>Microsoft Office PowerPoint</Application>
  <PresentationFormat>On-screen Show (4:3)</PresentationFormat>
  <Paragraphs>307</Paragraphs>
  <Slides>27</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27</vt:i4>
      </vt:variant>
    </vt:vector>
  </HeadingPairs>
  <TitlesOfParts>
    <vt:vector size="46" baseType="lpstr">
      <vt:lpstr>DotumChe</vt:lpstr>
      <vt:lpstr>Arial</vt:lpstr>
      <vt:lpstr>Blackadder ITC</vt:lpstr>
      <vt:lpstr>Bodoni MT</vt:lpstr>
      <vt:lpstr>Book Antiqua</vt:lpstr>
      <vt:lpstr>Brush Script MT</vt:lpstr>
      <vt:lpstr>Calibri</vt:lpstr>
      <vt:lpstr>Castellar</vt:lpstr>
      <vt:lpstr>Century Schoolbook</vt:lpstr>
      <vt:lpstr>Chiller</vt:lpstr>
      <vt:lpstr>Comic Sans MS</vt:lpstr>
      <vt:lpstr>Cooper Black</vt:lpstr>
      <vt:lpstr>Eras Bold ITC</vt:lpstr>
      <vt:lpstr>Felix Titling</vt:lpstr>
      <vt:lpstr>Forte</vt:lpstr>
      <vt:lpstr>Freestyle Script</vt:lpstr>
      <vt:lpstr>Gloucester MT Extra Condensed</vt:lpstr>
      <vt:lpstr>Snap ITC</vt:lpstr>
      <vt:lpstr>1_Office Theme</vt:lpstr>
      <vt:lpstr>Modern Drama:  Romanticism, Melodramas Expressionism, and Absurdism</vt:lpstr>
      <vt:lpstr>Romanticism: The Age of Independence</vt:lpstr>
      <vt:lpstr>Major Characteristics of Romanticism</vt:lpstr>
      <vt:lpstr>Major Characteristics of Romanticism</vt:lpstr>
      <vt:lpstr>Major Characteristics of Romanticism</vt:lpstr>
      <vt:lpstr>Who is Johann Wolfgang von Goethe? (Review)</vt:lpstr>
      <vt:lpstr>Who was Friedrich Schiller?</vt:lpstr>
      <vt:lpstr>Who was Friedrich Schiller?</vt:lpstr>
      <vt:lpstr>Who was Victor Hugo?</vt:lpstr>
      <vt:lpstr>Who was Victor Hugo?</vt:lpstr>
      <vt:lpstr>Actors During the Romantic Period</vt:lpstr>
      <vt:lpstr>Romantic Theatre Practice</vt:lpstr>
      <vt:lpstr>Romantic Theatre Practice</vt:lpstr>
      <vt:lpstr>19th Century Melodrama</vt:lpstr>
      <vt:lpstr>Characteristics of Melodrama</vt:lpstr>
      <vt:lpstr>Types of Melodrama</vt:lpstr>
      <vt:lpstr>Melodramatic Writers</vt:lpstr>
      <vt:lpstr>Who was August von Kotzebue?</vt:lpstr>
      <vt:lpstr>Who was René Charles Guilbert de Pixérécourt?</vt:lpstr>
      <vt:lpstr>The Most Successful and Popular Melodrama</vt:lpstr>
      <vt:lpstr>Other Popular 19th Century Theatrical Forms</vt:lpstr>
      <vt:lpstr>Who was Eugène Scribe?</vt:lpstr>
      <vt:lpstr>Major Trends in 19th Century Theatre</vt:lpstr>
      <vt:lpstr>Major Trends in 19th Century Theatre</vt:lpstr>
      <vt:lpstr>Major Trends in 19th Century Theatre</vt:lpstr>
      <vt:lpstr>19th Century Staging</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Drama:  Romanticism, Melodramas Expressionism, and Absurdism</dc:title>
  <dc:creator>Sawyer, Allyson (asawyer@psusd.us)</dc:creator>
  <cp:lastModifiedBy>Boylan, Allyson (aboylan@psusd.us)</cp:lastModifiedBy>
  <cp:revision>44</cp:revision>
  <dcterms:created xsi:type="dcterms:W3CDTF">2017-11-17T20:28:23Z</dcterms:created>
  <dcterms:modified xsi:type="dcterms:W3CDTF">2022-11-10T22:29:33Z</dcterms:modified>
</cp:coreProperties>
</file>