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78" r:id="rId8"/>
    <p:sldId id="264" r:id="rId9"/>
    <p:sldId id="265" r:id="rId10"/>
    <p:sldId id="266" r:id="rId11"/>
    <p:sldId id="267" r:id="rId12"/>
    <p:sldId id="268" r:id="rId13"/>
    <p:sldId id="269" r:id="rId14"/>
    <p:sldId id="270" r:id="rId15"/>
    <p:sldId id="271" r:id="rId16"/>
    <p:sldId id="275" r:id="rId17"/>
    <p:sldId id="272" r:id="rId18"/>
    <p:sldId id="276" r:id="rId19"/>
    <p:sldId id="273" r:id="rId20"/>
    <p:sldId id="277" r:id="rId21"/>
    <p:sldId id="274" r:id="rId22"/>
    <p:sldId id="26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a:srgbClr val="FFFFCC"/>
    <a:srgbClr val="FF0066"/>
    <a:srgbClr val="3399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2073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329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38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0707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8043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995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5682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6885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977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795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4667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9/20/2022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5580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qQt93IuTrRg" TargetMode="External"/><Relationship Id="rId2" Type="http://schemas.openxmlformats.org/officeDocument/2006/relationships/hyperlink" Target="https://youtu.be/Wgnl9ZLQhAE"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youtu.be/r7v5zB-jg40" TargetMode="External"/><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normAutofit/>
          </a:bodyPr>
          <a:lstStyle/>
          <a:p>
            <a:r>
              <a:rPr lang="en-US" sz="4000" b="1" spc="50" dirty="0">
                <a:ln w="0"/>
                <a:solidFill>
                  <a:srgbClr val="FF0066"/>
                </a:solidFill>
                <a:effectLst>
                  <a:innerShdw blurRad="63500" dist="50800" dir="13500000">
                    <a:srgbClr val="000000">
                      <a:alpha val="50000"/>
                    </a:srgbClr>
                  </a:innerShdw>
                </a:effectLst>
                <a:latin typeface="Bodoni MT Black" panose="02070A03080606020203" pitchFamily="18" charset="0"/>
              </a:rPr>
              <a:t>The Actor and the Theatre</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6</a:t>
            </a:r>
          </a:p>
          <a:p>
            <a:r>
              <a:rPr lang="en-US" dirty="0">
                <a:solidFill>
                  <a:schemeClr val="bg1"/>
                </a:solidFill>
              </a:rPr>
              <a:t>[Part 1]</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7645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7030A0"/>
                </a:solidFill>
                <a:effectLst>
                  <a:glow rad="101600">
                    <a:schemeClr val="bg1">
                      <a:alpha val="60000"/>
                    </a:schemeClr>
                  </a:glow>
                </a:effectLst>
                <a:latin typeface="Harlow Solid Italic" panose="04030604020F02020D02" pitchFamily="82" charset="0"/>
              </a:rPr>
              <a:t>Elements of his Method</a:t>
            </a:r>
            <a:endParaRPr lang="en-US" sz="5400" dirty="0">
              <a:solidFill>
                <a:srgbClr val="7030A0"/>
              </a:solidFill>
              <a:latin typeface="Harlow Solid Italic" panose="04030604020F02020D02" pitchFamily="82" charset="0"/>
            </a:endParaRPr>
          </a:p>
        </p:txBody>
      </p:sp>
      <p:sp>
        <p:nvSpPr>
          <p:cNvPr id="3" name="Content Placeholder 2"/>
          <p:cNvSpPr>
            <a:spLocks noGrp="1"/>
          </p:cNvSpPr>
          <p:nvPr>
            <p:ph idx="1"/>
          </p:nvPr>
        </p:nvSpPr>
        <p:spPr/>
        <p:txBody>
          <a:bodyPr>
            <a:noAutofit/>
          </a:bodyPr>
          <a:lstStyle/>
          <a:p>
            <a:r>
              <a:rPr lang="en-US" sz="2100" dirty="0">
                <a:solidFill>
                  <a:schemeClr val="accent4">
                    <a:lumMod val="60000"/>
                    <a:lumOff val="40000"/>
                  </a:schemeClr>
                </a:solidFill>
              </a:rPr>
              <a:t>Re-Education</a:t>
            </a:r>
          </a:p>
          <a:p>
            <a:pPr lvl="1"/>
            <a:r>
              <a:rPr lang="en-US" sz="2100" dirty="0">
                <a:solidFill>
                  <a:schemeClr val="bg1"/>
                </a:solidFill>
              </a:rPr>
              <a:t>Actors must rethink the way they move and talk while onstage. </a:t>
            </a:r>
          </a:p>
          <a:p>
            <a:pPr lvl="1"/>
            <a:r>
              <a:rPr lang="en-US" sz="2100" dirty="0">
                <a:solidFill>
                  <a:schemeClr val="bg1"/>
                </a:solidFill>
              </a:rPr>
              <a:t>Being onstage in front of a large audience can be an intimidating experience – certainly not part of most people's everyday lives. </a:t>
            </a:r>
          </a:p>
          <a:p>
            <a:pPr lvl="1"/>
            <a:r>
              <a:rPr lang="en-US" sz="2100" dirty="0">
                <a:solidFill>
                  <a:schemeClr val="bg1"/>
                </a:solidFill>
              </a:rPr>
              <a:t>Theater began in Ancient Greece with masks and choreographed sequences; styles may have changed in subsequent centuries, but they were still characterized by an actor's over-emphasis found in early theater. </a:t>
            </a:r>
          </a:p>
          <a:p>
            <a:pPr lvl="1"/>
            <a:r>
              <a:rPr lang="en-US" sz="2100" dirty="0">
                <a:solidFill>
                  <a:schemeClr val="bg1"/>
                </a:solidFill>
              </a:rPr>
              <a:t>However, in real life, we don't behave that way. </a:t>
            </a:r>
          </a:p>
          <a:p>
            <a:pPr lvl="1"/>
            <a:r>
              <a:rPr lang="en-US" sz="2100" dirty="0">
                <a:solidFill>
                  <a:schemeClr val="bg1"/>
                </a:solidFill>
              </a:rPr>
              <a:t>Stanislavsky compelled actors to find ways to exhibit true-to-life human nature, while still being able to project loudly enough for audiences to hear.</a:t>
            </a:r>
          </a:p>
        </p:txBody>
      </p:sp>
    </p:spTree>
    <p:extLst>
      <p:ext uri="{BB962C8B-B14F-4D97-AF65-F5344CB8AC3E}">
        <p14:creationId xmlns:p14="http://schemas.microsoft.com/office/powerpoint/2010/main" val="1471933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7030A0"/>
                </a:solidFill>
                <a:effectLst>
                  <a:glow rad="101600">
                    <a:schemeClr val="bg1">
                      <a:alpha val="60000"/>
                    </a:schemeClr>
                  </a:glow>
                </a:effectLst>
                <a:latin typeface="Harlow Solid Italic" panose="04030604020F02020D02" pitchFamily="82" charset="0"/>
              </a:rPr>
              <a:t>Elements of his Method</a:t>
            </a:r>
            <a:endParaRPr lang="en-US" sz="5400" dirty="0">
              <a:solidFill>
                <a:srgbClr val="7030A0"/>
              </a:solidFill>
              <a:latin typeface="Harlow Solid Italic" panose="04030604020F02020D02" pitchFamily="82" charset="0"/>
            </a:endParaRPr>
          </a:p>
        </p:txBody>
      </p:sp>
      <p:sp>
        <p:nvSpPr>
          <p:cNvPr id="3" name="Content Placeholder 2"/>
          <p:cNvSpPr>
            <a:spLocks noGrp="1"/>
          </p:cNvSpPr>
          <p:nvPr>
            <p:ph idx="1"/>
          </p:nvPr>
        </p:nvSpPr>
        <p:spPr/>
        <p:txBody>
          <a:bodyPr>
            <a:noAutofit/>
          </a:bodyPr>
          <a:lstStyle/>
          <a:p>
            <a:r>
              <a:rPr lang="en-US" sz="2400" dirty="0">
                <a:solidFill>
                  <a:schemeClr val="accent4">
                    <a:lumMod val="60000"/>
                    <a:lumOff val="40000"/>
                  </a:schemeClr>
                </a:solidFill>
              </a:rPr>
              <a:t>Observation</a:t>
            </a:r>
          </a:p>
          <a:p>
            <a:pPr lvl="1"/>
            <a:r>
              <a:rPr lang="en-US" sz="2400" dirty="0">
                <a:solidFill>
                  <a:schemeClr val="bg1"/>
                </a:solidFill>
              </a:rPr>
              <a:t>Stanislavsky was the ultimate people-watcher. He encouraged his students to carefully observe others, focusing on their physical traits just as much as their personalities.</a:t>
            </a:r>
          </a:p>
          <a:p>
            <a:pPr lvl="1"/>
            <a:r>
              <a:rPr lang="en-US" sz="2400" dirty="0">
                <a:solidFill>
                  <a:schemeClr val="bg1"/>
                </a:solidFill>
              </a:rPr>
              <a:t>After studying everyday people, he would often disguise himself as a peasant or an old man, and interact with the townspeople to see how well he could fit in. Every person is unique. Therefore, every character should exhibit unique traits – many of which can be inspired and adapted from an actor's observation.</a:t>
            </a:r>
          </a:p>
          <a:p>
            <a:endParaRPr lang="en-US" sz="2100" dirty="0">
              <a:solidFill>
                <a:schemeClr val="bg1"/>
              </a:solidFill>
            </a:endParaRPr>
          </a:p>
        </p:txBody>
      </p:sp>
    </p:spTree>
    <p:extLst>
      <p:ext uri="{BB962C8B-B14F-4D97-AF65-F5344CB8AC3E}">
        <p14:creationId xmlns:p14="http://schemas.microsoft.com/office/powerpoint/2010/main" val="883771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7030A0"/>
                </a:solidFill>
                <a:effectLst>
                  <a:glow rad="101600">
                    <a:schemeClr val="bg1">
                      <a:alpha val="60000"/>
                    </a:schemeClr>
                  </a:glow>
                </a:effectLst>
                <a:latin typeface="Harlow Solid Italic" panose="04030604020F02020D02" pitchFamily="82" charset="0"/>
              </a:rPr>
              <a:t>Elements of his Method</a:t>
            </a:r>
            <a:endParaRPr lang="en-US" sz="5400" dirty="0">
              <a:solidFill>
                <a:srgbClr val="7030A0"/>
              </a:solidFill>
              <a:latin typeface="Harlow Solid Italic" panose="04030604020F02020D02" pitchFamily="82" charset="0"/>
            </a:endParaRPr>
          </a:p>
        </p:txBody>
      </p:sp>
      <p:sp>
        <p:nvSpPr>
          <p:cNvPr id="3" name="Content Placeholder 2"/>
          <p:cNvSpPr>
            <a:spLocks noGrp="1"/>
          </p:cNvSpPr>
          <p:nvPr>
            <p:ph idx="1"/>
          </p:nvPr>
        </p:nvSpPr>
        <p:spPr/>
        <p:txBody>
          <a:bodyPr>
            <a:noAutofit/>
          </a:bodyPr>
          <a:lstStyle/>
          <a:p>
            <a:r>
              <a:rPr lang="en-US" sz="2800" dirty="0">
                <a:solidFill>
                  <a:schemeClr val="accent4">
                    <a:lumMod val="60000"/>
                    <a:lumOff val="40000"/>
                  </a:schemeClr>
                </a:solidFill>
              </a:rPr>
              <a:t>Motivation</a:t>
            </a:r>
          </a:p>
          <a:p>
            <a:pPr lvl="1"/>
            <a:r>
              <a:rPr lang="en-US" sz="2000" dirty="0">
                <a:solidFill>
                  <a:schemeClr val="bg1"/>
                </a:solidFill>
              </a:rPr>
              <a:t>It's become a cliché actor's question – What is my motivation? </a:t>
            </a:r>
          </a:p>
          <a:p>
            <a:pPr lvl="1"/>
            <a:r>
              <a:rPr lang="en-US" sz="2000" dirty="0">
                <a:solidFill>
                  <a:schemeClr val="bg1"/>
                </a:solidFill>
              </a:rPr>
              <a:t>Yet, that is precisely what Stanislavsky expected his actors to consider. </a:t>
            </a:r>
          </a:p>
          <a:p>
            <a:pPr lvl="2"/>
            <a:r>
              <a:rPr lang="en-US" sz="1600" dirty="0">
                <a:solidFill>
                  <a:schemeClr val="bg1"/>
                </a:solidFill>
              </a:rPr>
              <a:t>Why does the character say this? </a:t>
            </a:r>
          </a:p>
          <a:p>
            <a:pPr lvl="2"/>
            <a:r>
              <a:rPr lang="en-US" sz="1600" dirty="0">
                <a:solidFill>
                  <a:schemeClr val="bg1"/>
                </a:solidFill>
              </a:rPr>
              <a:t>Why does the character move to this part of the stage? </a:t>
            </a:r>
          </a:p>
          <a:p>
            <a:pPr lvl="2"/>
            <a:r>
              <a:rPr lang="en-US" sz="1600" dirty="0">
                <a:solidFill>
                  <a:schemeClr val="bg1"/>
                </a:solidFill>
              </a:rPr>
              <a:t>Why does she turn on the lamp light? </a:t>
            </a:r>
          </a:p>
          <a:p>
            <a:pPr lvl="2"/>
            <a:r>
              <a:rPr lang="en-US" sz="1600" dirty="0">
                <a:solidFill>
                  <a:schemeClr val="bg1"/>
                </a:solidFill>
              </a:rPr>
              <a:t>Why does he take a gun out of the drawer? </a:t>
            </a:r>
          </a:p>
          <a:p>
            <a:pPr lvl="1"/>
            <a:r>
              <a:rPr lang="en-US" sz="2000" dirty="0">
                <a:solidFill>
                  <a:schemeClr val="bg1"/>
                </a:solidFill>
              </a:rPr>
              <a:t>Some actions are obvious and easy to explain. Others can be mysterious. </a:t>
            </a:r>
          </a:p>
          <a:p>
            <a:pPr lvl="1"/>
            <a:r>
              <a:rPr lang="en-US" sz="2000" dirty="0">
                <a:solidFill>
                  <a:schemeClr val="bg1"/>
                </a:solidFill>
              </a:rPr>
              <a:t>Maybe the playwright doesn't even know. (Or maybe the playwright was just lazy and needed someone to move a chair across the stage for the sake of convenience.) </a:t>
            </a:r>
          </a:p>
          <a:p>
            <a:pPr lvl="1"/>
            <a:r>
              <a:rPr lang="en-US" sz="2000" dirty="0">
                <a:solidFill>
                  <a:schemeClr val="bg1"/>
                </a:solidFill>
              </a:rPr>
              <a:t>The actor must study the text thoroughly to determine the motivation behind a character's words and actions.</a:t>
            </a:r>
          </a:p>
        </p:txBody>
      </p:sp>
    </p:spTree>
    <p:extLst>
      <p:ext uri="{BB962C8B-B14F-4D97-AF65-F5344CB8AC3E}">
        <p14:creationId xmlns:p14="http://schemas.microsoft.com/office/powerpoint/2010/main" val="1451914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7030A0"/>
                </a:solidFill>
                <a:effectLst>
                  <a:glow rad="101600">
                    <a:schemeClr val="bg1">
                      <a:alpha val="60000"/>
                    </a:schemeClr>
                  </a:glow>
                </a:effectLst>
                <a:latin typeface="Harlow Solid Italic" panose="04030604020F02020D02" pitchFamily="82" charset="0"/>
              </a:rPr>
              <a:t>Elements of his Method</a:t>
            </a:r>
            <a:endParaRPr lang="en-US" sz="5400" dirty="0">
              <a:solidFill>
                <a:srgbClr val="7030A0"/>
              </a:solidFill>
              <a:latin typeface="Harlow Solid Italic" panose="04030604020F02020D02" pitchFamily="82" charset="0"/>
            </a:endParaRPr>
          </a:p>
        </p:txBody>
      </p:sp>
      <p:sp>
        <p:nvSpPr>
          <p:cNvPr id="3" name="Content Placeholder 2"/>
          <p:cNvSpPr>
            <a:spLocks noGrp="1"/>
          </p:cNvSpPr>
          <p:nvPr>
            <p:ph idx="1"/>
          </p:nvPr>
        </p:nvSpPr>
        <p:spPr/>
        <p:txBody>
          <a:bodyPr>
            <a:noAutofit/>
          </a:bodyPr>
          <a:lstStyle/>
          <a:p>
            <a:r>
              <a:rPr lang="en-US" sz="2800" dirty="0">
                <a:solidFill>
                  <a:schemeClr val="accent4">
                    <a:lumMod val="60000"/>
                    <a:lumOff val="40000"/>
                  </a:schemeClr>
                </a:solidFill>
              </a:rPr>
              <a:t>Emotional Memory</a:t>
            </a:r>
          </a:p>
          <a:p>
            <a:pPr lvl="1"/>
            <a:r>
              <a:rPr lang="en-US" sz="2000" dirty="0">
                <a:solidFill>
                  <a:schemeClr val="bg1"/>
                </a:solidFill>
              </a:rPr>
              <a:t>Stanislavsky didn't want his actors to simply create a reproduction of an emotion. He wanted his actors to actually feel the emotion. </a:t>
            </a:r>
          </a:p>
          <a:p>
            <a:pPr lvl="1"/>
            <a:r>
              <a:rPr lang="en-US" sz="2000" dirty="0">
                <a:solidFill>
                  <a:schemeClr val="bg1"/>
                </a:solidFill>
              </a:rPr>
              <a:t>So, if a scene called for extreme grief, actors needed to put themselves in the mindset of the character's situation so that they genuinely experience the feelings of intense sadness. (The same goes for all the other emotions.) </a:t>
            </a:r>
          </a:p>
          <a:p>
            <a:pPr lvl="1"/>
            <a:r>
              <a:rPr lang="en-US" sz="2000" dirty="0">
                <a:solidFill>
                  <a:schemeClr val="bg1"/>
                </a:solidFill>
              </a:rPr>
              <a:t>Sometimes, of course, the scene is so dramatic and the character so human that these intense emotions come naturally to the actor. </a:t>
            </a:r>
          </a:p>
          <a:p>
            <a:pPr lvl="1"/>
            <a:r>
              <a:rPr lang="en-US" sz="2000" dirty="0">
                <a:solidFill>
                  <a:schemeClr val="bg1"/>
                </a:solidFill>
              </a:rPr>
              <a:t>However, for actors not able to connect with the character's emotional state, Stanislavsky advised performers to reach into their personal memories and draw upon a comparable life experience.</a:t>
            </a:r>
          </a:p>
        </p:txBody>
      </p:sp>
    </p:spTree>
    <p:extLst>
      <p:ext uri="{BB962C8B-B14F-4D97-AF65-F5344CB8AC3E}">
        <p14:creationId xmlns:p14="http://schemas.microsoft.com/office/powerpoint/2010/main" val="2508176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5400" b="1" dirty="0">
                <a:ln/>
                <a:solidFill>
                  <a:srgbClr val="FF0066"/>
                </a:solidFill>
                <a:latin typeface="Magneto" panose="04030805050802020D02" pitchFamily="82" charset="0"/>
              </a:rPr>
              <a:t>Stanislavsky's Legacy</a:t>
            </a:r>
          </a:p>
        </p:txBody>
      </p:sp>
      <p:sp>
        <p:nvSpPr>
          <p:cNvPr id="3" name="Content Placeholder 2"/>
          <p:cNvSpPr>
            <a:spLocks noGrp="1"/>
          </p:cNvSpPr>
          <p:nvPr>
            <p:ph idx="1"/>
          </p:nvPr>
        </p:nvSpPr>
        <p:spPr/>
        <p:txBody>
          <a:bodyPr>
            <a:noAutofit/>
          </a:bodyPr>
          <a:lstStyle/>
          <a:p>
            <a:r>
              <a:rPr lang="en-US" sz="2400" dirty="0">
                <a:solidFill>
                  <a:schemeClr val="bg1"/>
                </a:solidFill>
              </a:rPr>
              <a:t>Stanislavsky's Moscow Theater thrived during the days of the Soviet Union, and it even continues today. </a:t>
            </a:r>
          </a:p>
          <a:p>
            <a:r>
              <a:rPr lang="en-US" sz="2400" dirty="0">
                <a:solidFill>
                  <a:schemeClr val="bg1"/>
                </a:solidFill>
              </a:rPr>
              <a:t>His method of acting has influenced many other renowned drama teachers including:</a:t>
            </a:r>
          </a:p>
          <a:p>
            <a:pPr lvl="1"/>
            <a:r>
              <a:rPr lang="en-US" sz="1800" dirty="0">
                <a:solidFill>
                  <a:schemeClr val="bg1"/>
                </a:solidFill>
              </a:rPr>
              <a:t>Stella Adler</a:t>
            </a:r>
          </a:p>
          <a:p>
            <a:pPr lvl="1"/>
            <a:r>
              <a:rPr lang="en-US" sz="1800" dirty="0">
                <a:solidFill>
                  <a:schemeClr val="bg1"/>
                </a:solidFill>
              </a:rPr>
              <a:t>Lee Strasberg</a:t>
            </a:r>
          </a:p>
          <a:p>
            <a:pPr lvl="1"/>
            <a:r>
              <a:rPr lang="en-US" sz="1800" dirty="0" err="1">
                <a:solidFill>
                  <a:schemeClr val="bg1"/>
                </a:solidFill>
              </a:rPr>
              <a:t>Uta</a:t>
            </a:r>
            <a:r>
              <a:rPr lang="en-US" sz="1800" dirty="0">
                <a:solidFill>
                  <a:schemeClr val="bg1"/>
                </a:solidFill>
              </a:rPr>
              <a:t> Hagen</a:t>
            </a:r>
          </a:p>
          <a:p>
            <a:r>
              <a:rPr lang="en-US" sz="2400" dirty="0">
                <a:solidFill>
                  <a:schemeClr val="bg1"/>
                </a:solidFill>
              </a:rPr>
              <a:t>Jared Leto on Method Acting</a:t>
            </a:r>
          </a:p>
          <a:p>
            <a:pPr lvl="1"/>
            <a:r>
              <a:rPr lang="en-US" sz="1800" dirty="0">
                <a:solidFill>
                  <a:schemeClr val="bg1"/>
                </a:solidFill>
                <a:hlinkClick r:id="rId2"/>
              </a:rPr>
              <a:t>https://youtu.be/Wgnl9ZLQhAE</a:t>
            </a:r>
            <a:endParaRPr lang="en-US" sz="1800" dirty="0">
              <a:solidFill>
                <a:schemeClr val="bg1"/>
              </a:solidFill>
            </a:endParaRPr>
          </a:p>
          <a:p>
            <a:r>
              <a:rPr lang="en-US" sz="2400" dirty="0">
                <a:solidFill>
                  <a:schemeClr val="bg1"/>
                </a:solidFill>
              </a:rPr>
              <a:t>Some of the best method actors</a:t>
            </a:r>
          </a:p>
          <a:p>
            <a:pPr lvl="1"/>
            <a:r>
              <a:rPr lang="en-US" sz="1800" dirty="0">
                <a:solidFill>
                  <a:schemeClr val="bg1"/>
                </a:solidFill>
                <a:hlinkClick r:id="rId3"/>
              </a:rPr>
              <a:t>https://youtu.be/qQt93IuTrRg</a:t>
            </a:r>
            <a:r>
              <a:rPr lang="en-US" sz="1800" dirty="0">
                <a:solidFill>
                  <a:schemeClr val="bg1"/>
                </a:solidFill>
              </a:rPr>
              <a:t> </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0200" y="2911907"/>
            <a:ext cx="3390900" cy="3657600"/>
          </a:xfrm>
          <a:prstGeom prst="rect">
            <a:avLst/>
          </a:prstGeom>
        </p:spPr>
      </p:pic>
    </p:spTree>
    <p:extLst>
      <p:ext uri="{BB962C8B-B14F-4D97-AF65-F5344CB8AC3E}">
        <p14:creationId xmlns:p14="http://schemas.microsoft.com/office/powerpoint/2010/main" val="1191806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Edwardian Script ITC" panose="030303020407070D0804" pitchFamily="66" charset="0"/>
              </a:rPr>
              <a:t>Who is Stella Adler?</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447800"/>
            <a:ext cx="2438400" cy="4038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p:cNvSpPr>
            <a:spLocks noGrp="1"/>
          </p:cNvSpPr>
          <p:nvPr>
            <p:ph sz="half" idx="2"/>
          </p:nvPr>
        </p:nvSpPr>
        <p:spPr>
          <a:xfrm>
            <a:off x="3200400" y="1371600"/>
            <a:ext cx="5486400" cy="4754563"/>
          </a:xfrm>
        </p:spPr>
        <p:txBody>
          <a:bodyPr>
            <a:normAutofit fontScale="25000" lnSpcReduction="20000"/>
          </a:bodyPr>
          <a:lstStyle/>
          <a:p>
            <a:r>
              <a:rPr lang="pt-BR" sz="4800" dirty="0">
                <a:solidFill>
                  <a:schemeClr val="bg1"/>
                </a:solidFill>
              </a:rPr>
              <a:t>Actor, Director, Educator (Nov 29, 1901 - Dec 21, 1992)</a:t>
            </a:r>
          </a:p>
          <a:p>
            <a:r>
              <a:rPr lang="en-US" sz="4800" dirty="0">
                <a:solidFill>
                  <a:schemeClr val="bg1"/>
                </a:solidFill>
              </a:rPr>
              <a:t>KNOWN FOR: Co-founder of The Group Theater, founder Stella Adler Theater Studio</a:t>
            </a:r>
          </a:p>
          <a:p>
            <a:r>
              <a:rPr lang="en-US" sz="4800" dirty="0">
                <a:solidFill>
                  <a:schemeClr val="bg1"/>
                </a:solidFill>
              </a:rPr>
              <a:t>From 1905, at the age of four, until her death eighty-seven years later, Stella Adler dedicated herself to understanding the theater. </a:t>
            </a:r>
          </a:p>
          <a:p>
            <a:r>
              <a:rPr lang="en-US" sz="4800" dirty="0">
                <a:solidFill>
                  <a:schemeClr val="bg1"/>
                </a:solidFill>
              </a:rPr>
              <a:t>The child of actors Sarah and Jacob Adler, Stella began her career in the Yiddish theater. </a:t>
            </a:r>
          </a:p>
          <a:p>
            <a:r>
              <a:rPr lang="en-US" sz="4800" dirty="0">
                <a:solidFill>
                  <a:schemeClr val="bg1"/>
                </a:solidFill>
              </a:rPr>
              <a:t>In 1931, she met her second husband Harold Clurman, one of the co-founders of the Group Theater.</a:t>
            </a:r>
          </a:p>
          <a:p>
            <a:pPr lvl="1"/>
            <a:r>
              <a:rPr lang="en-US" sz="4800" dirty="0">
                <a:solidFill>
                  <a:schemeClr val="bg1"/>
                </a:solidFill>
              </a:rPr>
              <a:t>The Group Theater was a cooperative ensemble dedicated to reinvigorating the theater with plays about important contemporary topics. The Group also believed in a theater that would probe the depths of the soul. Both the politics and the cooperative energy of the company appealed to her and she joined in 1931. </a:t>
            </a:r>
          </a:p>
          <a:p>
            <a:r>
              <a:rPr lang="en-US" sz="4800" dirty="0">
                <a:solidFill>
                  <a:schemeClr val="bg1"/>
                </a:solidFill>
              </a:rPr>
              <a:t>Leaving briefly to study with Constantin Stanislavsky, who instructed a mode of acting, the predecessor to “method acting,” in 1934, she returned to the group with a new idea of what American theater could be. </a:t>
            </a:r>
          </a:p>
          <a:p>
            <a:r>
              <a:rPr lang="en-US" sz="4800" dirty="0">
                <a:solidFill>
                  <a:schemeClr val="bg1"/>
                </a:solidFill>
              </a:rPr>
              <a:t>By the mid-40’s Adler was teaching at the New School for Social Research and had found the role that was to make her a revered name among actors everywhere. In 1949, she started a school for acting that would last five decades and touch every part of American Theater. </a:t>
            </a:r>
          </a:p>
          <a:p>
            <a:r>
              <a:rPr lang="en-US" sz="4800" dirty="0">
                <a:solidFill>
                  <a:schemeClr val="bg1"/>
                </a:solidFill>
              </a:rPr>
              <a:t>Combining what she had learned from the Yiddish theater, Broadway, Hollywood, and Stanislavsky, she opened the Stella Adler Theater Studio (later renamed the Stella Adler Conservatory of Acting). </a:t>
            </a:r>
          </a:p>
          <a:p>
            <a:r>
              <a:rPr lang="en-US" sz="4800" dirty="0">
                <a:solidFill>
                  <a:schemeClr val="bg1"/>
                </a:solidFill>
              </a:rPr>
              <a:t>Among those to study at the conservatory were: </a:t>
            </a:r>
          </a:p>
          <a:p>
            <a:pPr lvl="1"/>
            <a:r>
              <a:rPr lang="en-US" sz="4800" dirty="0">
                <a:solidFill>
                  <a:schemeClr val="bg1"/>
                </a:solidFill>
              </a:rPr>
              <a:t>Marlon Brando</a:t>
            </a:r>
          </a:p>
          <a:p>
            <a:pPr lvl="1"/>
            <a:r>
              <a:rPr lang="en-US" sz="4800" dirty="0">
                <a:solidFill>
                  <a:schemeClr val="bg1"/>
                </a:solidFill>
              </a:rPr>
              <a:t>Robert De </a:t>
            </a:r>
            <a:r>
              <a:rPr lang="en-US" sz="4800" dirty="0" err="1">
                <a:solidFill>
                  <a:schemeClr val="bg1"/>
                </a:solidFill>
              </a:rPr>
              <a:t>Niro</a:t>
            </a:r>
            <a:endParaRPr lang="en-US" sz="4800" dirty="0">
              <a:solidFill>
                <a:schemeClr val="bg1"/>
              </a:solidFill>
            </a:endParaRPr>
          </a:p>
          <a:p>
            <a:pPr lvl="1"/>
            <a:r>
              <a:rPr lang="en-US" sz="4800" dirty="0">
                <a:solidFill>
                  <a:schemeClr val="bg1"/>
                </a:solidFill>
              </a:rPr>
              <a:t>Warren Beatty </a:t>
            </a:r>
            <a:endParaRPr lang="en-US" sz="3600"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152682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Edwardian Script ITC" panose="030303020407070D0804" pitchFamily="66" charset="0"/>
              </a:rPr>
              <a:t>Who is Stella Adler?</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447800"/>
            <a:ext cx="2438400" cy="4038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p:cNvSpPr>
            <a:spLocks noGrp="1"/>
          </p:cNvSpPr>
          <p:nvPr>
            <p:ph sz="half" idx="2"/>
          </p:nvPr>
        </p:nvSpPr>
        <p:spPr>
          <a:xfrm>
            <a:off x="3200400" y="1371600"/>
            <a:ext cx="5486400" cy="4754563"/>
          </a:xfrm>
        </p:spPr>
        <p:txBody>
          <a:bodyPr>
            <a:normAutofit fontScale="40000" lnSpcReduction="20000"/>
          </a:bodyPr>
          <a:lstStyle/>
          <a:p>
            <a:r>
              <a:rPr lang="en-US" sz="4500" dirty="0">
                <a:solidFill>
                  <a:schemeClr val="bg1"/>
                </a:solidFill>
              </a:rPr>
              <a:t>Her belief in the supreme seriousness of her art kept many well-known members of the theater coming back for her intelligent and passionate advice.</a:t>
            </a:r>
          </a:p>
          <a:p>
            <a:r>
              <a:rPr lang="en-US" sz="4500" dirty="0">
                <a:solidFill>
                  <a:schemeClr val="bg1"/>
                </a:solidFill>
              </a:rPr>
              <a:t>It was Adler’s sense that “the theater exists 99% in the imagination” that informed her instruction. </a:t>
            </a:r>
          </a:p>
          <a:p>
            <a:r>
              <a:rPr lang="en-US" sz="4500" dirty="0">
                <a:solidFill>
                  <a:schemeClr val="bg1"/>
                </a:solidFill>
              </a:rPr>
              <a:t>She proposed that one of the actor’s primary concerns must be with the emotional origins of the script. </a:t>
            </a:r>
          </a:p>
          <a:p>
            <a:r>
              <a:rPr lang="en-US" sz="4500" dirty="0">
                <a:solidFill>
                  <a:schemeClr val="bg1"/>
                </a:solidFill>
              </a:rPr>
              <a:t>A student’s main responsibility was to search between the lines of the script for the important unsaid messages. This, she knew, took a combination of emotional availability and imagination. </a:t>
            </a:r>
          </a:p>
          <a:p>
            <a:r>
              <a:rPr lang="en-US" sz="4500" dirty="0">
                <a:solidFill>
                  <a:schemeClr val="bg1"/>
                </a:solidFill>
              </a:rPr>
              <a:t>For her students she was both the toughest critic and the most profound inspiration, saying, “You act with your soul. That’s why you all want to be actors, because your souls are not used up by life.” </a:t>
            </a:r>
          </a:p>
          <a:p>
            <a:r>
              <a:rPr lang="en-US" sz="4500" dirty="0">
                <a:solidFill>
                  <a:schemeClr val="bg1"/>
                </a:solidFill>
              </a:rPr>
              <a:t>To this day, nearly ten years after her death, Adler is still viewed as one of the foremost influences on contemporary acting.</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048301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chemeClr val="bg2">
                    <a:lumMod val="75000"/>
                  </a:schemeClr>
                </a:solidFill>
                <a:effectLst>
                  <a:glow rad="228600">
                    <a:schemeClr val="accent3">
                      <a:satMod val="175000"/>
                      <a:alpha val="40000"/>
                    </a:schemeClr>
                  </a:glow>
                </a:effectLst>
                <a:latin typeface="Gabriola" panose="04040605051002020D02" pitchFamily="82" charset="0"/>
              </a:rPr>
              <a:t>Who is Lee Strasberg?</a:t>
            </a:r>
          </a:p>
        </p:txBody>
      </p:sp>
      <p:sp>
        <p:nvSpPr>
          <p:cNvPr id="3" name="Content Placeholder 2"/>
          <p:cNvSpPr>
            <a:spLocks noGrp="1"/>
          </p:cNvSpPr>
          <p:nvPr>
            <p:ph sz="half" idx="1"/>
          </p:nvPr>
        </p:nvSpPr>
        <p:spPr>
          <a:xfrm>
            <a:off x="457200" y="1447800"/>
            <a:ext cx="5105400" cy="4678363"/>
          </a:xfrm>
        </p:spPr>
        <p:txBody>
          <a:bodyPr>
            <a:noAutofit/>
          </a:bodyPr>
          <a:lstStyle/>
          <a:p>
            <a:pPr marL="0" indent="0">
              <a:buNone/>
            </a:pPr>
            <a:r>
              <a:rPr lang="en-US" sz="1200" dirty="0">
                <a:solidFill>
                  <a:schemeClr val="bg1"/>
                </a:solidFill>
              </a:rPr>
              <a:t>According to biography.com:</a:t>
            </a:r>
          </a:p>
          <a:p>
            <a:r>
              <a:rPr lang="en-US" sz="1200" dirty="0">
                <a:solidFill>
                  <a:schemeClr val="bg1"/>
                </a:solidFill>
              </a:rPr>
              <a:t>Lee was born in 1901 in </a:t>
            </a:r>
            <a:r>
              <a:rPr lang="en-US" sz="1200" dirty="0" err="1">
                <a:solidFill>
                  <a:schemeClr val="bg1"/>
                </a:solidFill>
              </a:rPr>
              <a:t>Budzanów</a:t>
            </a:r>
            <a:r>
              <a:rPr lang="en-US" sz="1200" dirty="0">
                <a:solidFill>
                  <a:schemeClr val="bg1"/>
                </a:solidFill>
              </a:rPr>
              <a:t>, Poland, Austria-Hungary (now </a:t>
            </a:r>
            <a:r>
              <a:rPr lang="en-US" sz="1200" dirty="0" err="1">
                <a:solidFill>
                  <a:schemeClr val="bg1"/>
                </a:solidFill>
              </a:rPr>
              <a:t>Budanov</a:t>
            </a:r>
            <a:r>
              <a:rPr lang="en-US" sz="1200" dirty="0">
                <a:solidFill>
                  <a:schemeClr val="bg1"/>
                </a:solidFill>
              </a:rPr>
              <a:t>, Ukraine), Lee Strasberg came to the United States at age 7. </a:t>
            </a:r>
          </a:p>
          <a:p>
            <a:r>
              <a:rPr lang="en-US" sz="1200" dirty="0">
                <a:solidFill>
                  <a:schemeClr val="bg1"/>
                </a:solidFill>
              </a:rPr>
              <a:t>In the early 1920s, he became an actor and stage manager with the Theatre Guild. </a:t>
            </a:r>
          </a:p>
          <a:p>
            <a:r>
              <a:rPr lang="en-US" sz="1200" dirty="0">
                <a:solidFill>
                  <a:schemeClr val="bg1"/>
                </a:solidFill>
              </a:rPr>
              <a:t>After working in Hollywood (1941–1948), he returned to New York City to become artistic director of the Actors Studio.</a:t>
            </a:r>
          </a:p>
          <a:p>
            <a:r>
              <a:rPr lang="en-US" sz="1200" dirty="0">
                <a:solidFill>
                  <a:schemeClr val="bg1"/>
                </a:solidFill>
              </a:rPr>
              <a:t>Most famous quote from him:</a:t>
            </a:r>
          </a:p>
          <a:p>
            <a:pPr lvl="1"/>
            <a:r>
              <a:rPr lang="en-US" sz="1100" dirty="0">
                <a:solidFill>
                  <a:schemeClr val="bg1"/>
                </a:solidFill>
              </a:rPr>
              <a:t>“The real secret to method acting—which is as old as the theater itself—is creating reality.”</a:t>
            </a:r>
          </a:p>
          <a:p>
            <a:r>
              <a:rPr lang="en-US" sz="1200" dirty="0">
                <a:solidFill>
                  <a:schemeClr val="bg1"/>
                </a:solidFill>
              </a:rPr>
              <a:t>Lee Strasberg went on to become one of the top acting teachers of the 20th century. </a:t>
            </a:r>
          </a:p>
          <a:p>
            <a:r>
              <a:rPr lang="en-US" sz="1200" dirty="0">
                <a:solidFill>
                  <a:schemeClr val="bg1"/>
                </a:solidFill>
              </a:rPr>
              <a:t>Al Pacino, Sidney Poitier, Paul Newman, Jane Fonda, Maureen Stapleton and Marlon Brando were among his many students at the Actors Studio in New York City. </a:t>
            </a:r>
          </a:p>
          <a:p>
            <a:r>
              <a:rPr lang="en-US" sz="1200" dirty="0">
                <a:solidFill>
                  <a:schemeClr val="bg1"/>
                </a:solidFill>
              </a:rPr>
              <a:t>Strasberg moved to New York with his family in 1909. </a:t>
            </a:r>
          </a:p>
          <a:p>
            <a:r>
              <a:rPr lang="en-US" sz="1200" dirty="0">
                <a:solidFill>
                  <a:schemeClr val="bg1"/>
                </a:solidFill>
              </a:rPr>
              <a:t>He first became involved in the theater at the Chrystie Street Settlement House, acting in productions staged there. </a:t>
            </a:r>
          </a:p>
          <a:p>
            <a:r>
              <a:rPr lang="en-US" sz="1200" dirty="0">
                <a:solidFill>
                  <a:schemeClr val="bg1"/>
                </a:solidFill>
              </a:rPr>
              <a:t>Strasberg had a life-changing experience in 1923, when he attended a performance directed by Constantin Stanislavski. The production was part of the Moscow Art Theatre's American tour, and Stanislavski's work influenced Strasberg's entire career path. Around this time, Strasberg began working with the Theatre Guild. He started out as an assistant stage manager and then moved into acting.</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867400" y="1676400"/>
            <a:ext cx="2819400" cy="4572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59217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chemeClr val="bg2">
                    <a:lumMod val="75000"/>
                  </a:schemeClr>
                </a:solidFill>
                <a:effectLst>
                  <a:glow rad="228600">
                    <a:schemeClr val="accent3">
                      <a:satMod val="175000"/>
                      <a:alpha val="40000"/>
                    </a:schemeClr>
                  </a:glow>
                </a:effectLst>
                <a:latin typeface="Gabriola" panose="04040605051002020D02" pitchFamily="82" charset="0"/>
              </a:rPr>
              <a:t>Who is Lee Strasberg?</a:t>
            </a:r>
          </a:p>
        </p:txBody>
      </p:sp>
      <p:sp>
        <p:nvSpPr>
          <p:cNvPr id="3" name="Content Placeholder 2"/>
          <p:cNvSpPr>
            <a:spLocks noGrp="1"/>
          </p:cNvSpPr>
          <p:nvPr>
            <p:ph sz="half" idx="1"/>
          </p:nvPr>
        </p:nvSpPr>
        <p:spPr>
          <a:xfrm>
            <a:off x="457200" y="1447800"/>
            <a:ext cx="5105400" cy="4678363"/>
          </a:xfrm>
        </p:spPr>
        <p:txBody>
          <a:bodyPr>
            <a:noAutofit/>
          </a:bodyPr>
          <a:lstStyle/>
          <a:p>
            <a:pPr marL="0" indent="0">
              <a:buNone/>
            </a:pPr>
            <a:r>
              <a:rPr lang="en-US" sz="1600" dirty="0">
                <a:solidFill>
                  <a:schemeClr val="bg1"/>
                </a:solidFill>
              </a:rPr>
              <a:t>According to biography.com:</a:t>
            </a:r>
          </a:p>
          <a:p>
            <a:r>
              <a:rPr lang="en-US" sz="1600" dirty="0">
                <a:solidFill>
                  <a:schemeClr val="bg1"/>
                </a:solidFill>
              </a:rPr>
              <a:t>After retiring from the stage in 1929, Strasberg soon created his own dramatic organization. </a:t>
            </a:r>
          </a:p>
          <a:p>
            <a:r>
              <a:rPr lang="en-US" sz="1600" dirty="0">
                <a:solidFill>
                  <a:schemeClr val="bg1"/>
                </a:solidFill>
              </a:rPr>
              <a:t>He formed the Group Theatre in 1931 with Cheryl Crawford and Harold Clurman. </a:t>
            </a:r>
          </a:p>
          <a:p>
            <a:r>
              <a:rPr lang="en-US" sz="1600" dirty="0">
                <a:solidFill>
                  <a:schemeClr val="bg1"/>
                </a:solidFill>
              </a:rPr>
              <a:t>While with the Group Theatre, Strasberg directed numerous plays, including the Pulitzer Prize-winning drama </a:t>
            </a:r>
            <a:r>
              <a:rPr lang="en-US" sz="1600" i="1" dirty="0">
                <a:solidFill>
                  <a:schemeClr val="bg1"/>
                </a:solidFill>
              </a:rPr>
              <a:t>Men in White </a:t>
            </a:r>
            <a:r>
              <a:rPr lang="en-US" sz="1600" dirty="0">
                <a:solidFill>
                  <a:schemeClr val="bg1"/>
                </a:solidFill>
              </a:rPr>
              <a:t>by Sidney Kingsley. </a:t>
            </a:r>
          </a:p>
          <a:p>
            <a:r>
              <a:rPr lang="en-US" sz="1600" dirty="0">
                <a:solidFill>
                  <a:schemeClr val="bg1"/>
                </a:solidFill>
              </a:rPr>
              <a:t>Strasberg asked his students  to engage  in what is known as “method” acting where actors call upon their own emotions and experiences  and incorporate them into their performances.</a:t>
            </a:r>
          </a:p>
          <a:p>
            <a:r>
              <a:rPr lang="en-US" sz="1600" dirty="0">
                <a:solidFill>
                  <a:schemeClr val="bg1"/>
                </a:solidFill>
              </a:rPr>
              <a:t>Strasberg returned to acting in the 1970s. </a:t>
            </a:r>
          </a:p>
          <a:p>
            <a:r>
              <a:rPr lang="en-US" sz="1600" dirty="0">
                <a:solidFill>
                  <a:schemeClr val="bg1"/>
                </a:solidFill>
              </a:rPr>
              <a:t>In 1974, he played a Jewish crime figure in Francis Ford Coppola's </a:t>
            </a:r>
            <a:r>
              <a:rPr lang="en-US" sz="1600" i="1" dirty="0">
                <a:solidFill>
                  <a:schemeClr val="bg1"/>
                </a:solidFill>
              </a:rPr>
              <a:t>The Godfather: Part II</a:t>
            </a:r>
            <a:r>
              <a:rPr lang="en-US" sz="1600" dirty="0">
                <a:solidFill>
                  <a:schemeClr val="bg1"/>
                </a:solidFill>
              </a:rPr>
              <a:t>, and received an Academy Award nomination for his supporting role in the film. </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867400" y="1676400"/>
            <a:ext cx="2819400" cy="4572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95013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Lucida Calligraphy" panose="03010101010101010101" pitchFamily="66" charset="0"/>
              </a:rPr>
              <a:t>Who is </a:t>
            </a:r>
            <a:r>
              <a:rPr lang="en-US" sz="60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Lucida Calligraphy" panose="03010101010101010101" pitchFamily="66" charset="0"/>
              </a:rPr>
              <a:t>Uta</a:t>
            </a:r>
            <a:r>
              <a:rPr lang="en-US"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Lucida Calligraphy" panose="03010101010101010101" pitchFamily="66" charset="0"/>
              </a:rPr>
              <a:t> Hagen?</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11920" y="1447800"/>
            <a:ext cx="2455080" cy="4800600"/>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a:xfrm>
            <a:off x="3124200" y="1600200"/>
            <a:ext cx="5562600" cy="4525963"/>
          </a:xfrm>
        </p:spPr>
        <p:txBody>
          <a:bodyPr>
            <a:normAutofit fontScale="25000" lnSpcReduction="20000"/>
          </a:bodyPr>
          <a:lstStyle/>
          <a:p>
            <a:pPr marL="0" indent="0">
              <a:buNone/>
            </a:pPr>
            <a:r>
              <a:rPr lang="en-US" sz="5200" dirty="0">
                <a:solidFill>
                  <a:schemeClr val="bg1"/>
                </a:solidFill>
              </a:rPr>
              <a:t>According to wic.org,</a:t>
            </a:r>
          </a:p>
          <a:p>
            <a:r>
              <a:rPr lang="en-US" sz="5200" dirty="0">
                <a:solidFill>
                  <a:schemeClr val="bg1"/>
                </a:solidFill>
              </a:rPr>
              <a:t>Because she has had a long, distinguished career on the stage, and because for decades she has been one of the most important acting teachers in America, and because she has written with wit and clarity about the technical craft of acting, </a:t>
            </a:r>
            <a:r>
              <a:rPr lang="en-US" sz="5200" dirty="0" err="1">
                <a:solidFill>
                  <a:schemeClr val="bg1"/>
                </a:solidFill>
              </a:rPr>
              <a:t>Uta</a:t>
            </a:r>
            <a:r>
              <a:rPr lang="en-US" sz="5200" dirty="0">
                <a:solidFill>
                  <a:schemeClr val="bg1"/>
                </a:solidFill>
              </a:rPr>
              <a:t> Hagen has had a profound influence on the way acting is practiced, taught, and thought about in this country. </a:t>
            </a:r>
          </a:p>
          <a:p>
            <a:r>
              <a:rPr lang="en-US" sz="5200" dirty="0" err="1">
                <a:solidFill>
                  <a:schemeClr val="bg1"/>
                </a:solidFill>
              </a:rPr>
              <a:t>Uta</a:t>
            </a:r>
            <a:r>
              <a:rPr lang="en-US" sz="5200" dirty="0">
                <a:solidFill>
                  <a:schemeClr val="bg1"/>
                </a:solidFill>
              </a:rPr>
              <a:t> Hagen made her professional debut in 1937 at the age of eighteen as Ophelia in </a:t>
            </a:r>
            <a:r>
              <a:rPr lang="en-US" sz="5200" i="1" dirty="0">
                <a:solidFill>
                  <a:schemeClr val="bg1"/>
                </a:solidFill>
              </a:rPr>
              <a:t>Hamlet</a:t>
            </a:r>
            <a:r>
              <a:rPr lang="en-US" sz="5200" dirty="0">
                <a:solidFill>
                  <a:schemeClr val="bg1"/>
                </a:solidFill>
              </a:rPr>
              <a:t> in Dennis, Massachusetts. </a:t>
            </a:r>
          </a:p>
          <a:p>
            <a:r>
              <a:rPr lang="en-US" sz="5200" dirty="0">
                <a:solidFill>
                  <a:schemeClr val="bg1"/>
                </a:solidFill>
              </a:rPr>
              <a:t>In 1938 she made her Broadway debut as Nina in the production of </a:t>
            </a:r>
            <a:r>
              <a:rPr lang="en-US" sz="5200" i="1" dirty="0">
                <a:solidFill>
                  <a:schemeClr val="bg1"/>
                </a:solidFill>
              </a:rPr>
              <a:t>The Sea Gull</a:t>
            </a:r>
            <a:r>
              <a:rPr lang="en-US" sz="5200" dirty="0">
                <a:solidFill>
                  <a:schemeClr val="bg1"/>
                </a:solidFill>
              </a:rPr>
              <a:t>. </a:t>
            </a:r>
          </a:p>
          <a:p>
            <a:r>
              <a:rPr lang="en-US" sz="5200" dirty="0">
                <a:solidFill>
                  <a:schemeClr val="bg1"/>
                </a:solidFill>
              </a:rPr>
              <a:t>She played in twenty-two Broadway productions, including the legendary </a:t>
            </a:r>
            <a:r>
              <a:rPr lang="en-US" sz="5200" i="1" dirty="0">
                <a:solidFill>
                  <a:schemeClr val="bg1"/>
                </a:solidFill>
              </a:rPr>
              <a:t>Othello</a:t>
            </a:r>
            <a:r>
              <a:rPr lang="en-US" sz="5200" dirty="0">
                <a:solidFill>
                  <a:schemeClr val="bg1"/>
                </a:solidFill>
              </a:rPr>
              <a:t> with Paul Robeson and Jose Ferrer. </a:t>
            </a:r>
          </a:p>
          <a:p>
            <a:r>
              <a:rPr lang="en-US" sz="5200" dirty="0">
                <a:solidFill>
                  <a:schemeClr val="bg1"/>
                </a:solidFill>
              </a:rPr>
              <a:t>In 1948 she re-invented Blanche DuBois for the national tour of </a:t>
            </a:r>
            <a:r>
              <a:rPr lang="en-US" sz="5200" i="1" dirty="0">
                <a:solidFill>
                  <a:schemeClr val="bg1"/>
                </a:solidFill>
              </a:rPr>
              <a:t>A Streetcar Named Desire </a:t>
            </a:r>
            <a:r>
              <a:rPr lang="en-US" sz="5200" dirty="0">
                <a:solidFill>
                  <a:schemeClr val="bg1"/>
                </a:solidFill>
              </a:rPr>
              <a:t>with Anthony Quinn, and then succeeded Jessica Tandy's radically different Blanche for the Broadway run the next year. </a:t>
            </a:r>
          </a:p>
          <a:p>
            <a:r>
              <a:rPr lang="en-US" sz="5200" dirty="0">
                <a:solidFill>
                  <a:schemeClr val="bg1"/>
                </a:solidFill>
              </a:rPr>
              <a:t>In 1950 she won her first Tony award, the Drama Critics Award, and the Donaldson Award for her creation of Georgie Elgin in Clifford Odets </a:t>
            </a:r>
            <a:r>
              <a:rPr lang="en-US" sz="5200" i="1" dirty="0">
                <a:solidFill>
                  <a:schemeClr val="bg1"/>
                </a:solidFill>
              </a:rPr>
              <a:t>The Country Girl</a:t>
            </a:r>
            <a:r>
              <a:rPr lang="en-US" sz="5200" dirty="0">
                <a:solidFill>
                  <a:schemeClr val="bg1"/>
                </a:solidFill>
              </a:rPr>
              <a:t>. </a:t>
            </a:r>
          </a:p>
          <a:p>
            <a:r>
              <a:rPr lang="en-US" sz="5200" dirty="0">
                <a:solidFill>
                  <a:schemeClr val="bg1"/>
                </a:solidFill>
              </a:rPr>
              <a:t>In 1962 she created Martha in Albee's </a:t>
            </a:r>
            <a:r>
              <a:rPr lang="en-US" sz="5200" i="1" dirty="0">
                <a:solidFill>
                  <a:schemeClr val="bg1"/>
                </a:solidFill>
              </a:rPr>
              <a:t>Who's Afraid of Virginia Woolf</a:t>
            </a:r>
            <a:r>
              <a:rPr lang="en-US" sz="5200" dirty="0">
                <a:solidFill>
                  <a:schemeClr val="bg1"/>
                </a:solidFill>
              </a:rPr>
              <a:t>, winning her second Tony and second Drama Critics Award, as well as the London Critics Award. </a:t>
            </a:r>
          </a:p>
          <a:p>
            <a:r>
              <a:rPr lang="en-US" sz="5200" dirty="0">
                <a:solidFill>
                  <a:schemeClr val="bg1"/>
                </a:solidFill>
              </a:rPr>
              <a:t>She has also appeared in many TV specials and several films. </a:t>
            </a:r>
          </a:p>
          <a:p>
            <a:r>
              <a:rPr lang="en-US" sz="5200" dirty="0">
                <a:solidFill>
                  <a:schemeClr val="bg1"/>
                </a:solidFill>
              </a:rPr>
              <a:t>Since 1947 Hagen has taught acting at the Herbert </a:t>
            </a:r>
            <a:r>
              <a:rPr lang="en-US" sz="5200" dirty="0" err="1">
                <a:solidFill>
                  <a:schemeClr val="bg1"/>
                </a:solidFill>
              </a:rPr>
              <a:t>Berghof</a:t>
            </a:r>
            <a:r>
              <a:rPr lang="en-US" sz="5200" dirty="0">
                <a:solidFill>
                  <a:schemeClr val="bg1"/>
                </a:solidFill>
              </a:rPr>
              <a:t> Studio. </a:t>
            </a:r>
          </a:p>
          <a:p>
            <a:r>
              <a:rPr lang="en-US" sz="5200" dirty="0">
                <a:solidFill>
                  <a:schemeClr val="bg1"/>
                </a:solidFill>
              </a:rPr>
              <a:t>Together with her late husband, she trained generations of actors: Geraldine Page, Jason </a:t>
            </a:r>
            <a:r>
              <a:rPr lang="en-US" sz="5200" dirty="0" err="1">
                <a:solidFill>
                  <a:schemeClr val="bg1"/>
                </a:solidFill>
              </a:rPr>
              <a:t>Robards</a:t>
            </a:r>
            <a:r>
              <a:rPr lang="en-US" sz="5200" dirty="0">
                <a:solidFill>
                  <a:schemeClr val="bg1"/>
                </a:solidFill>
              </a:rPr>
              <a:t>, and Matthew Broderick are among the countless others who reached prominence. </a:t>
            </a:r>
          </a:p>
          <a:p>
            <a:endParaRPr lang="en-US" dirty="0">
              <a:solidFill>
                <a:schemeClr val="bg1"/>
              </a:solidFill>
            </a:endParaRPr>
          </a:p>
        </p:txBody>
      </p:sp>
    </p:spTree>
    <p:extLst>
      <p:ext uri="{BB962C8B-B14F-4D97-AF65-F5344CB8AC3E}">
        <p14:creationId xmlns:p14="http://schemas.microsoft.com/office/powerpoint/2010/main" val="318076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C00000"/>
                </a:solidFill>
                <a:effectLst>
                  <a:glow rad="228600">
                    <a:schemeClr val="accent2">
                      <a:satMod val="175000"/>
                      <a:alpha val="40000"/>
                    </a:schemeClr>
                  </a:glow>
                </a:effectLst>
                <a:latin typeface="LilyUPC" panose="020B0604020202020204" pitchFamily="34" charset="-34"/>
                <a:cs typeface="LilyUPC" panose="020B0604020202020204" pitchFamily="34" charset="-34"/>
              </a:rPr>
              <a:t>Elements of Acting</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Acting is the most visible element of the theatre; it seems to personify theatre. </a:t>
            </a:r>
          </a:p>
          <a:p>
            <a:r>
              <a:rPr lang="en-US" dirty="0">
                <a:solidFill>
                  <a:schemeClr val="bg1"/>
                </a:solidFill>
              </a:rPr>
              <a:t>Thespis – considered to be the first actor – thus the term thespian was born!</a:t>
            </a:r>
          </a:p>
          <a:p>
            <a:r>
              <a:rPr lang="en-US" dirty="0">
                <a:solidFill>
                  <a:schemeClr val="bg1"/>
                </a:solidFill>
              </a:rPr>
              <a:t>In 554 BC,  acting was not really widely a "profession" till the 16th century. </a:t>
            </a:r>
          </a:p>
          <a:p>
            <a:r>
              <a:rPr lang="en-US" dirty="0">
                <a:solidFill>
                  <a:schemeClr val="bg1"/>
                </a:solidFill>
              </a:rPr>
              <a:t>Acting involves a sophisticated role – playing and make-believe, pretending, conveyed through doing – enacting on the stage a vision of life. </a:t>
            </a:r>
          </a:p>
          <a:p>
            <a:r>
              <a:rPr lang="en-US" dirty="0">
                <a:solidFill>
                  <a:schemeClr val="bg1"/>
                </a:solidFill>
              </a:rPr>
              <a:t>Acting is an impersonation – usually at the service of a script; though not always a script. </a:t>
            </a:r>
          </a:p>
          <a:p>
            <a:r>
              <a:rPr lang="en-US" dirty="0">
                <a:solidFill>
                  <a:schemeClr val="bg1"/>
                </a:solidFill>
              </a:rPr>
              <a:t>Acting can be considered as a "pure art":  the artist and the instrument are the same.</a:t>
            </a:r>
          </a:p>
          <a:p>
            <a:r>
              <a:rPr lang="en-US" dirty="0">
                <a:solidFill>
                  <a:schemeClr val="bg1"/>
                </a:solidFill>
              </a:rPr>
              <a:t>Acting consists of: </a:t>
            </a:r>
          </a:p>
          <a:p>
            <a:pPr lvl="1"/>
            <a:r>
              <a:rPr lang="en-US" dirty="0">
                <a:solidFill>
                  <a:schemeClr val="bg1"/>
                </a:solidFill>
              </a:rPr>
              <a:t>A series of tasks, usually in a situation or context   </a:t>
            </a:r>
          </a:p>
          <a:p>
            <a:pPr lvl="1"/>
            <a:r>
              <a:rPr lang="en-US" dirty="0">
                <a:solidFill>
                  <a:schemeClr val="bg1"/>
                </a:solidFill>
              </a:rPr>
              <a:t>Done usually as someone else</a:t>
            </a:r>
          </a:p>
          <a:p>
            <a:pPr lvl="1"/>
            <a:r>
              <a:rPr lang="en-US" dirty="0">
                <a:solidFill>
                  <a:schemeClr val="bg1"/>
                </a:solidFill>
              </a:rPr>
              <a:t>Imaginary – at least part of it</a:t>
            </a:r>
          </a:p>
          <a:p>
            <a:r>
              <a:rPr lang="en-US" dirty="0">
                <a:solidFill>
                  <a:schemeClr val="bg1"/>
                </a:solidFill>
              </a:rPr>
              <a:t>The actor must discover the essence of a character and project that essence to the audience. </a:t>
            </a:r>
          </a:p>
          <a:p>
            <a:r>
              <a:rPr lang="en-US" dirty="0">
                <a:solidFill>
                  <a:schemeClr val="bg1"/>
                </a:solidFill>
              </a:rPr>
              <a:t>The essence of the character has been perceived differently, however, at different times, periods, styles, and cultures, and by different personalities of actors. </a:t>
            </a:r>
          </a:p>
        </p:txBody>
      </p:sp>
    </p:spTree>
    <p:extLst>
      <p:ext uri="{BB962C8B-B14F-4D97-AF65-F5344CB8AC3E}">
        <p14:creationId xmlns:p14="http://schemas.microsoft.com/office/powerpoint/2010/main" val="2862371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Lucida Calligraphy" panose="03010101010101010101" pitchFamily="66" charset="0"/>
              </a:rPr>
              <a:t>Who is </a:t>
            </a:r>
            <a:r>
              <a:rPr lang="en-US" sz="60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Lucida Calligraphy" panose="03010101010101010101" pitchFamily="66" charset="0"/>
              </a:rPr>
              <a:t>Uta</a:t>
            </a:r>
            <a:r>
              <a:rPr lang="en-US"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Lucida Calligraphy" panose="03010101010101010101" pitchFamily="66" charset="0"/>
              </a:rPr>
              <a:t> Hagen?</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11920" y="1447800"/>
            <a:ext cx="2455080" cy="4800600"/>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a:xfrm>
            <a:off x="3124200" y="1600200"/>
            <a:ext cx="5562600" cy="4525963"/>
          </a:xfrm>
        </p:spPr>
        <p:txBody>
          <a:bodyPr>
            <a:noAutofit/>
          </a:bodyPr>
          <a:lstStyle/>
          <a:p>
            <a:pPr marL="0" indent="0">
              <a:buNone/>
            </a:pPr>
            <a:r>
              <a:rPr lang="en-US" sz="1200" dirty="0">
                <a:solidFill>
                  <a:schemeClr val="bg1"/>
                </a:solidFill>
              </a:rPr>
              <a:t>According to wic.org,</a:t>
            </a:r>
          </a:p>
          <a:p>
            <a:r>
              <a:rPr lang="en-US" sz="1200" dirty="0">
                <a:solidFill>
                  <a:schemeClr val="bg1"/>
                </a:solidFill>
              </a:rPr>
              <a:t>As Jack Lemmon wrote, “This extraordinary woman is one of the greatest actresses I have seen in my lifetime, yet she has deliberately made her acting career secondary to teaching and directing others so that they might benefit. Lord knows what exalted position she might have attained had she chosen to concentrate on her own acting career, but I guarantee that she has absolutely no regrets. Nor should she, because she has given so much to so many.” </a:t>
            </a:r>
          </a:p>
          <a:p>
            <a:r>
              <a:rPr lang="en-US" sz="1200" dirty="0">
                <a:solidFill>
                  <a:schemeClr val="bg1"/>
                </a:solidFill>
              </a:rPr>
              <a:t>Her books, </a:t>
            </a:r>
            <a:r>
              <a:rPr lang="en-US" sz="1200" i="1" dirty="0">
                <a:solidFill>
                  <a:schemeClr val="bg1"/>
                </a:solidFill>
              </a:rPr>
              <a:t>Respect for Acting </a:t>
            </a:r>
            <a:r>
              <a:rPr lang="en-US" sz="1200" dirty="0">
                <a:solidFill>
                  <a:schemeClr val="bg1"/>
                </a:solidFill>
              </a:rPr>
              <a:t>(1973) and </a:t>
            </a:r>
            <a:r>
              <a:rPr lang="en-US" sz="1200" i="1" dirty="0">
                <a:solidFill>
                  <a:schemeClr val="bg1"/>
                </a:solidFill>
              </a:rPr>
              <a:t>A Challenge for the Actor </a:t>
            </a:r>
            <a:r>
              <a:rPr lang="en-US" sz="1200" dirty="0">
                <a:solidFill>
                  <a:schemeClr val="bg1"/>
                </a:solidFill>
              </a:rPr>
              <a:t>(1991) grew out of decades of collaboration and exploration of the actor's craft. </a:t>
            </a:r>
          </a:p>
          <a:p>
            <a:r>
              <a:rPr lang="en-US" sz="1200" dirty="0">
                <a:solidFill>
                  <a:schemeClr val="bg1"/>
                </a:solidFill>
              </a:rPr>
              <a:t>In addition to honorary doctorates from Smith College, DePaul University and Wooster College, in 1981 she was inducted into the Theatre Hall of Fame, in 1983 into the Wisconsin Theatre Hall of Fame, and in July 1986, she received the Mayor's Liberty Medal in New York City. </a:t>
            </a:r>
          </a:p>
          <a:p>
            <a:r>
              <a:rPr lang="en-US" sz="1200" dirty="0">
                <a:solidFill>
                  <a:schemeClr val="bg1"/>
                </a:solidFill>
              </a:rPr>
              <a:t>In 1987 she was given the John Houseman Award and the </a:t>
            </a:r>
            <a:r>
              <a:rPr lang="en-US" sz="1200" dirty="0" err="1">
                <a:solidFill>
                  <a:schemeClr val="bg1"/>
                </a:solidFill>
              </a:rPr>
              <a:t>Campostella</a:t>
            </a:r>
            <a:r>
              <a:rPr lang="en-US" sz="1200" dirty="0">
                <a:solidFill>
                  <a:schemeClr val="bg1"/>
                </a:solidFill>
              </a:rPr>
              <a:t> Award for distinguished service. </a:t>
            </a:r>
          </a:p>
          <a:p>
            <a:r>
              <a:rPr lang="en-US" sz="1200" dirty="0" err="1">
                <a:solidFill>
                  <a:schemeClr val="bg1"/>
                </a:solidFill>
              </a:rPr>
              <a:t>Uta</a:t>
            </a:r>
            <a:r>
              <a:rPr lang="en-US" sz="1200" dirty="0">
                <a:solidFill>
                  <a:schemeClr val="bg1"/>
                </a:solidFill>
              </a:rPr>
              <a:t> Hagen has brought beauty, drama and dreams to the world, leaving her extraordinary legacy every step of the way. </a:t>
            </a:r>
          </a:p>
          <a:p>
            <a:pPr marL="0" indent="0">
              <a:buNone/>
            </a:pPr>
            <a:endParaRPr lang="en-US" sz="1200" dirty="0">
              <a:solidFill>
                <a:schemeClr val="bg1"/>
              </a:solidFill>
            </a:endParaRPr>
          </a:p>
          <a:p>
            <a:pPr marL="0" indent="0">
              <a:buNone/>
            </a:pPr>
            <a:endParaRPr lang="en-US" sz="1200" dirty="0">
              <a:solidFill>
                <a:schemeClr val="bg1"/>
              </a:solidFill>
            </a:endParaRPr>
          </a:p>
          <a:p>
            <a:r>
              <a:rPr lang="en-US" sz="1200" dirty="0" err="1">
                <a:solidFill>
                  <a:schemeClr val="bg1"/>
                </a:solidFill>
              </a:rPr>
              <a:t>Youtube</a:t>
            </a:r>
            <a:r>
              <a:rPr lang="en-US" sz="1200" dirty="0">
                <a:solidFill>
                  <a:schemeClr val="bg1"/>
                </a:solidFill>
              </a:rPr>
              <a:t> Example of her working:</a:t>
            </a:r>
          </a:p>
          <a:p>
            <a:pPr lvl="1"/>
            <a:r>
              <a:rPr lang="en-US" sz="1200" dirty="0">
                <a:solidFill>
                  <a:schemeClr val="bg1"/>
                </a:solidFill>
                <a:hlinkClick r:id="rId3"/>
              </a:rPr>
              <a:t>https://youtu.be/r7v5zB-jg40</a:t>
            </a:r>
            <a:r>
              <a:rPr lang="en-US" sz="1200" dirty="0">
                <a:solidFill>
                  <a:schemeClr val="bg1"/>
                </a:solidFill>
              </a:rPr>
              <a:t> </a:t>
            </a:r>
          </a:p>
        </p:txBody>
      </p:sp>
    </p:spTree>
    <p:extLst>
      <p:ext uri="{BB962C8B-B14F-4D97-AF65-F5344CB8AC3E}">
        <p14:creationId xmlns:p14="http://schemas.microsoft.com/office/powerpoint/2010/main" val="1202967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rgbClr val="FFFF00"/>
                </a:solidFill>
                <a:latin typeface="Engravers MT" panose="02090707080505020304" pitchFamily="18" charset="0"/>
              </a:rPr>
              <a:t>Three Basic Ingredients of the Actor </a:t>
            </a:r>
          </a:p>
        </p:txBody>
      </p:sp>
      <p:sp>
        <p:nvSpPr>
          <p:cNvPr id="3" name="Content Placeholder 2"/>
          <p:cNvSpPr>
            <a:spLocks noGrp="1"/>
          </p:cNvSpPr>
          <p:nvPr>
            <p:ph idx="1"/>
          </p:nvPr>
        </p:nvSpPr>
        <p:spPr/>
        <p:txBody>
          <a:bodyPr/>
          <a:lstStyle/>
          <a:p>
            <a:pPr marL="514350" indent="-514350">
              <a:buAutoNum type="arabicPeriod"/>
            </a:pPr>
            <a:r>
              <a:rPr lang="en-US" dirty="0">
                <a:solidFill>
                  <a:srgbClr val="FFFFCC"/>
                </a:solidFill>
              </a:rPr>
              <a:t>Native ability (talent)</a:t>
            </a:r>
          </a:p>
          <a:p>
            <a:pPr marL="0" indent="0">
              <a:buNone/>
            </a:pPr>
            <a:endParaRPr lang="en-US" dirty="0">
              <a:solidFill>
                <a:schemeClr val="bg1"/>
              </a:solidFill>
            </a:endParaRPr>
          </a:p>
          <a:p>
            <a:pPr marL="0" indent="0">
              <a:buNone/>
            </a:pPr>
            <a:endParaRPr lang="en-US" dirty="0">
              <a:solidFill>
                <a:schemeClr val="bg1"/>
              </a:solidFill>
            </a:endParaRPr>
          </a:p>
          <a:p>
            <a:pPr marL="0" indent="0" algn="r">
              <a:buNone/>
            </a:pPr>
            <a:r>
              <a:rPr lang="en-US" dirty="0">
                <a:solidFill>
                  <a:srgbClr val="FFFF99"/>
                </a:solidFill>
              </a:rPr>
              <a:t>2. Training (including general education)</a:t>
            </a:r>
          </a:p>
          <a:p>
            <a:pPr marL="0" indent="0">
              <a:buNone/>
            </a:pPr>
            <a:endParaRPr lang="en-US" dirty="0">
              <a:solidFill>
                <a:schemeClr val="bg1"/>
              </a:solidFill>
            </a:endParaRPr>
          </a:p>
          <a:p>
            <a:pPr marL="0" indent="0">
              <a:buNone/>
            </a:pPr>
            <a:endParaRPr lang="en-US" dirty="0">
              <a:solidFill>
                <a:schemeClr val="bg1"/>
              </a:solidFill>
            </a:endParaRPr>
          </a:p>
          <a:p>
            <a:pPr marL="0" indent="0">
              <a:buNone/>
            </a:pPr>
            <a:r>
              <a:rPr lang="en-US" dirty="0">
                <a:solidFill>
                  <a:srgbClr val="FFFF66"/>
                </a:solidFill>
              </a:rPr>
              <a:t>3. Practice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4648199"/>
            <a:ext cx="5410200" cy="1781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356103"/>
            <a:ext cx="1600200" cy="244449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400" y="1371600"/>
            <a:ext cx="4089400" cy="1828800"/>
          </a:xfrm>
          <a:prstGeom prst="rect">
            <a:avLst/>
          </a:prstGeom>
          <a:ln>
            <a:noFill/>
          </a:ln>
          <a:effectLst>
            <a:softEdge rad="112500"/>
          </a:effectLst>
        </p:spPr>
      </p:pic>
    </p:spTree>
    <p:extLst>
      <p:ext uri="{BB962C8B-B14F-4D97-AF65-F5344CB8AC3E}">
        <p14:creationId xmlns:p14="http://schemas.microsoft.com/office/powerpoint/2010/main" val="726675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fontScale="40000" lnSpcReduction="20000"/>
          </a:bodyPr>
          <a:lstStyle/>
          <a:p>
            <a:pPr marL="0" indent="0">
              <a:buNone/>
            </a:pPr>
            <a:r>
              <a:rPr lang="en-US" dirty="0">
                <a:solidFill>
                  <a:schemeClr val="bg1"/>
                </a:solidFill>
              </a:rPr>
              <a:t>Bradford, Wade. “The Stanislavsky Method - An overview of his Acting Techniques.” </a:t>
            </a:r>
            <a:r>
              <a:rPr lang="en-US" dirty="0" err="1">
                <a:solidFill>
                  <a:schemeClr val="bg1"/>
                </a:solidFill>
              </a:rPr>
              <a:t>ThoughtCo</a:t>
            </a:r>
            <a:r>
              <a:rPr lang="en-US" dirty="0">
                <a:solidFill>
                  <a:schemeClr val="bg1"/>
                </a:solidFill>
              </a:rPr>
              <a:t>, 8 Mar. 2017, www.thoughtco.com/stanislavsky-system-acting-method-2712987. Accessed 15 Sept. 2017. </a:t>
            </a:r>
            <a:endParaRPr lang="fr-FR" dirty="0">
              <a:solidFill>
                <a:schemeClr val="bg1"/>
              </a:solidFill>
            </a:endParaRPr>
          </a:p>
          <a:p>
            <a:pPr marL="0" indent="0">
              <a:buNone/>
            </a:pPr>
            <a:endParaRPr lang="fr-FR" dirty="0">
              <a:solidFill>
                <a:schemeClr val="bg1"/>
              </a:solidFill>
            </a:endParaRPr>
          </a:p>
          <a:p>
            <a:pPr marL="0" indent="0">
              <a:buNone/>
            </a:pPr>
            <a:r>
              <a:rPr lang="en-US" dirty="0">
                <a:solidFill>
                  <a:schemeClr val="bg1"/>
                </a:solidFill>
              </a:rPr>
              <a:t>Kang, J. (2015, June 5). A Method Acting Approach to Designing Casual Games. Retrieved September 14, 2018, from https://www.gamasutra.com/blogs/JeremyKang/20150605/245258/A_Method_Acting_Approach_to_Designing_Casual_Games.php</a:t>
            </a:r>
          </a:p>
          <a:p>
            <a:pPr marL="0" indent="0">
              <a:buNone/>
            </a:pPr>
            <a:endParaRPr lang="fr-FR" dirty="0">
              <a:solidFill>
                <a:schemeClr val="bg1"/>
              </a:solidFill>
            </a:endParaRPr>
          </a:p>
          <a:p>
            <a:pPr marL="0" indent="0">
              <a:buNone/>
            </a:pPr>
            <a:r>
              <a:rPr lang="fr-FR" dirty="0">
                <a:solidFill>
                  <a:schemeClr val="bg1"/>
                </a:solidFill>
              </a:rPr>
              <a:t>La Maison de PHILIPPI(Y) de BUCELLI(Y) d'ESTRÉES. (2013, August 31). </a:t>
            </a:r>
            <a:r>
              <a:rPr lang="fr-FR" dirty="0" err="1">
                <a:solidFill>
                  <a:schemeClr val="bg1"/>
                </a:solidFill>
              </a:rPr>
              <a:t>Retrieved</a:t>
            </a:r>
            <a:r>
              <a:rPr lang="fr-FR" dirty="0">
                <a:solidFill>
                  <a:schemeClr val="bg1"/>
                </a:solidFill>
              </a:rPr>
              <a:t> </a:t>
            </a:r>
            <a:r>
              <a:rPr lang="fr-FR" dirty="0" err="1">
                <a:solidFill>
                  <a:schemeClr val="bg1"/>
                </a:solidFill>
              </a:rPr>
              <a:t>September</a:t>
            </a:r>
            <a:r>
              <a:rPr lang="fr-FR" dirty="0">
                <a:solidFill>
                  <a:schemeClr val="bg1"/>
                </a:solidFill>
              </a:rPr>
              <a:t> 15, 2017, </a:t>
            </a:r>
            <a:r>
              <a:rPr lang="fr-FR" dirty="0" err="1">
                <a:solidFill>
                  <a:schemeClr val="bg1"/>
                </a:solidFill>
              </a:rPr>
              <a:t>from</a:t>
            </a:r>
            <a:r>
              <a:rPr lang="fr-FR" dirty="0">
                <a:solidFill>
                  <a:schemeClr val="bg1"/>
                </a:solidFill>
              </a:rPr>
              <a:t> http://philippybucellyestrees.blogspot.com/2013/08/delsarte-genealogy.html </a:t>
            </a:r>
          </a:p>
          <a:p>
            <a:pPr marL="0" indent="0">
              <a:buNone/>
            </a:pPr>
            <a:endParaRPr lang="fr-FR" dirty="0">
              <a:solidFill>
                <a:schemeClr val="bg1"/>
              </a:solidFill>
            </a:endParaRPr>
          </a:p>
          <a:p>
            <a:pPr marL="0" indent="0">
              <a:buNone/>
            </a:pPr>
            <a:r>
              <a:rPr lang="en-US" dirty="0">
                <a:solidFill>
                  <a:schemeClr val="bg1"/>
                </a:solidFill>
              </a:rPr>
              <a:t>“Lee Strasberg.” Biography.com, A&amp;E Networks Television, 8 July 2014, www.biography.com/people/lee-strasberg-9496658. Accessed 15 Sept. 2017. </a:t>
            </a:r>
          </a:p>
          <a:p>
            <a:pPr marL="0" indent="0">
              <a:buNone/>
            </a:pPr>
            <a:endParaRPr lang="en-US" dirty="0">
              <a:solidFill>
                <a:schemeClr val="bg1"/>
              </a:solidFill>
            </a:endParaRPr>
          </a:p>
          <a:p>
            <a:pPr marL="0" indent="0">
              <a:buNone/>
            </a:pPr>
            <a:r>
              <a:rPr lang="en-US" dirty="0">
                <a:solidFill>
                  <a:schemeClr val="bg1"/>
                </a:solidFill>
              </a:rPr>
              <a:t>PBS. “Stella Adler.” PBS, Public Broadcasting Service, 4 Aug. 2015, www.pbs.org/wnet/americanmasters/stella-adler-about-stella-adler/526/. Accessed 15 Sept. 2017. </a:t>
            </a:r>
          </a:p>
          <a:p>
            <a:pPr marL="0" indent="0">
              <a:buNone/>
            </a:pPr>
            <a:endParaRPr lang="en-US" dirty="0">
              <a:solidFill>
                <a:schemeClr val="bg1"/>
              </a:solidFill>
            </a:endParaRPr>
          </a:p>
          <a:p>
            <a:pPr marL="0" indent="0">
              <a:buNone/>
            </a:pPr>
            <a:r>
              <a:rPr lang="en-US" dirty="0">
                <a:solidFill>
                  <a:schemeClr val="bg1"/>
                </a:solidFill>
              </a:rPr>
              <a:t>Sandbox Networks, Inc. (</a:t>
            </a:r>
            <a:r>
              <a:rPr lang="en-US" dirty="0" err="1">
                <a:solidFill>
                  <a:schemeClr val="bg1"/>
                </a:solidFill>
              </a:rPr>
              <a:t>n.d.</a:t>
            </a:r>
            <a:r>
              <a:rPr lang="en-US" dirty="0">
                <a:solidFill>
                  <a:schemeClr val="bg1"/>
                </a:solidFill>
              </a:rPr>
              <a:t>). Delsarte, François. Retrieved September 15, 2017, from https://www.infoplease.com/encyclopedia/literature-and-the-arts/biographies/theater-biographies/delsarte-francois </a:t>
            </a:r>
          </a:p>
          <a:p>
            <a:pPr marL="0" indent="0">
              <a:buNone/>
            </a:pPr>
            <a:endParaRPr lang="en-US" dirty="0">
              <a:solidFill>
                <a:schemeClr val="bg1"/>
              </a:solidFill>
            </a:endParaRPr>
          </a:p>
          <a:p>
            <a:pPr marL="0" indent="0">
              <a:buNone/>
            </a:pPr>
            <a:r>
              <a:rPr lang="en-US" dirty="0">
                <a:solidFill>
                  <a:schemeClr val="bg1"/>
                </a:solidFill>
              </a:rPr>
              <a:t>WIC.org. “</a:t>
            </a:r>
            <a:r>
              <a:rPr lang="en-US" dirty="0" err="1">
                <a:solidFill>
                  <a:schemeClr val="bg1"/>
                </a:solidFill>
              </a:rPr>
              <a:t>Uta</a:t>
            </a:r>
            <a:r>
              <a:rPr lang="en-US" dirty="0">
                <a:solidFill>
                  <a:schemeClr val="bg1"/>
                </a:solidFill>
              </a:rPr>
              <a:t> Hagen.” WIC Biography - </a:t>
            </a:r>
            <a:r>
              <a:rPr lang="en-US" dirty="0" err="1">
                <a:solidFill>
                  <a:schemeClr val="bg1"/>
                </a:solidFill>
              </a:rPr>
              <a:t>Uta</a:t>
            </a:r>
            <a:r>
              <a:rPr lang="en-US" dirty="0">
                <a:solidFill>
                  <a:schemeClr val="bg1"/>
                </a:solidFill>
              </a:rPr>
              <a:t> Hagen, www.wic.org/bio/hagen.htm. Accessed 19 Sept. 2017. </a:t>
            </a:r>
          </a:p>
        </p:txBody>
      </p:sp>
    </p:spTree>
    <p:extLst>
      <p:ext uri="{BB962C8B-B14F-4D97-AF65-F5344CB8AC3E}">
        <p14:creationId xmlns:p14="http://schemas.microsoft.com/office/powerpoint/2010/main" val="2433532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FFC000"/>
                </a:solidFill>
                <a:latin typeface="Harrington" panose="04040505050A02020702" pitchFamily="82" charset="0"/>
                <a:cs typeface="LilyUPC" panose="020B0604020202020204" pitchFamily="34" charset="-34"/>
              </a:rPr>
              <a:t>The History of Acting Methods</a:t>
            </a:r>
          </a:p>
        </p:txBody>
      </p:sp>
      <p:sp>
        <p:nvSpPr>
          <p:cNvPr id="3" name="Content Placeholder 2"/>
          <p:cNvSpPr>
            <a:spLocks noGrp="1"/>
          </p:cNvSpPr>
          <p:nvPr>
            <p:ph idx="1"/>
          </p:nvPr>
        </p:nvSpPr>
        <p:spPr/>
        <p:txBody>
          <a:bodyPr>
            <a:normAutofit fontScale="70000" lnSpcReduction="20000"/>
          </a:bodyPr>
          <a:lstStyle/>
          <a:p>
            <a:r>
              <a:rPr lang="en-US" dirty="0">
                <a:solidFill>
                  <a:schemeClr val="bg1"/>
                </a:solidFill>
              </a:rPr>
              <a:t>"The Paradox of the Actor" – an essay written by Denis Diderot (1713-1784) – begins to approach part of the actor's challenge: </a:t>
            </a:r>
          </a:p>
          <a:p>
            <a:pPr lvl="1"/>
            <a:r>
              <a:rPr lang="en-US" dirty="0">
                <a:solidFill>
                  <a:schemeClr val="bg1"/>
                </a:solidFill>
              </a:rPr>
              <a:t>“to appear real, the actor must be artificial.”</a:t>
            </a:r>
          </a:p>
          <a:p>
            <a:r>
              <a:rPr lang="en-US" dirty="0">
                <a:solidFill>
                  <a:schemeClr val="bg1"/>
                </a:solidFill>
              </a:rPr>
              <a:t>Before this, there was not much of a specifically acknowledged approach to acting.</a:t>
            </a:r>
          </a:p>
          <a:p>
            <a:r>
              <a:rPr lang="en-US" dirty="0">
                <a:solidFill>
                  <a:srgbClr val="FFFF99"/>
                </a:solidFill>
              </a:rPr>
              <a:t>Francois Delsarte (1811-1871) – devised a system of expression that reduced emotions to a series of fixed poses and attitudes, achieved through body and voice </a:t>
            </a:r>
            <a:r>
              <a:rPr lang="en-US" dirty="0">
                <a:solidFill>
                  <a:schemeClr val="bg1"/>
                </a:solidFill>
              </a:rPr>
              <a:t>– became </a:t>
            </a:r>
            <a:r>
              <a:rPr lang="en-US" dirty="0" err="1">
                <a:solidFill>
                  <a:schemeClr val="bg1"/>
                </a:solidFill>
              </a:rPr>
              <a:t>methodistic</a:t>
            </a:r>
            <a:r>
              <a:rPr lang="en-US" dirty="0">
                <a:solidFill>
                  <a:schemeClr val="bg1"/>
                </a:solidFill>
              </a:rPr>
              <a:t> and unworkable, but the American Academy of Dramatic Arts, founded in 1894 was founded on Delsarte principles. </a:t>
            </a:r>
          </a:p>
          <a:p>
            <a:r>
              <a:rPr lang="en-US" dirty="0">
                <a:solidFill>
                  <a:schemeClr val="bg1"/>
                </a:solidFill>
              </a:rPr>
              <a:t>The American Mime Theatre, which held some classes at The American Academy, approaches acting in a similar, though certainly not exact, manner. </a:t>
            </a:r>
          </a:p>
          <a:p>
            <a:r>
              <a:rPr lang="en-US" dirty="0">
                <a:solidFill>
                  <a:schemeClr val="bg1"/>
                </a:solidFill>
              </a:rPr>
              <a:t>Modern "realistic" acting is based much on Constantin Stanislavsky’s (1863-1938) method acting.</a:t>
            </a:r>
          </a:p>
          <a:p>
            <a:endParaRPr lang="en-US" dirty="0">
              <a:solidFill>
                <a:schemeClr val="bg1"/>
              </a:solidFill>
            </a:endParaRPr>
          </a:p>
        </p:txBody>
      </p:sp>
    </p:spTree>
    <p:extLst>
      <p:ext uri="{BB962C8B-B14F-4D97-AF65-F5344CB8AC3E}">
        <p14:creationId xmlns:p14="http://schemas.microsoft.com/office/powerpoint/2010/main" val="141477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latin typeface="Matura MT Script Capitals" panose="03020802060602070202" pitchFamily="66" charset="0"/>
              </a:rPr>
              <a:t>Who is Francois Delsarte?</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4800" y="1447800"/>
            <a:ext cx="4114800" cy="429736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Content Placeholder 3"/>
          <p:cNvSpPr>
            <a:spLocks noGrp="1"/>
          </p:cNvSpPr>
          <p:nvPr>
            <p:ph sz="half" idx="2"/>
          </p:nvPr>
        </p:nvSpPr>
        <p:spPr/>
        <p:txBody>
          <a:bodyPr>
            <a:normAutofit fontScale="77500" lnSpcReduction="20000"/>
          </a:bodyPr>
          <a:lstStyle/>
          <a:p>
            <a:r>
              <a:rPr lang="en-US" dirty="0">
                <a:solidFill>
                  <a:schemeClr val="bg1"/>
                </a:solidFill>
              </a:rPr>
              <a:t>Francois Delsarte was a French teacher of acting and singing. </a:t>
            </a:r>
          </a:p>
          <a:p>
            <a:r>
              <a:rPr lang="en-US" dirty="0">
                <a:solidFill>
                  <a:schemeClr val="bg1"/>
                </a:solidFill>
              </a:rPr>
              <a:t>He studied singing (1825–29) at the Paris Conservatoire and appeared as a tenor at the </a:t>
            </a:r>
            <a:r>
              <a:rPr lang="en-US" dirty="0" err="1">
                <a:solidFill>
                  <a:schemeClr val="bg1"/>
                </a:solidFill>
              </a:rPr>
              <a:t>Opéra-Comique</a:t>
            </a:r>
            <a:r>
              <a:rPr lang="en-US" dirty="0">
                <a:solidFill>
                  <a:schemeClr val="bg1"/>
                </a:solidFill>
              </a:rPr>
              <a:t>, but faulty training had damaged his voice. </a:t>
            </a:r>
          </a:p>
          <a:p>
            <a:r>
              <a:rPr lang="en-US" dirty="0">
                <a:solidFill>
                  <a:schemeClr val="bg1"/>
                </a:solidFill>
              </a:rPr>
              <a:t>Delsarte formulated certain principles of aesthetics that he applied to the teaching of dramatic expression. </a:t>
            </a:r>
          </a:p>
          <a:p>
            <a:r>
              <a:rPr lang="en-US" dirty="0">
                <a:solidFill>
                  <a:schemeClr val="bg1"/>
                </a:solidFill>
              </a:rPr>
              <a:t>He set up rules coordinating the voice with the gestures of all parts of the body. </a:t>
            </a:r>
          </a:p>
        </p:txBody>
      </p:sp>
    </p:spTree>
    <p:extLst>
      <p:ext uri="{BB962C8B-B14F-4D97-AF65-F5344CB8AC3E}">
        <p14:creationId xmlns:p14="http://schemas.microsoft.com/office/powerpoint/2010/main" val="3179730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 y="135577"/>
            <a:ext cx="3657601" cy="648392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135577"/>
            <a:ext cx="5105400" cy="6483926"/>
          </a:xfrm>
          <a:prstGeom prst="rect">
            <a:avLst/>
          </a:prstGeom>
        </p:spPr>
      </p:pic>
    </p:spTree>
    <p:extLst>
      <p:ext uri="{BB962C8B-B14F-4D97-AF65-F5344CB8AC3E}">
        <p14:creationId xmlns:p14="http://schemas.microsoft.com/office/powerpoint/2010/main" val="3410785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00B0F0"/>
                </a:solidFill>
                <a:latin typeface="Playbill" panose="040506030A0602020202" pitchFamily="82" charset="0"/>
              </a:rPr>
              <a:t>Who is Constantin Stanislavsky?</a:t>
            </a:r>
          </a:p>
        </p:txBody>
      </p:sp>
      <p:sp>
        <p:nvSpPr>
          <p:cNvPr id="3" name="Content Placeholder 2"/>
          <p:cNvSpPr>
            <a:spLocks noGrp="1"/>
          </p:cNvSpPr>
          <p:nvPr>
            <p:ph sz="half" idx="1"/>
          </p:nvPr>
        </p:nvSpPr>
        <p:spPr>
          <a:xfrm>
            <a:off x="457200" y="1600200"/>
            <a:ext cx="4876800" cy="4525963"/>
          </a:xfrm>
        </p:spPr>
        <p:txBody>
          <a:bodyPr>
            <a:normAutofit fontScale="92500" lnSpcReduction="10000"/>
          </a:bodyPr>
          <a:lstStyle/>
          <a:p>
            <a:pPr marL="0" indent="0">
              <a:buNone/>
            </a:pPr>
            <a:r>
              <a:rPr lang="en-US" sz="1600" dirty="0">
                <a:solidFill>
                  <a:schemeClr val="bg1"/>
                </a:solidFill>
              </a:rPr>
              <a:t>According to thoughtco.com:</a:t>
            </a:r>
          </a:p>
          <a:p>
            <a:r>
              <a:rPr lang="en-US" sz="1600" dirty="0">
                <a:solidFill>
                  <a:schemeClr val="bg1"/>
                </a:solidFill>
              </a:rPr>
              <a:t>Constantin Stanislavsky was born on January 17</a:t>
            </a:r>
            <a:r>
              <a:rPr lang="en-US" sz="1600" baseline="30000" dirty="0">
                <a:solidFill>
                  <a:schemeClr val="bg1"/>
                </a:solidFill>
              </a:rPr>
              <a:t>th</a:t>
            </a:r>
            <a:r>
              <a:rPr lang="en-US" sz="1600" dirty="0">
                <a:solidFill>
                  <a:schemeClr val="bg1"/>
                </a:solidFill>
              </a:rPr>
              <a:t>, 1863 and died August 7</a:t>
            </a:r>
            <a:r>
              <a:rPr lang="en-US" sz="1600" baseline="30000" dirty="0">
                <a:solidFill>
                  <a:schemeClr val="bg1"/>
                </a:solidFill>
              </a:rPr>
              <a:t>th</a:t>
            </a:r>
            <a:r>
              <a:rPr lang="en-US" sz="1600" dirty="0">
                <a:solidFill>
                  <a:schemeClr val="bg1"/>
                </a:solidFill>
              </a:rPr>
              <a:t>, 1938.</a:t>
            </a:r>
          </a:p>
          <a:p>
            <a:r>
              <a:rPr lang="en-US" sz="1600" dirty="0">
                <a:solidFill>
                  <a:schemeClr val="bg1"/>
                </a:solidFill>
              </a:rPr>
              <a:t>Before he adopted the stage name "Stanislavsky," he was Constantin </a:t>
            </a:r>
            <a:r>
              <a:rPr lang="en-US" sz="1600" dirty="0" err="1">
                <a:solidFill>
                  <a:schemeClr val="bg1"/>
                </a:solidFill>
              </a:rPr>
              <a:t>Sergeyvich</a:t>
            </a:r>
            <a:r>
              <a:rPr lang="en-US" sz="1600" dirty="0">
                <a:solidFill>
                  <a:schemeClr val="bg1"/>
                </a:solidFill>
              </a:rPr>
              <a:t> Alekseyev, a member of one of the wealthiest families in Russia. </a:t>
            </a:r>
          </a:p>
          <a:p>
            <a:r>
              <a:rPr lang="en-US" sz="1600" dirty="0">
                <a:solidFill>
                  <a:schemeClr val="bg1"/>
                </a:solidFill>
              </a:rPr>
              <a:t>According to his autobiography, </a:t>
            </a:r>
            <a:r>
              <a:rPr lang="en-US" sz="1600" i="1" dirty="0">
                <a:solidFill>
                  <a:schemeClr val="bg1"/>
                </a:solidFill>
              </a:rPr>
              <a:t>My Life in Art</a:t>
            </a:r>
            <a:r>
              <a:rPr lang="en-US" sz="1600" dirty="0">
                <a:solidFill>
                  <a:schemeClr val="bg1"/>
                </a:solidFill>
              </a:rPr>
              <a:t>, he was enchanted by the theater at an early age. During his childhood, he adopted a love of puppet theater, ballet, and opera. During adolescence he developed a love of the theater; he defied the expectations of family and social class by becoming an actor.</a:t>
            </a:r>
          </a:p>
          <a:p>
            <a:r>
              <a:rPr lang="en-US" sz="1600" dirty="0">
                <a:solidFill>
                  <a:schemeClr val="bg1"/>
                </a:solidFill>
              </a:rPr>
              <a:t>He dropped out of drama school after only several weeks of instruction. The style of the day called for unrealistic, over-dramatic performances. It was a style he loathed because it did not truly convey human nature. </a:t>
            </a:r>
          </a:p>
          <a:p>
            <a:r>
              <a:rPr lang="en-US" sz="1600" dirty="0">
                <a:solidFill>
                  <a:schemeClr val="bg1"/>
                </a:solidFill>
              </a:rPr>
              <a:t>Working with directors Alexander </a:t>
            </a:r>
            <a:r>
              <a:rPr lang="en-US" sz="1600" dirty="0" err="1">
                <a:solidFill>
                  <a:schemeClr val="bg1"/>
                </a:solidFill>
              </a:rPr>
              <a:t>Fedotov</a:t>
            </a:r>
            <a:r>
              <a:rPr lang="en-US" sz="1600" dirty="0">
                <a:solidFill>
                  <a:schemeClr val="bg1"/>
                </a:solidFill>
              </a:rPr>
              <a:t> and Vladimir </a:t>
            </a:r>
            <a:r>
              <a:rPr lang="en-US" sz="1600" dirty="0" err="1">
                <a:solidFill>
                  <a:schemeClr val="bg1"/>
                </a:solidFill>
              </a:rPr>
              <a:t>Nemirovich-Danchenko</a:t>
            </a:r>
            <a:r>
              <a:rPr lang="en-US" sz="1600" dirty="0">
                <a:solidFill>
                  <a:schemeClr val="bg1"/>
                </a:solidFill>
              </a:rPr>
              <a:t>, Stanislavsky would eventually co-found the Moscow Art Theatre in 1898.</a:t>
            </a:r>
            <a:endParaRPr lang="en-US" sz="1000" dirty="0">
              <a:solidFill>
                <a:schemeClr val="bg1"/>
              </a:solidFill>
            </a:endParaRP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867400" y="1600200"/>
            <a:ext cx="2743200" cy="4525963"/>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3909789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00B0F0"/>
                </a:solidFill>
                <a:latin typeface="Playbill" panose="040506030A0602020202" pitchFamily="82" charset="0"/>
              </a:rPr>
              <a:t>Who is Constantin Stanislavsky?</a:t>
            </a:r>
          </a:p>
        </p:txBody>
      </p:sp>
      <p:sp>
        <p:nvSpPr>
          <p:cNvPr id="3" name="Content Placeholder 2"/>
          <p:cNvSpPr>
            <a:spLocks noGrp="1"/>
          </p:cNvSpPr>
          <p:nvPr>
            <p:ph sz="half" idx="1"/>
          </p:nvPr>
        </p:nvSpPr>
        <p:spPr>
          <a:xfrm>
            <a:off x="457200" y="1600200"/>
            <a:ext cx="4876800" cy="4525963"/>
          </a:xfrm>
        </p:spPr>
        <p:txBody>
          <a:bodyPr>
            <a:normAutofit fontScale="32500" lnSpcReduction="20000"/>
          </a:bodyPr>
          <a:lstStyle/>
          <a:p>
            <a:pPr marL="0" indent="0">
              <a:buNone/>
            </a:pPr>
            <a:r>
              <a:rPr lang="en-US" sz="4400" dirty="0">
                <a:solidFill>
                  <a:schemeClr val="bg1"/>
                </a:solidFill>
              </a:rPr>
              <a:t>According to thoughtco.com:</a:t>
            </a:r>
          </a:p>
          <a:p>
            <a:r>
              <a:rPr lang="en-US" sz="4400" dirty="0">
                <a:solidFill>
                  <a:schemeClr val="bg1"/>
                </a:solidFill>
              </a:rPr>
              <a:t>His international success in the early 1900s is tied to the rise of Anton Chekhov's popularity as a playwright. </a:t>
            </a:r>
          </a:p>
          <a:p>
            <a:r>
              <a:rPr lang="en-US" sz="4400" dirty="0">
                <a:solidFill>
                  <a:schemeClr val="bg1"/>
                </a:solidFill>
              </a:rPr>
              <a:t>Chekhov, already a beloved storyteller, vaulted to higher levels of fame with his unique comedic dramas, </a:t>
            </a:r>
            <a:r>
              <a:rPr lang="en-US" sz="4400" i="1" dirty="0">
                <a:solidFill>
                  <a:schemeClr val="bg1"/>
                </a:solidFill>
              </a:rPr>
              <a:t>The Seagull</a:t>
            </a:r>
            <a:r>
              <a:rPr lang="en-US" sz="4400" dirty="0">
                <a:solidFill>
                  <a:schemeClr val="bg1"/>
                </a:solidFill>
              </a:rPr>
              <a:t>, </a:t>
            </a:r>
            <a:r>
              <a:rPr lang="en-US" sz="4400" i="1" dirty="0">
                <a:solidFill>
                  <a:schemeClr val="bg1"/>
                </a:solidFill>
              </a:rPr>
              <a:t>Uncle Vanya</a:t>
            </a:r>
            <a:r>
              <a:rPr lang="en-US" sz="4400" dirty="0">
                <a:solidFill>
                  <a:schemeClr val="bg1"/>
                </a:solidFill>
              </a:rPr>
              <a:t>, and </a:t>
            </a:r>
            <a:r>
              <a:rPr lang="en-US" sz="4400" i="1" dirty="0">
                <a:solidFill>
                  <a:schemeClr val="bg1"/>
                </a:solidFill>
              </a:rPr>
              <a:t>The Cherry Orchard</a:t>
            </a:r>
            <a:r>
              <a:rPr lang="en-US" sz="4400" dirty="0">
                <a:solidFill>
                  <a:schemeClr val="bg1"/>
                </a:solidFill>
              </a:rPr>
              <a:t>. Each production of Chekhov's major plays was overseen by Stanislavsky, who realized early on that Chekhov's characters could not be effectively brought to life on stage by traditional means. </a:t>
            </a:r>
          </a:p>
          <a:p>
            <a:r>
              <a:rPr lang="en-US" sz="4400" dirty="0">
                <a:solidFill>
                  <a:schemeClr val="bg1"/>
                </a:solidFill>
              </a:rPr>
              <a:t>Stanislavsky felt that the best performances were the most natural and realistic ones. Hence, his method developed, revolutionizing acting techniques throughout Europe, and eventually the world.</a:t>
            </a:r>
          </a:p>
          <a:p>
            <a:r>
              <a:rPr lang="en-US" sz="4400" dirty="0">
                <a:solidFill>
                  <a:schemeClr val="bg1"/>
                </a:solidFill>
              </a:rPr>
              <a:t>Constantin Stanislavsky, famed Russian actor, director, and teacher, profoundly influenced the theater of the 20th century and beyond. </a:t>
            </a:r>
          </a:p>
          <a:p>
            <a:r>
              <a:rPr lang="en-US" sz="4400" dirty="0">
                <a:solidFill>
                  <a:schemeClr val="bg1"/>
                </a:solidFill>
              </a:rPr>
              <a:t>Throughout his long life, he developed a variety of techniques that became known as "The Stanislavsky System" or "The Method." </a:t>
            </a:r>
          </a:p>
          <a:p>
            <a:r>
              <a:rPr lang="en-US" sz="4400" dirty="0">
                <a:solidFill>
                  <a:schemeClr val="bg1"/>
                </a:solidFill>
              </a:rPr>
              <a:t>His books </a:t>
            </a:r>
            <a:r>
              <a:rPr lang="en-US" sz="4400" i="1" dirty="0">
                <a:solidFill>
                  <a:schemeClr val="bg1"/>
                </a:solidFill>
              </a:rPr>
              <a:t>My Life in Art </a:t>
            </a:r>
            <a:r>
              <a:rPr lang="en-US" sz="4400" dirty="0">
                <a:solidFill>
                  <a:schemeClr val="bg1"/>
                </a:solidFill>
              </a:rPr>
              <a:t>(an autobiography), </a:t>
            </a:r>
            <a:r>
              <a:rPr lang="en-US" sz="4400" i="1" dirty="0">
                <a:solidFill>
                  <a:schemeClr val="bg1"/>
                </a:solidFill>
              </a:rPr>
              <a:t>An Actor Prepares</a:t>
            </a:r>
            <a:r>
              <a:rPr lang="en-US" sz="4400" dirty="0">
                <a:solidFill>
                  <a:schemeClr val="bg1"/>
                </a:solidFill>
              </a:rPr>
              <a:t>, </a:t>
            </a:r>
            <a:r>
              <a:rPr lang="en-US" sz="4400" i="1" dirty="0">
                <a:solidFill>
                  <a:schemeClr val="bg1"/>
                </a:solidFill>
              </a:rPr>
              <a:t>Building a Character</a:t>
            </a:r>
            <a:r>
              <a:rPr lang="en-US" sz="4400" dirty="0">
                <a:solidFill>
                  <a:schemeClr val="bg1"/>
                </a:solidFill>
              </a:rPr>
              <a:t>, and </a:t>
            </a:r>
            <a:r>
              <a:rPr lang="en-US" sz="4400" i="1" dirty="0">
                <a:solidFill>
                  <a:schemeClr val="bg1"/>
                </a:solidFill>
              </a:rPr>
              <a:t>Creating a Role </a:t>
            </a:r>
            <a:r>
              <a:rPr lang="en-US" sz="4400" dirty="0">
                <a:solidFill>
                  <a:schemeClr val="bg1"/>
                </a:solidFill>
              </a:rPr>
              <a:t>are still studied today.</a:t>
            </a:r>
          </a:p>
          <a:p>
            <a:pPr marL="0" indent="0">
              <a:buNone/>
            </a:pPr>
            <a:endParaRPr lang="en-US" dirty="0">
              <a:solidFill>
                <a:schemeClr val="bg1"/>
              </a:solidFill>
            </a:endParaRP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867400" y="1600200"/>
            <a:ext cx="2743200" cy="4525963"/>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3073790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40000"/>
                    <a:lumOff val="60000"/>
                  </a:schemeClr>
                </a:solidFill>
                <a:latin typeface="Californian FB" panose="0207040306080B030204" pitchFamily="18" charset="0"/>
              </a:rPr>
              <a:t>What is the Stanislavsky System?</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447800"/>
            <a:ext cx="4038600" cy="4953000"/>
          </a:xfrm>
        </p:spPr>
      </p:pic>
      <p:sp>
        <p:nvSpPr>
          <p:cNvPr id="4" name="Content Placeholder 3"/>
          <p:cNvSpPr>
            <a:spLocks noGrp="1"/>
          </p:cNvSpPr>
          <p:nvPr>
            <p:ph sz="half" idx="2"/>
          </p:nvPr>
        </p:nvSpPr>
        <p:spPr/>
        <p:txBody>
          <a:bodyPr>
            <a:normAutofit fontScale="62500" lnSpcReduction="20000"/>
          </a:bodyPr>
          <a:lstStyle/>
          <a:p>
            <a:r>
              <a:rPr lang="en-US" dirty="0">
                <a:solidFill>
                  <a:schemeClr val="bg1"/>
                </a:solidFill>
              </a:rPr>
              <a:t>Although very complex, one of the basic goals of the "Stanislavsky System" was to portray believable, natural people on stage.</a:t>
            </a:r>
          </a:p>
          <a:p>
            <a:r>
              <a:rPr lang="en-US" dirty="0">
                <a:solidFill>
                  <a:schemeClr val="bg1"/>
                </a:solidFill>
              </a:rPr>
              <a:t>This notion was a striking contrast to the thespians in 19</a:t>
            </a:r>
            <a:r>
              <a:rPr lang="en-US" baseline="30000" dirty="0">
                <a:solidFill>
                  <a:schemeClr val="bg1"/>
                </a:solidFill>
              </a:rPr>
              <a:t>th</a:t>
            </a:r>
            <a:r>
              <a:rPr lang="en-US" dirty="0">
                <a:solidFill>
                  <a:schemeClr val="bg1"/>
                </a:solidFill>
              </a:rPr>
              <a:t> century Russia. </a:t>
            </a:r>
          </a:p>
          <a:p>
            <a:r>
              <a:rPr lang="en-US" dirty="0">
                <a:solidFill>
                  <a:schemeClr val="bg1"/>
                </a:solidFill>
              </a:rPr>
              <a:t>Most of the actors during that era spoke in a lavish tone, and gestured in an over-the-top manner. </a:t>
            </a:r>
          </a:p>
          <a:p>
            <a:r>
              <a:rPr lang="en-US" dirty="0">
                <a:solidFill>
                  <a:schemeClr val="bg1"/>
                </a:solidFill>
              </a:rPr>
              <a:t>Stanislavsky (also spelled "</a:t>
            </a:r>
            <a:r>
              <a:rPr lang="en-US" dirty="0" err="1">
                <a:solidFill>
                  <a:schemeClr val="bg1"/>
                </a:solidFill>
              </a:rPr>
              <a:t>Konstantine</a:t>
            </a:r>
            <a:r>
              <a:rPr lang="en-US" dirty="0">
                <a:solidFill>
                  <a:schemeClr val="bg1"/>
                </a:solidFill>
              </a:rPr>
              <a:t> Stanislavski") helped to change much of that. </a:t>
            </a:r>
          </a:p>
          <a:p>
            <a:r>
              <a:rPr lang="en-US" dirty="0">
                <a:solidFill>
                  <a:schemeClr val="bg1"/>
                </a:solidFill>
              </a:rPr>
              <a:t>In many ways, Stanislavsky is the father of today's style of “Method Acting,” a process in which actors immerse themselves into their characters as much as possible.</a:t>
            </a:r>
          </a:p>
          <a:p>
            <a:endParaRPr lang="en-US" dirty="0">
              <a:solidFill>
                <a:schemeClr val="bg1"/>
              </a:solidFill>
            </a:endParaRPr>
          </a:p>
        </p:txBody>
      </p:sp>
    </p:spTree>
    <p:extLst>
      <p:ext uri="{BB962C8B-B14F-4D97-AF65-F5344CB8AC3E}">
        <p14:creationId xmlns:p14="http://schemas.microsoft.com/office/powerpoint/2010/main" val="245070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7030A0"/>
                </a:solidFill>
                <a:effectLst>
                  <a:glow rad="101600">
                    <a:schemeClr val="bg1">
                      <a:alpha val="60000"/>
                    </a:schemeClr>
                  </a:glow>
                </a:effectLst>
                <a:latin typeface="Harlow Solid Italic" panose="04030604020F02020D02" pitchFamily="82" charset="0"/>
              </a:rPr>
              <a:t>Elements of his Method</a:t>
            </a:r>
          </a:p>
        </p:txBody>
      </p:sp>
      <p:sp>
        <p:nvSpPr>
          <p:cNvPr id="3" name="Content Placeholder 2"/>
          <p:cNvSpPr>
            <a:spLocks noGrp="1"/>
          </p:cNvSpPr>
          <p:nvPr>
            <p:ph idx="1"/>
          </p:nvPr>
        </p:nvSpPr>
        <p:spPr/>
        <p:txBody>
          <a:bodyPr>
            <a:normAutofit fontScale="92500"/>
          </a:bodyPr>
          <a:lstStyle/>
          <a:p>
            <a:r>
              <a:rPr lang="en-US" dirty="0">
                <a:solidFill>
                  <a:srgbClr val="FFFF00"/>
                </a:solidFill>
              </a:rPr>
              <a:t>The "Magic If“</a:t>
            </a:r>
          </a:p>
          <a:p>
            <a:pPr lvl="1"/>
            <a:r>
              <a:rPr lang="en-US" dirty="0">
                <a:solidFill>
                  <a:schemeClr val="bg1"/>
                </a:solidFill>
              </a:rPr>
              <a:t>A simple way of beginning the Stanislavsky Method is to ask yourself </a:t>
            </a:r>
            <a:r>
              <a:rPr lang="en-US" dirty="0">
                <a:solidFill>
                  <a:srgbClr val="FFFF99"/>
                </a:solidFill>
              </a:rPr>
              <a:t>"What would I do if I were in this situation?" </a:t>
            </a:r>
            <a:r>
              <a:rPr lang="en-US" dirty="0">
                <a:solidFill>
                  <a:schemeClr val="bg1"/>
                </a:solidFill>
              </a:rPr>
              <a:t>This is a good way to consider natural reactions to the events in the story. </a:t>
            </a:r>
          </a:p>
          <a:p>
            <a:pPr lvl="1"/>
            <a:r>
              <a:rPr lang="en-US" dirty="0">
                <a:solidFill>
                  <a:schemeClr val="bg1"/>
                </a:solidFill>
              </a:rPr>
              <a:t>However, Stanislavsky also realized that these types of "what if" questions do not always lead to the best characterization. "What would I do?" might be a very different question from "What would Hamlet do?" Still, it's a good place to begin.</a:t>
            </a:r>
          </a:p>
        </p:txBody>
      </p:sp>
    </p:spTree>
    <p:extLst>
      <p:ext uri="{BB962C8B-B14F-4D97-AF65-F5344CB8AC3E}">
        <p14:creationId xmlns:p14="http://schemas.microsoft.com/office/powerpoint/2010/main" val="198137550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3218</Words>
  <Application>Microsoft Office PowerPoint</Application>
  <PresentationFormat>On-screen Show (4:3)</PresentationFormat>
  <Paragraphs>179</Paragraphs>
  <Slides>22</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22</vt:i4>
      </vt:variant>
    </vt:vector>
  </HeadingPairs>
  <TitlesOfParts>
    <vt:vector size="37" baseType="lpstr">
      <vt:lpstr>Arial</vt:lpstr>
      <vt:lpstr>Bodoni MT Black</vt:lpstr>
      <vt:lpstr>Calibri</vt:lpstr>
      <vt:lpstr>Californian FB</vt:lpstr>
      <vt:lpstr>Edwardian Script ITC</vt:lpstr>
      <vt:lpstr>Engravers MT</vt:lpstr>
      <vt:lpstr>Gabriola</vt:lpstr>
      <vt:lpstr>Harlow Solid Italic</vt:lpstr>
      <vt:lpstr>Harrington</vt:lpstr>
      <vt:lpstr>LilyUPC</vt:lpstr>
      <vt:lpstr>Lucida Calligraphy</vt:lpstr>
      <vt:lpstr>Magneto</vt:lpstr>
      <vt:lpstr>Matura MT Script Capitals</vt:lpstr>
      <vt:lpstr>Playbill</vt:lpstr>
      <vt:lpstr>1_Office Theme</vt:lpstr>
      <vt:lpstr>The Actor and the Theatre</vt:lpstr>
      <vt:lpstr>Elements of Acting</vt:lpstr>
      <vt:lpstr>The History of Acting Methods</vt:lpstr>
      <vt:lpstr>Who is Francois Delsarte?</vt:lpstr>
      <vt:lpstr>PowerPoint Presentation</vt:lpstr>
      <vt:lpstr>Who is Constantin Stanislavsky?</vt:lpstr>
      <vt:lpstr>Who is Constantin Stanislavsky?</vt:lpstr>
      <vt:lpstr>What is the Stanislavsky System?</vt:lpstr>
      <vt:lpstr>Elements of his Method</vt:lpstr>
      <vt:lpstr>Elements of his Method</vt:lpstr>
      <vt:lpstr>Elements of his Method</vt:lpstr>
      <vt:lpstr>Elements of his Method</vt:lpstr>
      <vt:lpstr>Elements of his Method</vt:lpstr>
      <vt:lpstr>Stanislavsky's Legacy</vt:lpstr>
      <vt:lpstr>Who is Stella Adler?</vt:lpstr>
      <vt:lpstr>Who is Stella Adler?</vt:lpstr>
      <vt:lpstr>Who is Lee Strasberg?</vt:lpstr>
      <vt:lpstr>Who is Lee Strasberg?</vt:lpstr>
      <vt:lpstr>Who is Uta Hagen?</vt:lpstr>
      <vt:lpstr>Who is Uta Hagen?</vt:lpstr>
      <vt:lpstr>Three Basic Ingredients of the Actor </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Actor and the Theatre</dc:title>
  <dc:creator>Sawyer, Allyson (asawyer@psusd.us)</dc:creator>
  <cp:lastModifiedBy>Boylan, Allyson (aboylan@psusd.us)</cp:lastModifiedBy>
  <cp:revision>45</cp:revision>
  <dcterms:created xsi:type="dcterms:W3CDTF">2017-09-15T04:08:10Z</dcterms:created>
  <dcterms:modified xsi:type="dcterms:W3CDTF">2022-09-20T21:24:07Z</dcterms:modified>
</cp:coreProperties>
</file>