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4" r:id="rId8"/>
    <p:sldId id="265" r:id="rId9"/>
    <p:sldId id="277" r:id="rId10"/>
    <p:sldId id="266" r:id="rId11"/>
    <p:sldId id="267" r:id="rId12"/>
    <p:sldId id="268" r:id="rId13"/>
    <p:sldId id="272" r:id="rId14"/>
    <p:sldId id="273" r:id="rId15"/>
    <p:sldId id="269" r:id="rId16"/>
    <p:sldId id="270" r:id="rId17"/>
    <p:sldId id="275" r:id="rId18"/>
    <p:sldId id="276" r:id="rId19"/>
    <p:sldId id="271"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F0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21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369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566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86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219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984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64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564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304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21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991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9/26/2022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2682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lstStyle/>
          <a:p>
            <a:r>
              <a:rPr lang="en-US" b="1" dirty="0">
                <a:ln w="12700">
                  <a:solidFill>
                    <a:schemeClr val="accent5"/>
                  </a:solidFill>
                  <a:prstDash val="solid"/>
                </a:ln>
                <a:solidFill>
                  <a:schemeClr val="accent5">
                    <a:lumMod val="60000"/>
                    <a:lumOff val="40000"/>
                  </a:schemeClr>
                </a:solidFill>
                <a:latin typeface="Matura MT Script Capitals" panose="03020802060602070202" pitchFamily="66" charset="0"/>
              </a:rPr>
              <a:t>The Director and the Theatre</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7</a:t>
            </a:r>
          </a:p>
          <a:p>
            <a:r>
              <a:rPr lang="en-US" dirty="0">
                <a:solidFill>
                  <a:schemeClr val="bg1"/>
                </a:solidFill>
              </a:rPr>
              <a:t>[Part 2]</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7452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8000" b="1" u="sng" dirty="0">
                <a:solidFill>
                  <a:srgbClr val="92D050"/>
                </a:solidFill>
              </a:rPr>
              <a:t>Staging the Play</a:t>
            </a:r>
          </a:p>
          <a:p>
            <a:pPr marL="0" indent="0">
              <a:buNone/>
            </a:pPr>
            <a:endParaRPr lang="en-US" sz="4800" dirty="0">
              <a:solidFill>
                <a:schemeClr val="bg1"/>
              </a:solidFill>
            </a:endParaRPr>
          </a:p>
          <a:p>
            <a:r>
              <a:rPr lang="en-US" sz="7200" dirty="0">
                <a:solidFill>
                  <a:schemeClr val="bg1"/>
                </a:solidFill>
              </a:rPr>
              <a:t>Achieving focus:</a:t>
            </a:r>
          </a:p>
          <a:p>
            <a:pPr lvl="1"/>
            <a:r>
              <a:rPr lang="en-US" sz="6400" dirty="0">
                <a:solidFill>
                  <a:schemeClr val="bg1"/>
                </a:solidFill>
              </a:rPr>
              <a:t>By body position – the actor who is most "full front" will have the focus.</a:t>
            </a:r>
            <a:endParaRPr lang="en-US" sz="7200" dirty="0">
              <a:solidFill>
                <a:schemeClr val="bg1"/>
              </a:solidFill>
            </a:endParaRPr>
          </a:p>
          <a:p>
            <a:pPr lvl="1"/>
            <a:r>
              <a:rPr lang="en-US" sz="7200" dirty="0">
                <a:solidFill>
                  <a:schemeClr val="bg1"/>
                </a:solidFill>
              </a:rPr>
              <a:t>By stage area – central areas have most focus.</a:t>
            </a:r>
          </a:p>
          <a:p>
            <a:pPr lvl="1"/>
            <a:r>
              <a:rPr lang="en-US" sz="7200" dirty="0">
                <a:solidFill>
                  <a:schemeClr val="bg1"/>
                </a:solidFill>
              </a:rPr>
              <a:t>By level – actor on highest level.</a:t>
            </a:r>
          </a:p>
          <a:p>
            <a:pPr lvl="1"/>
            <a:r>
              <a:rPr lang="en-US" sz="7200" dirty="0">
                <a:solidFill>
                  <a:schemeClr val="bg1"/>
                </a:solidFill>
              </a:rPr>
              <a:t>By plane – farthest downstage.</a:t>
            </a:r>
          </a:p>
          <a:p>
            <a:pPr lvl="1"/>
            <a:r>
              <a:rPr lang="en-US" sz="7200" dirty="0">
                <a:solidFill>
                  <a:schemeClr val="bg1"/>
                </a:solidFill>
              </a:rPr>
              <a:t>By contrast – actor who is apart from group (sitting, while rest of cast is standing).</a:t>
            </a:r>
          </a:p>
          <a:p>
            <a:pPr lvl="1"/>
            <a:r>
              <a:rPr lang="en-US" sz="7200" dirty="0">
                <a:solidFill>
                  <a:schemeClr val="bg1"/>
                </a:solidFill>
              </a:rPr>
              <a:t>By movement – moving actor will have more focus.</a:t>
            </a:r>
          </a:p>
          <a:p>
            <a:r>
              <a:rPr lang="en-US" sz="7200" dirty="0">
                <a:solidFill>
                  <a:schemeClr val="bg1"/>
                </a:solidFill>
              </a:rPr>
              <a:t>From late 19th century, the proscenium, "picture-frame" (box set, fourth-wall realism) have exploited stage’s potential for displaying pictures.</a:t>
            </a:r>
          </a:p>
          <a:p>
            <a:r>
              <a:rPr lang="en-US" sz="7200" dirty="0">
                <a:solidFill>
                  <a:schemeClr val="bg1"/>
                </a:solidFill>
              </a:rPr>
              <a:t>Not as easy on thrust or arena.</a:t>
            </a:r>
          </a:p>
          <a:p>
            <a:r>
              <a:rPr lang="en-US" sz="7200" dirty="0">
                <a:solidFill>
                  <a:schemeClr val="bg1"/>
                </a:solidFill>
              </a:rPr>
              <a:t>Mood and rhythm can be conveyed through movement: angular, round movements, jerky / smooth, etc.</a:t>
            </a:r>
          </a:p>
          <a:p>
            <a:r>
              <a:rPr lang="en-US" sz="7200" dirty="0">
                <a:solidFill>
                  <a:schemeClr val="bg1"/>
                </a:solidFill>
              </a:rPr>
              <a:t>Progression – the rate at which things happen – speed and emotional intensity and energy.</a:t>
            </a:r>
          </a:p>
          <a:p>
            <a:r>
              <a:rPr lang="en-US" sz="7200" dirty="0">
                <a:solidFill>
                  <a:schemeClr val="bg1"/>
                </a:solidFill>
              </a:rPr>
              <a:t>Setting up of rhythms</a:t>
            </a:r>
          </a:p>
          <a:p>
            <a:endParaRPr lang="en-US" sz="4800" dirty="0">
              <a:solidFill>
                <a:schemeClr val="bg1"/>
              </a:solidFill>
            </a:endParaRPr>
          </a:p>
        </p:txBody>
      </p:sp>
    </p:spTree>
    <p:extLst>
      <p:ext uri="{BB962C8B-B14F-4D97-AF65-F5344CB8AC3E}">
        <p14:creationId xmlns:p14="http://schemas.microsoft.com/office/powerpoint/2010/main" val="141103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soft" dir="t">
                <a:rot lat="0" lon="0" rev="15600000"/>
              </a:lightRig>
            </a:scene3d>
            <a:sp3d extrusionH="57150" prstMaterial="softEdge">
              <a:bevelT w="25400" h="38100"/>
            </a:sp3d>
          </a:bodyPr>
          <a:lstStyle/>
          <a:p>
            <a:r>
              <a:rPr lang="en-US" sz="4800" b="1" dirty="0">
                <a:ln/>
                <a:solidFill>
                  <a:schemeClr val="accent4"/>
                </a:solidFill>
                <a:effectLst>
                  <a:glow rad="228600">
                    <a:schemeClr val="accent4">
                      <a:satMod val="175000"/>
                      <a:alpha val="40000"/>
                    </a:schemeClr>
                  </a:glow>
                </a:effectLst>
                <a:latin typeface="Monotype Corsiva" panose="03010101010201010101" pitchFamily="66" charset="0"/>
              </a:rPr>
              <a:t>Managerial (Director as Manager)</a:t>
            </a:r>
          </a:p>
        </p:txBody>
      </p:sp>
      <p:sp>
        <p:nvSpPr>
          <p:cNvPr id="3" name="Content Placeholder 2"/>
          <p:cNvSpPr>
            <a:spLocks noGrp="1"/>
          </p:cNvSpPr>
          <p:nvPr>
            <p:ph idx="1"/>
          </p:nvPr>
        </p:nvSpPr>
        <p:spPr/>
        <p:txBody>
          <a:bodyPr>
            <a:normAutofit fontScale="47500" lnSpcReduction="20000"/>
          </a:bodyPr>
          <a:lstStyle/>
          <a:p>
            <a:r>
              <a:rPr lang="en-US" sz="3400" dirty="0">
                <a:solidFill>
                  <a:schemeClr val="bg1"/>
                </a:solidFill>
              </a:rPr>
              <a:t>Scheduling</a:t>
            </a:r>
          </a:p>
          <a:p>
            <a:r>
              <a:rPr lang="en-US" sz="3400" dirty="0">
                <a:solidFill>
                  <a:schemeClr val="bg1"/>
                </a:solidFill>
              </a:rPr>
              <a:t>Casting –  American Director Alan Schneider  said "style is casting" – casting is half the work.</a:t>
            </a:r>
          </a:p>
          <a:p>
            <a:r>
              <a:rPr lang="en-US" sz="3400" dirty="0">
                <a:solidFill>
                  <a:schemeClr val="bg1"/>
                </a:solidFill>
              </a:rPr>
              <a:t>Rehearsals</a:t>
            </a:r>
          </a:p>
          <a:p>
            <a:pPr lvl="1"/>
            <a:r>
              <a:rPr lang="en-US" sz="2900" dirty="0">
                <a:solidFill>
                  <a:schemeClr val="bg1"/>
                </a:solidFill>
              </a:rPr>
              <a:t>Read-through</a:t>
            </a:r>
          </a:p>
          <a:p>
            <a:pPr lvl="2"/>
            <a:r>
              <a:rPr lang="en-US" sz="2500" dirty="0">
                <a:solidFill>
                  <a:schemeClr val="bg1"/>
                </a:solidFill>
              </a:rPr>
              <a:t>Read through play, actors and director discuss character and vision of the play, discuss play, show designs.</a:t>
            </a:r>
          </a:p>
          <a:p>
            <a:pPr lvl="1"/>
            <a:r>
              <a:rPr lang="en-US" sz="2900" dirty="0">
                <a:solidFill>
                  <a:schemeClr val="bg1"/>
                </a:solidFill>
              </a:rPr>
              <a:t>General rehearsals</a:t>
            </a:r>
          </a:p>
          <a:p>
            <a:pPr lvl="1"/>
            <a:r>
              <a:rPr lang="en-US" sz="2900" dirty="0">
                <a:solidFill>
                  <a:schemeClr val="bg1"/>
                </a:solidFill>
              </a:rPr>
              <a:t>Rehearse in parts </a:t>
            </a:r>
          </a:p>
          <a:p>
            <a:pPr lvl="1"/>
            <a:r>
              <a:rPr lang="en-US" sz="2900" dirty="0">
                <a:solidFill>
                  <a:schemeClr val="bg1"/>
                </a:solidFill>
              </a:rPr>
              <a:t>Scenes with particular characters</a:t>
            </a:r>
          </a:p>
          <a:p>
            <a:pPr lvl="1"/>
            <a:r>
              <a:rPr lang="en-US" sz="2900" dirty="0">
                <a:solidFill>
                  <a:schemeClr val="bg1"/>
                </a:solidFill>
              </a:rPr>
              <a:t>"French scene" – entrance or exit of a character </a:t>
            </a:r>
          </a:p>
          <a:p>
            <a:pPr lvl="1"/>
            <a:r>
              <a:rPr lang="en-US" sz="2900" dirty="0">
                <a:solidFill>
                  <a:schemeClr val="bg1"/>
                </a:solidFill>
              </a:rPr>
              <a:t>Scenes – between "curtains" or blackouts </a:t>
            </a:r>
          </a:p>
          <a:p>
            <a:pPr lvl="2"/>
            <a:r>
              <a:rPr lang="en-US" sz="2500" dirty="0">
                <a:solidFill>
                  <a:schemeClr val="bg1"/>
                </a:solidFill>
              </a:rPr>
              <a:t>Remember: many contemporary stages do not have or do not use curtains.</a:t>
            </a:r>
          </a:p>
          <a:p>
            <a:pPr lvl="1"/>
            <a:r>
              <a:rPr lang="en-US" sz="2900" dirty="0">
                <a:solidFill>
                  <a:schemeClr val="bg1"/>
                </a:solidFill>
              </a:rPr>
              <a:t>Run-throughs  -- of acts or the whole play – sections.</a:t>
            </a:r>
          </a:p>
          <a:p>
            <a:pPr lvl="1"/>
            <a:r>
              <a:rPr lang="en-US" sz="2900" dirty="0">
                <a:solidFill>
                  <a:schemeClr val="bg1"/>
                </a:solidFill>
              </a:rPr>
              <a:t>Technical rehearsals</a:t>
            </a:r>
          </a:p>
          <a:p>
            <a:pPr lvl="1"/>
            <a:r>
              <a:rPr lang="en-US" sz="2900" dirty="0">
                <a:solidFill>
                  <a:schemeClr val="bg1"/>
                </a:solidFill>
              </a:rPr>
              <a:t>Dress rehearsals – like an actual performance, sometimes for an "audience" (of selected invited people).</a:t>
            </a:r>
          </a:p>
          <a:p>
            <a:r>
              <a:rPr lang="en-US" sz="3400" dirty="0">
                <a:solidFill>
                  <a:schemeClr val="bg1"/>
                </a:solidFill>
              </a:rPr>
              <a:t>Previews (also called tryouts) – usually primarily for the professional theatre – so the director and actors can work out some of the rough spots before opening it officially – often previews are out of town before coming to New York.</a:t>
            </a:r>
          </a:p>
          <a:p>
            <a:r>
              <a:rPr lang="en-US" sz="3400" dirty="0">
                <a:solidFill>
                  <a:schemeClr val="bg1"/>
                </a:solidFill>
              </a:rPr>
              <a:t>Opening night – in most professional theatre, the director's job is then over</a:t>
            </a:r>
          </a:p>
          <a:p>
            <a:pPr lvl="1"/>
            <a:r>
              <a:rPr lang="en-US" sz="2900" dirty="0">
                <a:solidFill>
                  <a:schemeClr val="bg1"/>
                </a:solidFill>
              </a:rPr>
              <a:t>Usually goes on to another job, and the Stage Manager takes over any directing responsibilities, such as "brush up rehearsals."</a:t>
            </a:r>
          </a:p>
          <a:p>
            <a:endParaRPr lang="en-US" dirty="0">
              <a:solidFill>
                <a:schemeClr val="bg1"/>
              </a:solidFill>
            </a:endParaRPr>
          </a:p>
        </p:txBody>
      </p:sp>
    </p:spTree>
    <p:extLst>
      <p:ext uri="{BB962C8B-B14F-4D97-AF65-F5344CB8AC3E}">
        <p14:creationId xmlns:p14="http://schemas.microsoft.com/office/powerpoint/2010/main" val="263729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F0"/>
                </a:solidFill>
                <a:latin typeface="Informal Roman" panose="030604020304060B0204" pitchFamily="66" charset="0"/>
              </a:rPr>
              <a:t>The Stage Manager</a:t>
            </a:r>
          </a:p>
        </p:txBody>
      </p:sp>
      <p:sp>
        <p:nvSpPr>
          <p:cNvPr id="3" name="Content Placeholder 2"/>
          <p:cNvSpPr>
            <a:spLocks noGrp="1"/>
          </p:cNvSpPr>
          <p:nvPr>
            <p:ph idx="1"/>
          </p:nvPr>
        </p:nvSpPr>
        <p:spPr/>
        <p:txBody>
          <a:bodyPr>
            <a:normAutofit fontScale="55000" lnSpcReduction="20000"/>
          </a:bodyPr>
          <a:lstStyle/>
          <a:p>
            <a:r>
              <a:rPr lang="en-US" sz="3600" dirty="0">
                <a:solidFill>
                  <a:srgbClr val="FFFF99"/>
                </a:solidFill>
              </a:rPr>
              <a:t>Stage managers typically provide practical and organizational support to the director, actors, designers, stage crew and technicians throughout the production process. </a:t>
            </a:r>
          </a:p>
          <a:p>
            <a:r>
              <a:rPr lang="en-US" sz="3600" dirty="0">
                <a:solidFill>
                  <a:srgbClr val="FFFF99"/>
                </a:solidFill>
              </a:rPr>
              <a:t>They also are the director's representative during performances, making sure that the production runs smoothly.  </a:t>
            </a:r>
          </a:p>
          <a:p>
            <a:r>
              <a:rPr lang="en-US" sz="3600" dirty="0">
                <a:solidFill>
                  <a:schemeClr val="bg1"/>
                </a:solidFill>
              </a:rPr>
              <a:t>The role of the stage manager is especially important to the director in rehearsals. </a:t>
            </a:r>
          </a:p>
          <a:p>
            <a:pPr lvl="1"/>
            <a:r>
              <a:rPr lang="en-US" sz="2900" dirty="0">
                <a:solidFill>
                  <a:schemeClr val="bg1"/>
                </a:solidFill>
              </a:rPr>
              <a:t>The stage manager records the director's decisions about blocking and notes for the actors, keeping track of logistical and scheduling details and communicating what goes on in rehearsals to the rest of the team. This enables the director to concentrate his or her full attention on directing.</a:t>
            </a:r>
          </a:p>
          <a:p>
            <a:r>
              <a:rPr lang="en-US" sz="3600" dirty="0">
                <a:solidFill>
                  <a:schemeClr val="bg1"/>
                </a:solidFill>
              </a:rPr>
              <a:t>Stage managers have several key responsibilities and tasks to perform in each phase of a production, including: </a:t>
            </a:r>
          </a:p>
          <a:p>
            <a:pPr lvl="1"/>
            <a:r>
              <a:rPr lang="en-US" sz="2900" dirty="0">
                <a:solidFill>
                  <a:schemeClr val="bg1"/>
                </a:solidFill>
              </a:rPr>
              <a:t>Scheduling and running rehearsals </a:t>
            </a:r>
          </a:p>
          <a:p>
            <a:pPr lvl="1"/>
            <a:r>
              <a:rPr lang="en-US" sz="2900" dirty="0">
                <a:solidFill>
                  <a:schemeClr val="bg1"/>
                </a:solidFill>
              </a:rPr>
              <a:t>Communicating the director's wishes to designers and crafts people </a:t>
            </a:r>
          </a:p>
          <a:p>
            <a:pPr lvl="1"/>
            <a:r>
              <a:rPr lang="en-US" sz="2900" dirty="0">
                <a:solidFill>
                  <a:schemeClr val="bg1"/>
                </a:solidFill>
              </a:rPr>
              <a:t>Coordinating the work of the stage crew </a:t>
            </a:r>
          </a:p>
          <a:p>
            <a:pPr lvl="1"/>
            <a:r>
              <a:rPr lang="en-US" sz="2900" dirty="0">
                <a:solidFill>
                  <a:schemeClr val="bg1"/>
                </a:solidFill>
              </a:rPr>
              <a:t>Calling cues and possibly actors' entrances during performance </a:t>
            </a:r>
          </a:p>
          <a:p>
            <a:pPr lvl="1"/>
            <a:r>
              <a:rPr lang="en-US" sz="2900" dirty="0">
                <a:solidFill>
                  <a:schemeClr val="bg1"/>
                </a:solidFill>
              </a:rPr>
              <a:t>Overseeing the entire show each time it is performed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4354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F0"/>
                </a:solidFill>
                <a:latin typeface="Informal Roman" panose="030604020304060B0204" pitchFamily="66" charset="0"/>
              </a:rPr>
              <a:t>The Stage Manager</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In conjunction with the director, the stage manager determines the scheduling of all rehearsals and makes sure everyone involved is notified of rehearsal times, meetings, costume/wig fittings and coaching sessions. </a:t>
            </a:r>
          </a:p>
          <a:p>
            <a:r>
              <a:rPr lang="en-US" dirty="0">
                <a:solidFill>
                  <a:schemeClr val="bg1"/>
                </a:solidFill>
              </a:rPr>
              <a:t>During the rehearsal phase, stage managers also: </a:t>
            </a:r>
          </a:p>
          <a:p>
            <a:pPr lvl="1"/>
            <a:r>
              <a:rPr lang="en-US" dirty="0">
                <a:solidFill>
                  <a:schemeClr val="bg1"/>
                </a:solidFill>
              </a:rPr>
              <a:t>Mark out the dimensions of the set on the floor of the rehearsal hall </a:t>
            </a:r>
          </a:p>
          <a:p>
            <a:pPr lvl="1"/>
            <a:r>
              <a:rPr lang="en-US" dirty="0">
                <a:solidFill>
                  <a:schemeClr val="bg1"/>
                </a:solidFill>
              </a:rPr>
              <a:t>Make sure rehearsal props and furnishings are available for the actors </a:t>
            </a:r>
          </a:p>
          <a:p>
            <a:pPr lvl="1"/>
            <a:r>
              <a:rPr lang="en-US" dirty="0">
                <a:solidFill>
                  <a:schemeClr val="bg1"/>
                </a:solidFill>
              </a:rPr>
              <a:t>Attend all rehearsals </a:t>
            </a:r>
          </a:p>
          <a:p>
            <a:pPr lvl="1"/>
            <a:r>
              <a:rPr lang="en-US" dirty="0">
                <a:solidFill>
                  <a:schemeClr val="bg1"/>
                </a:solidFill>
              </a:rPr>
              <a:t>Notify the designers and crafts people of changes made in rehearsal </a:t>
            </a:r>
          </a:p>
          <a:p>
            <a:r>
              <a:rPr lang="en-US" dirty="0">
                <a:solidFill>
                  <a:schemeClr val="bg1"/>
                </a:solidFill>
              </a:rPr>
              <a:t>In rehearsals the stage manager also records all blocking, plus all the light, sound and set change cues, in a master copy of the script called the prompt book. </a:t>
            </a:r>
          </a:p>
          <a:p>
            <a:r>
              <a:rPr lang="en-US" dirty="0">
                <a:solidFill>
                  <a:schemeClr val="bg1"/>
                </a:solidFill>
              </a:rPr>
              <a:t>The information in the prompt book also allows the stage manager to run the technical rehearsals, calling each technical cue in turn to determine precisely how it needs to be timed to coordinate with the onstage action.</a:t>
            </a:r>
          </a:p>
          <a:p>
            <a:r>
              <a:rPr lang="en-US" dirty="0">
                <a:solidFill>
                  <a:schemeClr val="bg1"/>
                </a:solidFill>
              </a:rPr>
              <a:t>The stage manager and the technical director also work out a smooth and efficient plan for the stage crew to follow during set changes. </a:t>
            </a:r>
          </a:p>
          <a:p>
            <a:r>
              <a:rPr lang="en-US" dirty="0">
                <a:solidFill>
                  <a:schemeClr val="bg1"/>
                </a:solidFill>
              </a:rPr>
              <a:t>Furniture and prop plans for complicated sets are drawn up by the stage manager and technical designer to show exactly where the furniture and props are to be positioned on stage at the beginning of each scene and sometimes in the wings.</a:t>
            </a:r>
          </a:p>
          <a:p>
            <a:r>
              <a:rPr lang="en-US" dirty="0">
                <a:solidFill>
                  <a:schemeClr val="bg1"/>
                </a:solidFill>
              </a:rPr>
              <a:t>Once the show opens, the director's work is essentially complete. Now it's the stage manager's job to make sure that every aspect of the production runs just as the director intended time after time, until the production closes. </a:t>
            </a:r>
          </a:p>
          <a:p>
            <a:endParaRPr lang="en-US" dirty="0">
              <a:solidFill>
                <a:schemeClr val="bg1"/>
              </a:solidFill>
            </a:endParaRP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123913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F0"/>
                </a:solidFill>
                <a:latin typeface="Informal Roman" panose="030604020304060B0204" pitchFamily="66" charset="0"/>
              </a:rPr>
              <a:t>The Stage Manager</a:t>
            </a:r>
          </a:p>
        </p:txBody>
      </p:sp>
      <p:sp>
        <p:nvSpPr>
          <p:cNvPr id="3" name="Content Placeholder 2"/>
          <p:cNvSpPr>
            <a:spLocks noGrp="1"/>
          </p:cNvSpPr>
          <p:nvPr>
            <p:ph idx="1"/>
          </p:nvPr>
        </p:nvSpPr>
        <p:spPr>
          <a:xfrm>
            <a:off x="457200" y="1600200"/>
            <a:ext cx="5486400" cy="4525963"/>
          </a:xfrm>
        </p:spPr>
        <p:txBody>
          <a:bodyPr>
            <a:normAutofit fontScale="77500" lnSpcReduction="20000"/>
          </a:bodyPr>
          <a:lstStyle/>
          <a:p>
            <a:pPr marL="0" indent="0">
              <a:buNone/>
            </a:pPr>
            <a:r>
              <a:rPr lang="en-US" sz="4100" u="sng" dirty="0">
                <a:solidFill>
                  <a:srgbClr val="0070C0"/>
                </a:solidFill>
              </a:rPr>
              <a:t>Assistant Stage Manager</a:t>
            </a:r>
          </a:p>
          <a:p>
            <a:pPr marL="0" indent="0">
              <a:buNone/>
            </a:pPr>
            <a:endParaRPr lang="en-US" sz="4100" u="sng" dirty="0">
              <a:solidFill>
                <a:schemeClr val="bg1"/>
              </a:solidFill>
            </a:endParaRPr>
          </a:p>
          <a:p>
            <a:r>
              <a:rPr lang="en-US" dirty="0">
                <a:solidFill>
                  <a:schemeClr val="bg1"/>
                </a:solidFill>
              </a:rPr>
              <a:t>Often needed in larger productions, when the stage manager is out in the house,  the ASM is often stationed just offstage to facilitate communication between the stage manager, crew and actors, as well as ensuring safety. </a:t>
            </a:r>
          </a:p>
          <a:p>
            <a:r>
              <a:rPr lang="en-US" dirty="0">
                <a:solidFill>
                  <a:schemeClr val="bg1"/>
                </a:solidFill>
              </a:rPr>
              <a:t>The ASM often helps with complex set changes, quick changes offstage, or preparing the stage for performance. </a:t>
            </a:r>
          </a:p>
          <a:p>
            <a:endParaRPr lang="en-US" dirty="0">
              <a:solidFill>
                <a:schemeClr val="bg1"/>
              </a:solidFill>
            </a:endParaRPr>
          </a:p>
          <a:p>
            <a:endParaRPr lang="en-US" dirty="0">
              <a:solidFill>
                <a:schemeClr val="bg1"/>
              </a:solidFill>
            </a:endParaRPr>
          </a:p>
          <a:p>
            <a:endParaRPr lang="en-US"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057400"/>
            <a:ext cx="2571750" cy="2971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846364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CF01CF"/>
                </a:solidFill>
                <a:effectLst>
                  <a:glow rad="228600">
                    <a:schemeClr val="accent5">
                      <a:satMod val="175000"/>
                      <a:alpha val="40000"/>
                    </a:schemeClr>
                  </a:glow>
                </a:effectLst>
                <a:latin typeface="Harrington" panose="04040505050A02020702" pitchFamily="82" charset="0"/>
              </a:rPr>
              <a:t>The Dramaturg</a:t>
            </a:r>
          </a:p>
        </p:txBody>
      </p:sp>
      <p:sp>
        <p:nvSpPr>
          <p:cNvPr id="3" name="Content Placeholder 2"/>
          <p:cNvSpPr>
            <a:spLocks noGrp="1"/>
          </p:cNvSpPr>
          <p:nvPr>
            <p:ph idx="1"/>
          </p:nvPr>
        </p:nvSpPr>
        <p:spPr/>
        <p:txBody>
          <a:bodyPr>
            <a:normAutofit fontScale="47500" lnSpcReduction="20000"/>
          </a:bodyPr>
          <a:lstStyle/>
          <a:p>
            <a:r>
              <a:rPr lang="en-US" dirty="0">
                <a:solidFill>
                  <a:schemeClr val="bg1"/>
                </a:solidFill>
              </a:rPr>
              <a:t>Over the past three decades, the role of the dramaturg has expanded in the United States and Canada alongside the increasing importance of contemporary playwriting. </a:t>
            </a:r>
          </a:p>
          <a:p>
            <a:r>
              <a:rPr lang="en-US" dirty="0">
                <a:solidFill>
                  <a:schemeClr val="bg1"/>
                </a:solidFill>
              </a:rPr>
              <a:t>Working in theatres and playwrights' organizations, in colleges and universities, and on a project-by-project basis, dramaturgs: </a:t>
            </a:r>
          </a:p>
          <a:p>
            <a:pPr lvl="1"/>
            <a:r>
              <a:rPr lang="en-US" dirty="0">
                <a:solidFill>
                  <a:schemeClr val="bg1"/>
                </a:solidFill>
              </a:rPr>
              <a:t>Contextualize the world of a play</a:t>
            </a:r>
          </a:p>
          <a:p>
            <a:pPr lvl="1"/>
            <a:r>
              <a:rPr lang="en-US" dirty="0">
                <a:solidFill>
                  <a:schemeClr val="bg1"/>
                </a:solidFill>
              </a:rPr>
              <a:t>Establish connections among the text, actors, and audience</a:t>
            </a:r>
          </a:p>
          <a:p>
            <a:pPr lvl="1"/>
            <a:r>
              <a:rPr lang="en-US" dirty="0">
                <a:solidFill>
                  <a:schemeClr val="bg1"/>
                </a:solidFill>
              </a:rPr>
              <a:t>Offer opportunities for playwrights</a:t>
            </a:r>
          </a:p>
          <a:p>
            <a:pPr lvl="1"/>
            <a:r>
              <a:rPr lang="en-US" dirty="0">
                <a:solidFill>
                  <a:schemeClr val="bg1"/>
                </a:solidFill>
              </a:rPr>
              <a:t>Generate projects and programs</a:t>
            </a:r>
          </a:p>
          <a:p>
            <a:pPr lvl="1"/>
            <a:r>
              <a:rPr lang="en-US" dirty="0">
                <a:solidFill>
                  <a:schemeClr val="bg1"/>
                </a:solidFill>
              </a:rPr>
              <a:t>Create conversations about plays in their communities</a:t>
            </a:r>
          </a:p>
          <a:p>
            <a:r>
              <a:rPr lang="en-US" dirty="0">
                <a:solidFill>
                  <a:schemeClr val="bg1"/>
                </a:solidFill>
              </a:rPr>
              <a:t>In the ecology of theatre-making, dramaturgs forge a critical link between artists and institutions, and institutions and their communities. </a:t>
            </a:r>
          </a:p>
          <a:p>
            <a:r>
              <a:rPr lang="en-US" dirty="0">
                <a:solidFill>
                  <a:schemeClr val="bg1"/>
                </a:solidFill>
              </a:rPr>
              <a:t>They work with their other artistic collaborators to hone their vision, focus their goals and find outlets for their creative work on new and classical plays and dance pieces.</a:t>
            </a:r>
          </a:p>
          <a:p>
            <a:r>
              <a:rPr lang="en-US" dirty="0">
                <a:solidFill>
                  <a:schemeClr val="bg1"/>
                </a:solidFill>
              </a:rPr>
              <a:t>Dramaturgs serve the field as experts on our dramatic past and as advocates for writers of today and the important work of the future.  </a:t>
            </a:r>
          </a:p>
          <a:p>
            <a:r>
              <a:rPr lang="en-US" dirty="0">
                <a:solidFill>
                  <a:schemeClr val="bg1"/>
                </a:solidFill>
              </a:rPr>
              <a:t>Literary Managers and Dramaturgs of the Americas (LMDA) connects dramaturgs and literary managers together with their director, writer, actor, academic and student colleagues in ways that impact the culture and landscape of theatre in North America and, more recently, abroad.</a:t>
            </a:r>
          </a:p>
          <a:p>
            <a:r>
              <a:rPr lang="en-US" dirty="0">
                <a:solidFill>
                  <a:srgbClr val="FFFF99"/>
                </a:solidFill>
              </a:rPr>
              <a:t>The main role of a Dramaturg is to become the playwright’s representative in the production.</a:t>
            </a:r>
          </a:p>
          <a:p>
            <a:r>
              <a:rPr lang="en-US" dirty="0">
                <a:solidFill>
                  <a:srgbClr val="FFFF99"/>
                </a:solidFill>
              </a:rPr>
              <a:t>It is the job of the Dramaturg to know as much about the play, its language and the context surrounding its creation as the original playwright did.</a:t>
            </a:r>
          </a:p>
        </p:txBody>
      </p:sp>
    </p:spTree>
    <p:extLst>
      <p:ext uri="{BB962C8B-B14F-4D97-AF65-F5344CB8AC3E}">
        <p14:creationId xmlns:p14="http://schemas.microsoft.com/office/powerpoint/2010/main" val="459123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accent6">
                    <a:lumMod val="75000"/>
                  </a:schemeClr>
                </a:solidFill>
                <a:effectLst>
                  <a:glow rad="228600">
                    <a:schemeClr val="accent6">
                      <a:satMod val="175000"/>
                      <a:alpha val="40000"/>
                    </a:schemeClr>
                  </a:glow>
                </a:effectLst>
                <a:latin typeface="Gigi" panose="04040504061007020D02" pitchFamily="82" charset="0"/>
              </a:rPr>
              <a:t>Artistic Director</a:t>
            </a:r>
          </a:p>
        </p:txBody>
      </p:sp>
      <p:sp>
        <p:nvSpPr>
          <p:cNvPr id="3" name="Content Placeholder 2"/>
          <p:cNvSpPr>
            <a:spLocks noGrp="1"/>
          </p:cNvSpPr>
          <p:nvPr>
            <p:ph idx="1"/>
          </p:nvPr>
        </p:nvSpPr>
        <p:spPr/>
        <p:txBody>
          <a:bodyPr>
            <a:normAutofit fontScale="25000" lnSpcReduction="20000"/>
          </a:bodyPr>
          <a:lstStyle/>
          <a:p>
            <a:r>
              <a:rPr lang="en-US" sz="6400" dirty="0">
                <a:solidFill>
                  <a:srgbClr val="FFFF99"/>
                </a:solidFill>
              </a:rPr>
              <a:t>The artistic director is responsible for conceiving, developing, and implementing the artistic vision and focus of a theatre company. </a:t>
            </a:r>
          </a:p>
          <a:p>
            <a:r>
              <a:rPr lang="en-US" sz="6400" dirty="0">
                <a:solidFill>
                  <a:schemeClr val="bg1"/>
                </a:solidFill>
              </a:rPr>
              <a:t>The artistic director typically reports to the chief administrative officer, although in some companies, the two positions are combined into one.</a:t>
            </a:r>
          </a:p>
          <a:p>
            <a:r>
              <a:rPr lang="en-US" sz="6400" dirty="0">
                <a:solidFill>
                  <a:schemeClr val="bg1"/>
                </a:solidFill>
              </a:rPr>
              <a:t>The Artistic Director is responsible for conceiving, developing, and implementing the artistic vision and focus of the organization, and for major decisions about the ongoing development of the aesthetic values and activities, after extensive consultation with the chief administrative officer. </a:t>
            </a:r>
          </a:p>
          <a:p>
            <a:r>
              <a:rPr lang="en-US" sz="6400" dirty="0">
                <a:solidFill>
                  <a:schemeClr val="bg1"/>
                </a:solidFill>
              </a:rPr>
              <a:t>Some typical responsibilities:</a:t>
            </a:r>
          </a:p>
          <a:p>
            <a:pPr lvl="1"/>
            <a:r>
              <a:rPr lang="en-US" sz="5600" dirty="0">
                <a:solidFill>
                  <a:srgbClr val="FFFF99"/>
                </a:solidFill>
              </a:rPr>
              <a:t>Hires, supervises and evaluates artistic personnel including directors, performers, designers, and stage managers </a:t>
            </a:r>
          </a:p>
          <a:p>
            <a:pPr lvl="1"/>
            <a:r>
              <a:rPr lang="en-US" sz="5600" dirty="0">
                <a:solidFill>
                  <a:srgbClr val="FFFF99"/>
                </a:solidFill>
              </a:rPr>
              <a:t>Hires, supervises and evaluates key technical personnel, including Production Manager and Technical Director </a:t>
            </a:r>
          </a:p>
          <a:p>
            <a:pPr lvl="1"/>
            <a:r>
              <a:rPr lang="en-US" sz="5600" dirty="0">
                <a:solidFill>
                  <a:schemeClr val="bg1"/>
                </a:solidFill>
              </a:rPr>
              <a:t>Develops, implements, and evaluates programs for the year </a:t>
            </a:r>
          </a:p>
          <a:p>
            <a:pPr lvl="1"/>
            <a:r>
              <a:rPr lang="en-US" sz="5600" dirty="0">
                <a:solidFill>
                  <a:schemeClr val="bg1"/>
                </a:solidFill>
              </a:rPr>
              <a:t>With chief administrative officer, develops annual program budget </a:t>
            </a:r>
          </a:p>
          <a:p>
            <a:pPr lvl="1"/>
            <a:r>
              <a:rPr lang="en-US" sz="5600" dirty="0">
                <a:solidFill>
                  <a:schemeClr val="bg1"/>
                </a:solidFill>
              </a:rPr>
              <a:t>Acts as a spokesperson for the organization's artistic purpose via speaking engagements, public and social appearances, and, as requested, at fundraising events and solicitations </a:t>
            </a:r>
          </a:p>
          <a:p>
            <a:pPr lvl="1"/>
            <a:r>
              <a:rPr lang="en-US" sz="5600" dirty="0">
                <a:solidFill>
                  <a:schemeClr val="bg1"/>
                </a:solidFill>
              </a:rPr>
              <a:t>Fosters the development of good relations with other cultural organizations by participating in meetings and joint activities where appropriate </a:t>
            </a:r>
          </a:p>
          <a:p>
            <a:pPr lvl="1"/>
            <a:r>
              <a:rPr lang="en-US" sz="5600" dirty="0">
                <a:solidFill>
                  <a:schemeClr val="bg1"/>
                </a:solidFill>
              </a:rPr>
              <a:t>Reports to the Board of Directors on a regular basis to give an update on artistic activity </a:t>
            </a:r>
          </a:p>
          <a:p>
            <a:pPr lvl="1"/>
            <a:r>
              <a:rPr lang="en-US" sz="5600" dirty="0">
                <a:solidFill>
                  <a:schemeClr val="bg1"/>
                </a:solidFill>
              </a:rPr>
              <a:t>Supervises the maintenance of written procedures manual for technical and production staff </a:t>
            </a:r>
          </a:p>
          <a:p>
            <a:pPr lvl="1"/>
            <a:r>
              <a:rPr lang="en-US" sz="5600" dirty="0">
                <a:solidFill>
                  <a:srgbClr val="FFFF99"/>
                </a:solidFill>
              </a:rPr>
              <a:t>Directs at least one production per season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5935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Eras Medium ITC" panose="020B0602030504020804" pitchFamily="34" charset="0"/>
              </a:rPr>
              <a:t>Technical Director</a:t>
            </a:r>
          </a:p>
        </p:txBody>
      </p:sp>
      <p:sp>
        <p:nvSpPr>
          <p:cNvPr id="3" name="Content Placeholder 2"/>
          <p:cNvSpPr>
            <a:spLocks noGrp="1"/>
          </p:cNvSpPr>
          <p:nvPr>
            <p:ph idx="1"/>
          </p:nvPr>
        </p:nvSpPr>
        <p:spPr/>
        <p:txBody>
          <a:bodyPr>
            <a:normAutofit fontScale="40000" lnSpcReduction="20000"/>
          </a:bodyPr>
          <a:lstStyle/>
          <a:p>
            <a:r>
              <a:rPr lang="en-US" dirty="0">
                <a:solidFill>
                  <a:srgbClr val="FFFF99"/>
                </a:solidFill>
              </a:rPr>
              <a:t>The Technical Director has the daily responsibility for the technical operations of a theatre or performing arts center, including lighting, sound, set design and construction, and coordinating necessary maintenance.  </a:t>
            </a:r>
          </a:p>
          <a:p>
            <a:r>
              <a:rPr lang="en-US" dirty="0">
                <a:solidFill>
                  <a:schemeClr val="bg1"/>
                </a:solidFill>
              </a:rPr>
              <a:t>The Technical Director (TD) works with a great deal of independence and exercises independent judgment in performing a wide variety of duties. Because of the operating hours of most facilities, close supervision is not normally required nor expected.</a:t>
            </a:r>
          </a:p>
          <a:p>
            <a:r>
              <a:rPr lang="en-US" dirty="0">
                <a:solidFill>
                  <a:schemeClr val="bg1"/>
                </a:solidFill>
              </a:rPr>
              <a:t>In general, a TD may do any or all of the following: </a:t>
            </a:r>
          </a:p>
          <a:p>
            <a:pPr lvl="1"/>
            <a:r>
              <a:rPr lang="en-US" dirty="0">
                <a:solidFill>
                  <a:schemeClr val="bg1"/>
                </a:solidFill>
              </a:rPr>
              <a:t>Operates, maintains and safeguards the technical assets of the theatre, including supervising the use of lighting, sound, communications equipment, and the use and maintenance of stage facilities. </a:t>
            </a:r>
          </a:p>
          <a:p>
            <a:pPr lvl="1"/>
            <a:r>
              <a:rPr lang="en-US" dirty="0">
                <a:solidFill>
                  <a:schemeClr val="bg1"/>
                </a:solidFill>
              </a:rPr>
              <a:t>Determines the necessary technical supports, such as lighting, sound, staging, and special needs, necessary for events and performances presented at the facility in advance of production dates. </a:t>
            </a:r>
          </a:p>
          <a:p>
            <a:pPr lvl="1"/>
            <a:r>
              <a:rPr lang="en-US" dirty="0">
                <a:solidFill>
                  <a:schemeClr val="bg1"/>
                </a:solidFill>
              </a:rPr>
              <a:t>Designs, sets up, maintains, and operates lighting and sound systems for theatre, dance, music, and other productions and projects; assists guest designers and arts with technical matters. </a:t>
            </a:r>
          </a:p>
          <a:p>
            <a:pPr lvl="1"/>
            <a:r>
              <a:rPr lang="en-US" dirty="0">
                <a:solidFill>
                  <a:schemeClr val="bg1"/>
                </a:solidFill>
              </a:rPr>
              <a:t>Advises production managers, lighting and sound designers, on the technical specifications, costs and usage of technical equipment required for the individual show, and supervises the implementations of approved technical designs.  </a:t>
            </a:r>
          </a:p>
          <a:p>
            <a:pPr lvl="1"/>
            <a:r>
              <a:rPr lang="en-US" dirty="0">
                <a:solidFill>
                  <a:schemeClr val="bg1"/>
                </a:solidFill>
              </a:rPr>
              <a:t>Supervises and assists with set and stage construction and management. </a:t>
            </a:r>
          </a:p>
          <a:p>
            <a:pPr lvl="1"/>
            <a:r>
              <a:rPr lang="en-US" dirty="0">
                <a:solidFill>
                  <a:schemeClr val="bg1"/>
                </a:solidFill>
              </a:rPr>
              <a:t>Assists in recruiting, training and assignment of volunteer or paid technical staff for individual shows. </a:t>
            </a:r>
          </a:p>
          <a:p>
            <a:pPr lvl="1"/>
            <a:r>
              <a:rPr lang="en-US" dirty="0">
                <a:solidFill>
                  <a:schemeClr val="bg1"/>
                </a:solidFill>
              </a:rPr>
              <a:t>Orients facility renters and visiting productions to safety, technical characteristics and other areas of facility operations; facilitates the use of the technical facilities by the resident company and others engaged by or renting the facility. </a:t>
            </a:r>
          </a:p>
          <a:p>
            <a:pPr lvl="1"/>
            <a:r>
              <a:rPr lang="en-US" dirty="0">
                <a:solidFill>
                  <a:schemeClr val="bg1"/>
                </a:solidFill>
              </a:rPr>
              <a:t>Monitors the condition of equipment including lighting, sound, and rigging equipment; arranges for the repair and replacement within budgetary constraints; performs preventive maintenance on equipment. </a:t>
            </a:r>
          </a:p>
          <a:p>
            <a:pPr lvl="1"/>
            <a:r>
              <a:rPr lang="en-US" dirty="0">
                <a:solidFill>
                  <a:schemeClr val="bg1"/>
                </a:solidFill>
              </a:rPr>
              <a:t>Assists with the preparation and control of production budgets; maintains inventory and orders specialized supplies. </a:t>
            </a:r>
          </a:p>
          <a:p>
            <a:pPr lvl="1"/>
            <a:r>
              <a:rPr lang="en-US" dirty="0">
                <a:solidFill>
                  <a:schemeClr val="bg1"/>
                </a:solidFill>
              </a:rPr>
              <a:t>Attends technical Week rehearsals, in order to supervise and assist in the technical aspects of the mounting the show. </a:t>
            </a:r>
          </a:p>
          <a:p>
            <a:pPr lvl="1"/>
            <a:r>
              <a:rPr lang="en-US" dirty="0">
                <a:solidFill>
                  <a:schemeClr val="bg1"/>
                </a:solidFill>
              </a:rPr>
              <a:t>Makes recommendations to the Board of Directors or theatre leadership regarding capital purchases of technical equipment. </a:t>
            </a:r>
          </a:p>
          <a:p>
            <a:r>
              <a:rPr lang="en-US" dirty="0">
                <a:solidFill>
                  <a:schemeClr val="bg1"/>
                </a:solidFill>
              </a:rPr>
              <a:t>Because a TD may be called upon to deal with a wide range of technical issues, he or she benefits from a working knowledge of techniques, methods and procedures of theatre, dance, and music productions and presentations including stage, set, sound and lighting design and implementation; stage management; computerized lighting systems; stage carpentry; appropriate safety precautions and procedures. </a:t>
            </a:r>
          </a:p>
          <a:p>
            <a:endParaRPr lang="en-US" dirty="0">
              <a:solidFill>
                <a:schemeClr val="bg1"/>
              </a:solidFill>
            </a:endParaRPr>
          </a:p>
        </p:txBody>
      </p:sp>
    </p:spTree>
    <p:extLst>
      <p:ext uri="{BB962C8B-B14F-4D97-AF65-F5344CB8AC3E}">
        <p14:creationId xmlns:p14="http://schemas.microsoft.com/office/powerpoint/2010/main" val="5096399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5400" dirty="0">
                <a:ln w="0"/>
                <a:gradFill>
                  <a:gsLst>
                    <a:gs pos="21000">
                      <a:srgbClr val="53575C"/>
                    </a:gs>
                    <a:gs pos="88000">
                      <a:srgbClr val="C5C7CA"/>
                    </a:gs>
                  </a:gsLst>
                  <a:lin ang="5400000"/>
                </a:gradFill>
                <a:effectLst>
                  <a:glow rad="228600">
                    <a:schemeClr val="accent3">
                      <a:satMod val="175000"/>
                      <a:alpha val="40000"/>
                    </a:schemeClr>
                  </a:glow>
                </a:effectLst>
                <a:latin typeface="Gungsuh" panose="02030600000101010101" pitchFamily="18" charset="-127"/>
                <a:ea typeface="Gungsuh" panose="02030600000101010101" pitchFamily="18" charset="-127"/>
              </a:rPr>
              <a:t>Music Director</a:t>
            </a:r>
          </a:p>
        </p:txBody>
      </p:sp>
      <p:sp>
        <p:nvSpPr>
          <p:cNvPr id="3" name="Content Placeholder 2"/>
          <p:cNvSpPr>
            <a:spLocks noGrp="1"/>
          </p:cNvSpPr>
          <p:nvPr>
            <p:ph idx="1"/>
          </p:nvPr>
        </p:nvSpPr>
        <p:spPr>
          <a:xfrm>
            <a:off x="457200" y="1447800"/>
            <a:ext cx="8229600" cy="4678363"/>
          </a:xfrm>
        </p:spPr>
        <p:txBody>
          <a:bodyPr>
            <a:normAutofit fontScale="25000" lnSpcReduction="20000"/>
          </a:bodyPr>
          <a:lstStyle/>
          <a:p>
            <a:r>
              <a:rPr lang="en-US" sz="5600" dirty="0">
                <a:solidFill>
                  <a:schemeClr val="bg1"/>
                </a:solidFill>
              </a:rPr>
              <a:t>Beyond the expected musical expertise, the music director must have strong communication and organizational skills, and be able to work collaboratively with the show's director, cast and orchestra. </a:t>
            </a:r>
          </a:p>
          <a:p>
            <a:r>
              <a:rPr lang="en-US" sz="5600" dirty="0">
                <a:solidFill>
                  <a:srgbClr val="FFFF99"/>
                </a:solidFill>
              </a:rPr>
              <a:t>The music director is responsible for working with the stage director in preparing a theatre production for public performance, including casting, rehearsing the vocalists and orchestra, and conducting (and sometimes selecting) the orchestra.</a:t>
            </a:r>
          </a:p>
          <a:p>
            <a:r>
              <a:rPr lang="en-US" sz="5600" dirty="0">
                <a:solidFill>
                  <a:schemeClr val="bg1"/>
                </a:solidFill>
              </a:rPr>
              <a:t>In community theatre, the music director often serves in several capacities--working with singers in partnership with the director, rehearsing the cast and orchestra, and serving as conductor for all performances. However, in some cases (especially with a particularly demanding score), a separate vocal director may be used, as well as an assistant conductor.</a:t>
            </a:r>
          </a:p>
          <a:p>
            <a:r>
              <a:rPr lang="en-US" sz="5600" dirty="0">
                <a:solidFill>
                  <a:schemeClr val="bg1"/>
                </a:solidFill>
              </a:rPr>
              <a:t>It is essential that the production's director and musical director have an ongoing and mutually supportive collaboration. </a:t>
            </a:r>
          </a:p>
          <a:p>
            <a:r>
              <a:rPr lang="en-US" sz="5600" dirty="0">
                <a:solidFill>
                  <a:schemeClr val="bg1"/>
                </a:solidFill>
              </a:rPr>
              <a:t>The director communicates his or her vision of the show, and the music director uses his or her understanding of the show's musical demands to help the director (and cast) be successful.  </a:t>
            </a:r>
          </a:p>
          <a:p>
            <a:r>
              <a:rPr lang="en-US" sz="5600" dirty="0">
                <a:solidFill>
                  <a:schemeClr val="bg1"/>
                </a:solidFill>
              </a:rPr>
              <a:t>The musical director works with the director in scheduling rehearsals, which cast members need to be there, and what the directors expect to accomplish at each rehearsal.</a:t>
            </a:r>
          </a:p>
          <a:p>
            <a:r>
              <a:rPr lang="en-US" sz="5600" dirty="0">
                <a:solidFill>
                  <a:schemeClr val="bg1"/>
                </a:solidFill>
              </a:rPr>
              <a:t>Typical responsibilities may include: </a:t>
            </a:r>
          </a:p>
          <a:p>
            <a:pPr lvl="1"/>
            <a:r>
              <a:rPr lang="en-US" sz="4400" dirty="0">
                <a:solidFill>
                  <a:schemeClr val="bg1"/>
                </a:solidFill>
              </a:rPr>
              <a:t>Auditioning the singers and making casting recommendations to the director </a:t>
            </a:r>
          </a:p>
          <a:p>
            <a:pPr lvl="1"/>
            <a:r>
              <a:rPr lang="en-US" sz="4400" dirty="0">
                <a:solidFill>
                  <a:schemeClr val="bg1"/>
                </a:solidFill>
              </a:rPr>
              <a:t>Scheduling music rehearsals in collaboration with the director, choreographer and stage manager </a:t>
            </a:r>
          </a:p>
          <a:p>
            <a:pPr lvl="1"/>
            <a:r>
              <a:rPr lang="en-US" sz="4400" dirty="0">
                <a:solidFill>
                  <a:schemeClr val="bg1"/>
                </a:solidFill>
              </a:rPr>
              <a:t>Helping cast members learn their music </a:t>
            </a:r>
          </a:p>
          <a:p>
            <a:pPr lvl="1"/>
            <a:r>
              <a:rPr lang="en-US" sz="4400" dirty="0">
                <a:solidFill>
                  <a:schemeClr val="bg1"/>
                </a:solidFill>
              </a:rPr>
              <a:t>Leading music rehearsals for principals, chorus and orchestra </a:t>
            </a:r>
          </a:p>
          <a:p>
            <a:pPr lvl="1"/>
            <a:r>
              <a:rPr lang="en-US" sz="4400" dirty="0">
                <a:solidFill>
                  <a:schemeClr val="bg1"/>
                </a:solidFill>
              </a:rPr>
              <a:t>Serving as conductor--or, in consultation with the producer and director, hiring a conductor </a:t>
            </a:r>
          </a:p>
          <a:p>
            <a:pPr lvl="1"/>
            <a:r>
              <a:rPr lang="en-US" sz="4400" dirty="0">
                <a:solidFill>
                  <a:schemeClr val="bg1"/>
                </a:solidFill>
              </a:rPr>
              <a:t>In consultation with the producer and director, selecting a rehearsal pianist and orchestra members </a:t>
            </a:r>
          </a:p>
          <a:p>
            <a:pPr lvl="1"/>
            <a:r>
              <a:rPr lang="en-US" sz="4400" dirty="0">
                <a:solidFill>
                  <a:schemeClr val="bg1"/>
                </a:solidFill>
              </a:rPr>
              <a:t>Working with the sound designer when microphones will be used </a:t>
            </a:r>
          </a:p>
          <a:p>
            <a:pPr lvl="1"/>
            <a:r>
              <a:rPr lang="en-US" sz="4400" dirty="0">
                <a:solidFill>
                  <a:schemeClr val="bg1"/>
                </a:solidFill>
              </a:rPr>
              <a:t>Attending production meetings and rehearsals, as needed </a:t>
            </a:r>
          </a:p>
          <a:p>
            <a:pPr lvl="1"/>
            <a:r>
              <a:rPr lang="en-US" sz="4400" dirty="0">
                <a:solidFill>
                  <a:schemeClr val="bg1"/>
                </a:solidFill>
              </a:rPr>
              <a:t>Working with the musicians union, if applicable. </a:t>
            </a:r>
          </a:p>
          <a:p>
            <a:r>
              <a:rPr lang="en-US" sz="5600" dirty="0">
                <a:solidFill>
                  <a:schemeClr val="bg1"/>
                </a:solidFill>
              </a:rPr>
              <a:t>Beyond the expected musical skills, the music director must have strong communication and organizational ability. </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849470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spc="50" dirty="0">
                <a:ln w="0"/>
                <a:solidFill>
                  <a:schemeClr val="bg2"/>
                </a:solidFill>
                <a:effectLst>
                  <a:glow rad="228600">
                    <a:schemeClr val="accent2">
                      <a:satMod val="175000"/>
                      <a:alpha val="40000"/>
                    </a:schemeClr>
                  </a:glow>
                  <a:innerShdw blurRad="63500" dist="50800" dir="13500000">
                    <a:srgbClr val="000000">
                      <a:alpha val="50000"/>
                    </a:srgbClr>
                  </a:innerShdw>
                </a:effectLst>
                <a:latin typeface="Chiller" panose="04020404031007020602" pitchFamily="82" charset="0"/>
              </a:rPr>
              <a:t>The Producer</a:t>
            </a:r>
          </a:p>
        </p:txBody>
      </p:sp>
      <p:sp>
        <p:nvSpPr>
          <p:cNvPr id="3" name="Content Placeholder 2"/>
          <p:cNvSpPr>
            <a:spLocks noGrp="1"/>
          </p:cNvSpPr>
          <p:nvPr>
            <p:ph idx="1"/>
          </p:nvPr>
        </p:nvSpPr>
        <p:spPr/>
        <p:txBody>
          <a:bodyPr>
            <a:normAutofit fontScale="40000" lnSpcReduction="20000"/>
          </a:bodyPr>
          <a:lstStyle/>
          <a:p>
            <a:r>
              <a:rPr lang="en-US" dirty="0">
                <a:solidFill>
                  <a:schemeClr val="bg1"/>
                </a:solidFill>
              </a:rPr>
              <a:t>Long before the curtains rise on any theater performance, the producer is hard at work. </a:t>
            </a:r>
          </a:p>
          <a:p>
            <a:r>
              <a:rPr lang="en-US" dirty="0">
                <a:solidFill>
                  <a:srgbClr val="FFFF99"/>
                </a:solidFill>
              </a:rPr>
              <a:t>From choosing a play to raising money to put on a program</a:t>
            </a:r>
            <a:r>
              <a:rPr lang="en-US" dirty="0">
                <a:solidFill>
                  <a:schemeClr val="bg1"/>
                </a:solidFill>
              </a:rPr>
              <a:t>, theater producers essentially make a show happen. </a:t>
            </a:r>
          </a:p>
          <a:p>
            <a:r>
              <a:rPr lang="en-US" dirty="0">
                <a:solidFill>
                  <a:schemeClr val="bg1"/>
                </a:solidFill>
              </a:rPr>
              <a:t>If a show isn’t on schedule or within budget, that’s on the producer. </a:t>
            </a:r>
          </a:p>
          <a:p>
            <a:r>
              <a:rPr lang="en-US" dirty="0">
                <a:solidFill>
                  <a:schemeClr val="bg1"/>
                </a:solidFill>
              </a:rPr>
              <a:t>To handle the rigors of the job, producers typically need postsecondary education, theater management experience and communications skills.</a:t>
            </a:r>
          </a:p>
          <a:p>
            <a:r>
              <a:rPr lang="en-US" dirty="0">
                <a:solidFill>
                  <a:schemeClr val="bg1"/>
                </a:solidFill>
              </a:rPr>
              <a:t>The theater producer’s first responsibility is to choose a play or musical to produce, and how many performances to schedule. </a:t>
            </a:r>
          </a:p>
          <a:p>
            <a:r>
              <a:rPr lang="en-US" dirty="0">
                <a:solidFill>
                  <a:schemeClr val="bg1"/>
                </a:solidFill>
              </a:rPr>
              <a:t>Producers may read scripts themselves, or have readers narrow their options. </a:t>
            </a:r>
          </a:p>
          <a:p>
            <a:r>
              <a:rPr lang="en-US" dirty="0">
                <a:solidFill>
                  <a:schemeClr val="bg1"/>
                </a:solidFill>
              </a:rPr>
              <a:t>A producer weighs factors such as the cost to acquire the rights to a play, size of the target audience and merchandising potential. </a:t>
            </a:r>
          </a:p>
          <a:p>
            <a:r>
              <a:rPr lang="en-US" dirty="0">
                <a:solidFill>
                  <a:schemeClr val="bg1"/>
                </a:solidFill>
              </a:rPr>
              <a:t>Once he has his play, the producer chooses a theater location and determines whether he will present his show for a limited number of performances or for a longer, open-ended run. </a:t>
            </a:r>
          </a:p>
          <a:p>
            <a:r>
              <a:rPr lang="en-US" dirty="0">
                <a:solidFill>
                  <a:schemeClr val="bg1"/>
                </a:solidFill>
              </a:rPr>
              <a:t>Financial considerations shape the venue choice and run length.</a:t>
            </a:r>
          </a:p>
          <a:p>
            <a:r>
              <a:rPr lang="en-US" dirty="0">
                <a:solidFill>
                  <a:srgbClr val="FFFF99"/>
                </a:solidFill>
              </a:rPr>
              <a:t>Producers hire people to make a play happen. </a:t>
            </a:r>
          </a:p>
          <a:p>
            <a:r>
              <a:rPr lang="en-US" dirty="0">
                <a:solidFill>
                  <a:schemeClr val="bg1"/>
                </a:solidFill>
              </a:rPr>
              <a:t>For a single show, the producer hires a director. </a:t>
            </a:r>
          </a:p>
          <a:p>
            <a:r>
              <a:rPr lang="en-US" dirty="0">
                <a:solidFill>
                  <a:schemeClr val="bg1"/>
                </a:solidFill>
              </a:rPr>
              <a:t>For multiple plays, he brings on an artistic director to oversee separate directors. </a:t>
            </a:r>
          </a:p>
          <a:p>
            <a:r>
              <a:rPr lang="en-US" dirty="0">
                <a:solidFill>
                  <a:schemeClr val="bg1"/>
                </a:solidFill>
              </a:rPr>
              <a:t>Producers also may hire principal cast members and key production staff, including a musical director, costume designers and stage crew chiefs. </a:t>
            </a:r>
          </a:p>
          <a:p>
            <a:r>
              <a:rPr lang="en-US" dirty="0">
                <a:solidFill>
                  <a:schemeClr val="bg1"/>
                </a:solidFill>
              </a:rPr>
              <a:t>A large production also may have assistant producers to share job duties. </a:t>
            </a:r>
          </a:p>
          <a:p>
            <a:r>
              <a:rPr lang="en-US" dirty="0">
                <a:solidFill>
                  <a:schemeClr val="bg1"/>
                </a:solidFill>
              </a:rPr>
              <a:t>Producers must make hiring decisions while accounting for contractual demands of artists’ unions, including work hours, pay and balance between number of union and nonunion employees. </a:t>
            </a:r>
          </a:p>
          <a:p>
            <a:r>
              <a:rPr lang="en-US" dirty="0">
                <a:solidFill>
                  <a:schemeClr val="bg1"/>
                </a:solidFill>
              </a:rPr>
              <a:t>Also, when employees have creative differences, the producer mediates a solution.</a:t>
            </a:r>
          </a:p>
          <a:p>
            <a:endParaRPr lang="en-US" dirty="0">
              <a:solidFill>
                <a:schemeClr val="bg1"/>
              </a:solidFill>
            </a:endParaRPr>
          </a:p>
        </p:txBody>
      </p:sp>
    </p:spTree>
    <p:extLst>
      <p:ext uri="{BB962C8B-B14F-4D97-AF65-F5344CB8AC3E}">
        <p14:creationId xmlns:p14="http://schemas.microsoft.com/office/powerpoint/2010/main" val="45018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C00000"/>
                </a:solidFill>
                <a:effectLst>
                  <a:glow rad="228600">
                    <a:schemeClr val="accent2">
                      <a:satMod val="175000"/>
                      <a:alpha val="40000"/>
                    </a:schemeClr>
                  </a:glow>
                </a:effectLst>
                <a:latin typeface="Blackadder ITC" panose="04020505051007020D02" pitchFamily="82" charset="0"/>
              </a:rPr>
              <a:t>The Modern Theatre Director</a:t>
            </a:r>
          </a:p>
        </p:txBody>
      </p:sp>
      <p:sp>
        <p:nvSpPr>
          <p:cNvPr id="3" name="Content Placeholder 2"/>
          <p:cNvSpPr>
            <a:spLocks noGrp="1"/>
          </p:cNvSpPr>
          <p:nvPr>
            <p:ph idx="1"/>
          </p:nvPr>
        </p:nvSpPr>
        <p:spPr/>
        <p:txBody>
          <a:bodyPr>
            <a:normAutofit fontScale="55000" lnSpcReduction="20000"/>
          </a:bodyPr>
          <a:lstStyle/>
          <a:p>
            <a:r>
              <a:rPr lang="en-US" dirty="0">
                <a:solidFill>
                  <a:schemeClr val="bg1"/>
                </a:solidFill>
              </a:rPr>
              <a:t>Functions of a Director: </a:t>
            </a:r>
          </a:p>
          <a:p>
            <a:pPr lvl="1"/>
            <a:r>
              <a:rPr lang="en-US" dirty="0">
                <a:solidFill>
                  <a:schemeClr val="bg1"/>
                </a:solidFill>
              </a:rPr>
              <a:t>Artistic</a:t>
            </a:r>
          </a:p>
          <a:p>
            <a:pPr lvl="1"/>
            <a:r>
              <a:rPr lang="en-US" dirty="0">
                <a:solidFill>
                  <a:schemeClr val="bg1"/>
                </a:solidFill>
              </a:rPr>
              <a:t>Managerial</a:t>
            </a:r>
          </a:p>
          <a:p>
            <a:r>
              <a:rPr lang="en-US" dirty="0">
                <a:solidFill>
                  <a:srgbClr val="FFFF99"/>
                </a:solidFill>
              </a:rPr>
              <a:t>A Director decides on: </a:t>
            </a:r>
          </a:p>
          <a:p>
            <a:pPr lvl="1"/>
            <a:r>
              <a:rPr lang="en-US" dirty="0">
                <a:solidFill>
                  <a:srgbClr val="FFFF99"/>
                </a:solidFill>
              </a:rPr>
              <a:t>Interpretation of script</a:t>
            </a:r>
          </a:p>
          <a:p>
            <a:pPr lvl="1"/>
            <a:r>
              <a:rPr lang="en-US" dirty="0">
                <a:solidFill>
                  <a:srgbClr val="FFFF99"/>
                </a:solidFill>
              </a:rPr>
              <a:t>Casts actors</a:t>
            </a:r>
          </a:p>
          <a:p>
            <a:pPr lvl="1"/>
            <a:r>
              <a:rPr lang="en-US" dirty="0">
                <a:solidFill>
                  <a:srgbClr val="FFFF99"/>
                </a:solidFill>
              </a:rPr>
              <a:t>Works with other theatre artists in designing the production</a:t>
            </a:r>
          </a:p>
          <a:p>
            <a:pPr lvl="1"/>
            <a:r>
              <a:rPr lang="en-US" dirty="0">
                <a:solidFill>
                  <a:srgbClr val="FFFF99"/>
                </a:solidFill>
              </a:rPr>
              <a:t>Rehearses actors </a:t>
            </a:r>
          </a:p>
          <a:p>
            <a:pPr lvl="1"/>
            <a:r>
              <a:rPr lang="en-US" dirty="0">
                <a:solidFill>
                  <a:srgbClr val="FFFF99"/>
                </a:solidFill>
              </a:rPr>
              <a:t>Coordinates all elements into a finished performance</a:t>
            </a:r>
          </a:p>
          <a:p>
            <a:r>
              <a:rPr lang="en-US" dirty="0">
                <a:solidFill>
                  <a:schemeClr val="bg1"/>
                </a:solidFill>
              </a:rPr>
              <a:t>A new question has developed: </a:t>
            </a:r>
          </a:p>
          <a:p>
            <a:pPr lvl="1"/>
            <a:r>
              <a:rPr lang="en-US" dirty="0">
                <a:solidFill>
                  <a:schemeClr val="bg1"/>
                </a:solidFill>
              </a:rPr>
              <a:t>Should directors be "interpretive" rather than "creative" artists? </a:t>
            </a:r>
          </a:p>
          <a:p>
            <a:pPr lvl="1"/>
            <a:r>
              <a:rPr lang="en-US" dirty="0">
                <a:solidFill>
                  <a:schemeClr val="bg1"/>
                </a:solidFill>
              </a:rPr>
              <a:t>To interpret the script or fashion their own work of art, using the script as a basis?</a:t>
            </a:r>
          </a:p>
          <a:p>
            <a:r>
              <a:rPr lang="en-US" dirty="0">
                <a:solidFill>
                  <a:schemeClr val="bg1"/>
                </a:solidFill>
              </a:rPr>
              <a:t>Values of a Director: </a:t>
            </a:r>
          </a:p>
          <a:p>
            <a:pPr lvl="1"/>
            <a:r>
              <a:rPr lang="en-US" dirty="0">
                <a:solidFill>
                  <a:schemeClr val="bg1"/>
                </a:solidFill>
              </a:rPr>
              <a:t>Ability to focus the production into a cohesive whole</a:t>
            </a:r>
          </a:p>
          <a:p>
            <a:r>
              <a:rPr lang="en-US" dirty="0">
                <a:solidFill>
                  <a:schemeClr val="bg1"/>
                </a:solidFill>
              </a:rPr>
              <a:t>Dangers of a Director: </a:t>
            </a:r>
          </a:p>
          <a:p>
            <a:pPr lvl="1"/>
            <a:r>
              <a:rPr lang="en-US" dirty="0">
                <a:solidFill>
                  <a:schemeClr val="bg1"/>
                </a:solidFill>
              </a:rPr>
              <a:t>Director’s concept may distort the script or diffuse attention to the wrong things</a:t>
            </a:r>
          </a:p>
          <a:p>
            <a:r>
              <a:rPr lang="en-US" dirty="0">
                <a:solidFill>
                  <a:schemeClr val="bg1"/>
                </a:solidFill>
              </a:rPr>
              <a:t>Directing is still evolving</a:t>
            </a:r>
          </a:p>
          <a:p>
            <a:endParaRPr lang="en-US" dirty="0">
              <a:solidFill>
                <a:schemeClr val="bg1"/>
              </a:solidFill>
            </a:endParaRPr>
          </a:p>
        </p:txBody>
      </p:sp>
      <p:pic>
        <p:nvPicPr>
          <p:cNvPr id="1026" name="Picture 2" descr="Image result for director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219201"/>
            <a:ext cx="2333625" cy="25908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Image result for director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295400"/>
            <a:ext cx="1609725" cy="153818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916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solidFill>
                  <a:schemeClr val="bg1"/>
                </a:solidFill>
              </a:rPr>
              <a:t>Alyson, J. (2017). Job Description &amp; Qualifications for Theater Producers. Retrieved September 29, 2017, from http://work.chron.com/job-description-qualifications-theater-producers-18284.html </a:t>
            </a:r>
          </a:p>
          <a:p>
            <a:pPr marL="0" indent="0">
              <a:buNone/>
            </a:pPr>
            <a:endParaRPr lang="en-US" dirty="0">
              <a:solidFill>
                <a:schemeClr val="bg1"/>
              </a:solidFill>
            </a:endParaRPr>
          </a:p>
          <a:p>
            <a:pPr marL="0" indent="0">
              <a:buNone/>
            </a:pPr>
            <a:r>
              <a:rPr lang="en-US" dirty="0">
                <a:solidFill>
                  <a:schemeClr val="bg1"/>
                </a:solidFill>
              </a:rPr>
              <a:t>American Association of Community Theatre . “The Artistic Director's Job.” Artistic Director, American Association of Community Theatre , 2017, www.aact.org/artistic-director. Accessed 29 Sept. 2017. </a:t>
            </a:r>
          </a:p>
          <a:p>
            <a:pPr marL="0" indent="0">
              <a:buNone/>
            </a:pPr>
            <a:endParaRPr lang="en-US" dirty="0">
              <a:solidFill>
                <a:schemeClr val="bg1"/>
              </a:solidFill>
            </a:endParaRPr>
          </a:p>
          <a:p>
            <a:pPr marL="0" indent="0">
              <a:buNone/>
            </a:pPr>
            <a:r>
              <a:rPr lang="en-US" dirty="0">
                <a:solidFill>
                  <a:schemeClr val="bg1"/>
                </a:solidFill>
              </a:rPr>
              <a:t>American Association of Community Theatre . “The Music Director's Job.” Artistic Director, American Association of Community Theatre , 2017, www.aact.org/artistic-director. Accessed 29 Sept. 2017. </a:t>
            </a:r>
          </a:p>
          <a:p>
            <a:pPr marL="0" indent="0">
              <a:buNone/>
            </a:pPr>
            <a:endParaRPr lang="en-US" dirty="0">
              <a:solidFill>
                <a:schemeClr val="bg1"/>
              </a:solidFill>
            </a:endParaRPr>
          </a:p>
          <a:p>
            <a:pPr marL="0" indent="0">
              <a:buNone/>
            </a:pPr>
            <a:r>
              <a:rPr lang="en-US" dirty="0">
                <a:solidFill>
                  <a:schemeClr val="bg1"/>
                </a:solidFill>
              </a:rPr>
              <a:t>American Association of Community Theatre . “The Stage Manager's Job.” Stage Manager, American Association of Community Theatre , 2017, www.aact.org/stage-manager. Accessed 29 Sept. 2017. </a:t>
            </a:r>
          </a:p>
          <a:p>
            <a:pPr marL="0" indent="0">
              <a:buNone/>
            </a:pPr>
            <a:endParaRPr lang="en-US" dirty="0">
              <a:solidFill>
                <a:schemeClr val="bg1"/>
              </a:solidFill>
            </a:endParaRPr>
          </a:p>
          <a:p>
            <a:pPr marL="0" indent="0">
              <a:buNone/>
            </a:pPr>
            <a:r>
              <a:rPr lang="en-US" dirty="0">
                <a:solidFill>
                  <a:schemeClr val="bg1"/>
                </a:solidFill>
              </a:rPr>
              <a:t>American Association of Community Theatre . “The Technical Director's Job.” Stage Manager, American Association of Community Theatre , 2017, www.aact.org/stage-manager. Accessed 29 Sept. 2017. </a:t>
            </a:r>
          </a:p>
          <a:p>
            <a:pPr marL="0" indent="0">
              <a:buNone/>
            </a:pPr>
            <a:endParaRPr lang="en-US" dirty="0">
              <a:solidFill>
                <a:schemeClr val="bg1"/>
              </a:solidFill>
            </a:endParaRPr>
          </a:p>
          <a:p>
            <a:pPr marL="0" indent="0">
              <a:buNone/>
            </a:pPr>
            <a:r>
              <a:rPr lang="en-US" dirty="0">
                <a:solidFill>
                  <a:schemeClr val="bg1"/>
                </a:solidFill>
              </a:rPr>
              <a:t>LMDA. (</a:t>
            </a:r>
            <a:r>
              <a:rPr lang="en-US" dirty="0" err="1">
                <a:solidFill>
                  <a:schemeClr val="bg1"/>
                </a:solidFill>
              </a:rPr>
              <a:t>n.d.</a:t>
            </a:r>
            <a:r>
              <a:rPr lang="en-US" dirty="0">
                <a:solidFill>
                  <a:schemeClr val="bg1"/>
                </a:solidFill>
              </a:rPr>
              <a:t>). The Role of the Dramaturg. Retrieved September 29, 2017, from http://www.lmda.org/dramaturgy </a:t>
            </a:r>
          </a:p>
          <a:p>
            <a:pPr marL="0" indent="0">
              <a:buNone/>
            </a:pPr>
            <a:endParaRPr lang="en-US" dirty="0">
              <a:solidFill>
                <a:schemeClr val="bg1"/>
              </a:solidFill>
            </a:endParaRPr>
          </a:p>
        </p:txBody>
      </p:sp>
    </p:spTree>
    <p:extLst>
      <p:ext uri="{BB962C8B-B14F-4D97-AF65-F5344CB8AC3E}">
        <p14:creationId xmlns:p14="http://schemas.microsoft.com/office/powerpoint/2010/main" val="284345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C00000"/>
                </a:solidFill>
                <a:effectLst>
                  <a:glow rad="228600">
                    <a:schemeClr val="accent2">
                      <a:satMod val="175000"/>
                      <a:alpha val="40000"/>
                    </a:schemeClr>
                  </a:glow>
                </a:effectLst>
                <a:latin typeface="Blackadder ITC" panose="04020505051007020D02" pitchFamily="82" charset="0"/>
              </a:rPr>
              <a:t>The Modern Theatre Director</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Director’s skills:</a:t>
            </a:r>
          </a:p>
          <a:p>
            <a:pPr lvl="1"/>
            <a:r>
              <a:rPr lang="en-US" dirty="0">
                <a:solidFill>
                  <a:schemeClr val="bg1"/>
                </a:solidFill>
              </a:rPr>
              <a:t>In the past, a manager or theatre owner organized everything, but not really "artistic" unity.</a:t>
            </a:r>
          </a:p>
          <a:p>
            <a:pPr lvl="1"/>
            <a:r>
              <a:rPr lang="en-US" dirty="0">
                <a:solidFill>
                  <a:schemeClr val="bg1"/>
                </a:solidFill>
              </a:rPr>
              <a:t>In Greek and Medieval Theatre – a businessman or civic or religious leader organized everything – the goal was efficiency, not artistic unity</a:t>
            </a:r>
          </a:p>
          <a:p>
            <a:r>
              <a:rPr lang="en-US" dirty="0">
                <a:solidFill>
                  <a:schemeClr val="bg1"/>
                </a:solidFill>
              </a:rPr>
              <a:t>Organization – What a director manages</a:t>
            </a:r>
          </a:p>
          <a:p>
            <a:pPr lvl="1"/>
            <a:r>
              <a:rPr lang="en-US" dirty="0">
                <a:solidFill>
                  <a:schemeClr val="bg1"/>
                </a:solidFill>
              </a:rPr>
              <a:t>Human relations – with designers, actors, etc.</a:t>
            </a:r>
          </a:p>
          <a:p>
            <a:pPr lvl="1"/>
            <a:r>
              <a:rPr lang="en-US" dirty="0">
                <a:solidFill>
                  <a:schemeClr val="bg1"/>
                </a:solidFill>
              </a:rPr>
              <a:t>Decision-making – with a willingness to change.</a:t>
            </a:r>
          </a:p>
          <a:p>
            <a:pPr lvl="1"/>
            <a:r>
              <a:rPr lang="en-US" dirty="0">
                <a:solidFill>
                  <a:schemeClr val="bg1"/>
                </a:solidFill>
              </a:rPr>
              <a:t>Professional – business manager, publicity director, etc., to all who do individual jobs.</a:t>
            </a:r>
          </a:p>
          <a:p>
            <a:pPr lvl="1"/>
            <a:r>
              <a:rPr lang="en-US" dirty="0">
                <a:solidFill>
                  <a:schemeClr val="bg1"/>
                </a:solidFill>
              </a:rPr>
              <a:t>Non-professional – director often does it all.</a:t>
            </a:r>
          </a:p>
          <a:p>
            <a:endParaRPr lang="en-US" dirty="0">
              <a:solidFill>
                <a:schemeClr val="bg1"/>
              </a:solidFill>
            </a:endParaRPr>
          </a:p>
        </p:txBody>
      </p:sp>
    </p:spTree>
    <p:extLst>
      <p:ext uri="{BB962C8B-B14F-4D97-AF65-F5344CB8AC3E}">
        <p14:creationId xmlns:p14="http://schemas.microsoft.com/office/powerpoint/2010/main" val="3216852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sz="3400" b="1" u="sng" dirty="0">
                <a:solidFill>
                  <a:srgbClr val="92D050"/>
                </a:solidFill>
              </a:rPr>
              <a:t>Script Selection</a:t>
            </a:r>
          </a:p>
          <a:p>
            <a:r>
              <a:rPr lang="en-US" dirty="0">
                <a:solidFill>
                  <a:schemeClr val="bg1"/>
                </a:solidFill>
              </a:rPr>
              <a:t>Professional directors either approve of scripts or are "matched"—by the producer(s). But most try to do the things they like best.</a:t>
            </a:r>
          </a:p>
          <a:p>
            <a:r>
              <a:rPr lang="en-US" dirty="0">
                <a:solidFill>
                  <a:schemeClr val="bg1"/>
                </a:solidFill>
              </a:rPr>
              <a:t>Non-professionals – do what they like, usually – doing what they dislike might ruin the production.</a:t>
            </a:r>
          </a:p>
          <a:p>
            <a:r>
              <a:rPr lang="en-US" dirty="0">
                <a:solidFill>
                  <a:schemeClr val="bg1"/>
                </a:solidFill>
              </a:rPr>
              <a:t>Idea and spectacle are the most common elements to excite directors.</a:t>
            </a:r>
          </a:p>
          <a:p>
            <a:r>
              <a:rPr lang="en-US" dirty="0">
                <a:solidFill>
                  <a:schemeClr val="bg1"/>
                </a:solidFill>
              </a:rPr>
              <a:t>Must learn to know what you do best and improve on others – choose plays you can do well.</a:t>
            </a:r>
          </a:p>
          <a:p>
            <a:r>
              <a:rPr lang="en-US" dirty="0">
                <a:solidFill>
                  <a:schemeClr val="bg1"/>
                </a:solidFill>
              </a:rPr>
              <a:t>The "master metaphor" –  or "directorial concept" – a concept or directorial image –  To sort out the random ideas into a pattern of sorts – draw connections, give theatrical life to those that seem possible.</a:t>
            </a:r>
          </a:p>
          <a:p>
            <a:r>
              <a:rPr lang="en-US" dirty="0">
                <a:solidFill>
                  <a:schemeClr val="bg1"/>
                </a:solidFill>
              </a:rPr>
              <a:t>Concept of production needs to imply rational and thoughtful ideas.</a:t>
            </a:r>
          </a:p>
        </p:txBody>
      </p:sp>
    </p:spTree>
    <p:extLst>
      <p:ext uri="{BB962C8B-B14F-4D97-AF65-F5344CB8AC3E}">
        <p14:creationId xmlns:p14="http://schemas.microsoft.com/office/powerpoint/2010/main" val="3842959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200" b="1" u="sng" dirty="0">
                <a:solidFill>
                  <a:srgbClr val="92D050"/>
                </a:solidFill>
              </a:rPr>
              <a:t>Analysis of the Script</a:t>
            </a:r>
          </a:p>
          <a:p>
            <a:pPr marL="0" indent="0" algn="ctr">
              <a:buNone/>
            </a:pPr>
            <a:endParaRPr lang="en-US" sz="3800" b="1" u="sng" dirty="0">
              <a:solidFill>
                <a:schemeClr val="bg1"/>
              </a:solidFill>
            </a:endParaRPr>
          </a:p>
          <a:p>
            <a:r>
              <a:rPr lang="en-US" sz="3500" dirty="0">
                <a:solidFill>
                  <a:schemeClr val="bg1"/>
                </a:solidFill>
              </a:rPr>
              <a:t>This helps the director to "understand" the play – to make director’s consciousness capable of staging the play.</a:t>
            </a:r>
          </a:p>
          <a:p>
            <a:r>
              <a:rPr lang="en-US" sz="3500" dirty="0">
                <a:solidFill>
                  <a:schemeClr val="bg1"/>
                </a:solidFill>
              </a:rPr>
              <a:t>Depends on your point of view about directing:</a:t>
            </a:r>
          </a:p>
          <a:p>
            <a:r>
              <a:rPr lang="en-US" sz="3500" dirty="0">
                <a:solidFill>
                  <a:schemeClr val="bg1"/>
                </a:solidFill>
              </a:rPr>
              <a:t>The worshipful vs. unorthodox approach to the script:</a:t>
            </a:r>
          </a:p>
          <a:p>
            <a:pPr lvl="1"/>
            <a:r>
              <a:rPr lang="en-US" sz="3500" dirty="0">
                <a:solidFill>
                  <a:schemeClr val="bg1"/>
                </a:solidFill>
              </a:rPr>
              <a:t>Worshipful approach:</a:t>
            </a:r>
          </a:p>
          <a:p>
            <a:pPr lvl="2"/>
            <a:r>
              <a:rPr lang="en-US" sz="3500" dirty="0">
                <a:solidFill>
                  <a:schemeClr val="bg1"/>
                </a:solidFill>
              </a:rPr>
              <a:t>Director’s job is NOT to create theatre, but to cause the script / play to create exciting theatre.</a:t>
            </a:r>
          </a:p>
          <a:p>
            <a:pPr lvl="2"/>
            <a:r>
              <a:rPr lang="en-US" sz="3500" dirty="0">
                <a:solidFill>
                  <a:schemeClr val="bg1"/>
                </a:solidFill>
              </a:rPr>
              <a:t>Can become boring and empty (letting the text do the work), or it can thrill us with the brilliance of getting the text’s strong points across.</a:t>
            </a:r>
          </a:p>
          <a:p>
            <a:pPr lvl="1"/>
            <a:r>
              <a:rPr lang="en-US" sz="3500" dirty="0">
                <a:solidFill>
                  <a:schemeClr val="bg1"/>
                </a:solidFill>
              </a:rPr>
              <a:t>Unorthodox approach:</a:t>
            </a:r>
          </a:p>
          <a:p>
            <a:pPr lvl="2"/>
            <a:r>
              <a:rPr lang="en-US" sz="3500" dirty="0">
                <a:solidFill>
                  <a:schemeClr val="bg1"/>
                </a:solidFill>
              </a:rPr>
              <a:t>Director’s job is to interpret the text in order to make a theatrical entity of the entire production for the audience --to make good theatre exciting.</a:t>
            </a:r>
          </a:p>
          <a:p>
            <a:pPr lvl="2"/>
            <a:r>
              <a:rPr lang="en-US" sz="3500" dirty="0">
                <a:solidFill>
                  <a:schemeClr val="bg1"/>
                </a:solidFill>
              </a:rPr>
              <a:t>Director’s responsibility is to the MEANING of the performance, of which the script is only a part.</a:t>
            </a:r>
          </a:p>
          <a:p>
            <a:pPr lvl="2"/>
            <a:r>
              <a:rPr lang="en-US" sz="3500" dirty="0">
                <a:solidFill>
                  <a:schemeClr val="bg1"/>
                </a:solidFill>
              </a:rPr>
              <a:t>Can lead to offensive or meaningless productions, or innovative and truly exciting ones.</a:t>
            </a:r>
          </a:p>
          <a:p>
            <a:r>
              <a:rPr lang="en-US" sz="3500" dirty="0">
                <a:solidFill>
                  <a:srgbClr val="FFFF99"/>
                </a:solidFill>
              </a:rPr>
              <a:t>"Bowdlerizing" a play</a:t>
            </a:r>
          </a:p>
          <a:p>
            <a:pPr lvl="1"/>
            <a:r>
              <a:rPr lang="en-US" sz="3500" dirty="0">
                <a:solidFill>
                  <a:srgbClr val="FFFF99"/>
                </a:solidFill>
              </a:rPr>
              <a:t>Refers to deleting or changing parts of a script, removing socially "unacceptable" or sexually "offensive" parts of the script </a:t>
            </a:r>
          </a:p>
          <a:p>
            <a:pPr lvl="1"/>
            <a:r>
              <a:rPr lang="en-US" sz="3500" dirty="0">
                <a:solidFill>
                  <a:srgbClr val="FFFF99"/>
                </a:solidFill>
              </a:rPr>
              <a:t>This term comes from Thomas </a:t>
            </a:r>
            <a:r>
              <a:rPr lang="en-US" sz="3500" dirty="0" err="1">
                <a:solidFill>
                  <a:srgbClr val="FFFF99"/>
                </a:solidFill>
              </a:rPr>
              <a:t>Bowdler</a:t>
            </a:r>
            <a:r>
              <a:rPr lang="en-US" sz="3500" dirty="0">
                <a:solidFill>
                  <a:srgbClr val="FFFF99"/>
                </a:solidFill>
              </a:rPr>
              <a:t>, who published the "Family Shakespeare," with sexual innuendos and references left out, and turning sad endings into happy ones.</a:t>
            </a:r>
          </a:p>
        </p:txBody>
      </p:sp>
    </p:spTree>
    <p:extLst>
      <p:ext uri="{BB962C8B-B14F-4D97-AF65-F5344CB8AC3E}">
        <p14:creationId xmlns:p14="http://schemas.microsoft.com/office/powerpoint/2010/main" val="328864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55000" lnSpcReduction="20000"/>
          </a:bodyPr>
          <a:lstStyle/>
          <a:p>
            <a:r>
              <a:rPr lang="en-US" sz="3400" dirty="0">
                <a:solidFill>
                  <a:schemeClr val="bg1"/>
                </a:solidFill>
              </a:rPr>
              <a:t>Analysis and interpretation of the script would also include:</a:t>
            </a:r>
          </a:p>
          <a:p>
            <a:pPr lvl="1"/>
            <a:r>
              <a:rPr lang="en-US" sz="3000" dirty="0">
                <a:solidFill>
                  <a:schemeClr val="bg1"/>
                </a:solidFill>
              </a:rPr>
              <a:t>The pattern of the play – its major elements – structure:</a:t>
            </a:r>
            <a:endParaRPr lang="en-US" sz="3400" dirty="0">
              <a:solidFill>
                <a:schemeClr val="bg1"/>
              </a:solidFill>
            </a:endParaRPr>
          </a:p>
          <a:p>
            <a:pPr lvl="2"/>
            <a:r>
              <a:rPr lang="en-US" sz="2600" dirty="0">
                <a:solidFill>
                  <a:schemeClr val="bg1"/>
                </a:solidFill>
              </a:rPr>
              <a:t>How do the characters function in the play?</a:t>
            </a:r>
            <a:endParaRPr lang="en-US" sz="3400" dirty="0">
              <a:solidFill>
                <a:schemeClr val="bg1"/>
              </a:solidFill>
            </a:endParaRPr>
          </a:p>
          <a:p>
            <a:pPr lvl="2"/>
            <a:r>
              <a:rPr lang="en-US" sz="2600" dirty="0">
                <a:solidFill>
                  <a:schemeClr val="bg1"/>
                </a:solidFill>
              </a:rPr>
              <a:t>What are the demands on the actor?</a:t>
            </a:r>
            <a:endParaRPr lang="en-US" sz="3400" dirty="0">
              <a:solidFill>
                <a:schemeClr val="bg1"/>
              </a:solidFill>
            </a:endParaRPr>
          </a:p>
          <a:p>
            <a:pPr lvl="2"/>
            <a:r>
              <a:rPr lang="en-US" sz="2600" dirty="0">
                <a:solidFill>
                  <a:schemeClr val="bg1"/>
                </a:solidFill>
              </a:rPr>
              <a:t>What are the technical demands / requirements? -- sound, lights, costume, sets?</a:t>
            </a:r>
            <a:endParaRPr lang="en-US" sz="3400" dirty="0">
              <a:solidFill>
                <a:schemeClr val="bg1"/>
              </a:solidFill>
            </a:endParaRPr>
          </a:p>
          <a:p>
            <a:pPr lvl="2"/>
            <a:r>
              <a:rPr lang="en-US" sz="2600" dirty="0">
                <a:solidFill>
                  <a:schemeClr val="bg1"/>
                </a:solidFill>
              </a:rPr>
              <a:t>The context of the play (often this is a factor)</a:t>
            </a:r>
            <a:endParaRPr lang="en-US" sz="3400" dirty="0">
              <a:solidFill>
                <a:schemeClr val="bg1"/>
              </a:solidFill>
            </a:endParaRPr>
          </a:p>
          <a:p>
            <a:pPr lvl="2"/>
            <a:r>
              <a:rPr lang="en-US" sz="2600" dirty="0">
                <a:solidFill>
                  <a:schemeClr val="bg1"/>
                </a:solidFill>
              </a:rPr>
              <a:t>Biography of the playwright’s life</a:t>
            </a:r>
            <a:endParaRPr lang="en-US" sz="3400" dirty="0">
              <a:solidFill>
                <a:schemeClr val="bg1"/>
              </a:solidFill>
            </a:endParaRPr>
          </a:p>
          <a:p>
            <a:pPr lvl="2"/>
            <a:r>
              <a:rPr lang="en-US" sz="2600" dirty="0">
                <a:solidFill>
                  <a:schemeClr val="bg1"/>
                </a:solidFill>
              </a:rPr>
              <a:t>Playwright’s canon of work (other stuff)</a:t>
            </a:r>
            <a:endParaRPr lang="en-US" sz="3400" dirty="0">
              <a:solidFill>
                <a:schemeClr val="bg1"/>
              </a:solidFill>
            </a:endParaRPr>
          </a:p>
          <a:p>
            <a:pPr lvl="2"/>
            <a:r>
              <a:rPr lang="en-US" sz="2600" dirty="0">
                <a:solidFill>
                  <a:schemeClr val="bg1"/>
                </a:solidFill>
              </a:rPr>
              <a:t>Period play written</a:t>
            </a:r>
            <a:endParaRPr lang="en-US" sz="3400" dirty="0">
              <a:solidFill>
                <a:schemeClr val="bg1"/>
              </a:solidFill>
            </a:endParaRPr>
          </a:p>
          <a:p>
            <a:pPr lvl="2"/>
            <a:r>
              <a:rPr lang="en-US" sz="2600" dirty="0">
                <a:solidFill>
                  <a:schemeClr val="bg1"/>
                </a:solidFill>
              </a:rPr>
              <a:t>Period play takes place</a:t>
            </a:r>
            <a:endParaRPr lang="en-US" sz="3400" dirty="0">
              <a:solidFill>
                <a:schemeClr val="bg1"/>
              </a:solidFill>
            </a:endParaRPr>
          </a:p>
          <a:p>
            <a:pPr lvl="2"/>
            <a:r>
              <a:rPr lang="en-US" sz="2600" dirty="0">
                <a:solidFill>
                  <a:schemeClr val="bg1"/>
                </a:solidFill>
              </a:rPr>
              <a:t>Critical response to play and earlier productions</a:t>
            </a:r>
            <a:endParaRPr lang="en-US" sz="3400" dirty="0">
              <a:solidFill>
                <a:schemeClr val="bg1"/>
              </a:solidFill>
            </a:endParaRPr>
          </a:p>
          <a:p>
            <a:pPr lvl="2"/>
            <a:r>
              <a:rPr lang="en-US" sz="2600" dirty="0">
                <a:solidFill>
                  <a:schemeClr val="bg1"/>
                </a:solidFill>
              </a:rPr>
              <a:t>Old plays are often updated, new plays often need a different combination of techniques.</a:t>
            </a:r>
            <a:endParaRPr lang="en-US" sz="3400" dirty="0">
              <a:solidFill>
                <a:schemeClr val="bg1"/>
              </a:solidFill>
            </a:endParaRPr>
          </a:p>
          <a:p>
            <a:pPr lvl="1"/>
            <a:r>
              <a:rPr lang="en-US" sz="3000" dirty="0">
                <a:solidFill>
                  <a:schemeClr val="bg1"/>
                </a:solidFill>
              </a:rPr>
              <a:t>Tone and impact of the play  </a:t>
            </a:r>
            <a:endParaRPr lang="en-US" sz="3400" dirty="0">
              <a:solidFill>
                <a:schemeClr val="bg1"/>
              </a:solidFill>
            </a:endParaRPr>
          </a:p>
          <a:p>
            <a:pPr lvl="2"/>
            <a:r>
              <a:rPr lang="en-US" sz="2600" dirty="0">
                <a:solidFill>
                  <a:schemeClr val="bg1"/>
                </a:solidFill>
              </a:rPr>
              <a:t>The play’s intended effects – director’s ideas can be placed on them.</a:t>
            </a:r>
            <a:endParaRPr lang="en-US" sz="3400" dirty="0">
              <a:solidFill>
                <a:schemeClr val="bg1"/>
              </a:solidFill>
            </a:endParaRPr>
          </a:p>
          <a:p>
            <a:pPr lvl="2"/>
            <a:r>
              <a:rPr lang="en-US" sz="2600" dirty="0">
                <a:solidFill>
                  <a:schemeClr val="bg1"/>
                </a:solidFill>
              </a:rPr>
              <a:t>Relative importance of elements</a:t>
            </a:r>
          </a:p>
          <a:p>
            <a:pPr lvl="3"/>
            <a:r>
              <a:rPr lang="en-US" sz="2200" dirty="0">
                <a:solidFill>
                  <a:schemeClr val="bg1"/>
                </a:solidFill>
              </a:rPr>
              <a:t>Which elements are the most important?</a:t>
            </a:r>
            <a:endParaRPr lang="en-US" sz="3400" dirty="0">
              <a:solidFill>
                <a:schemeClr val="bg1"/>
              </a:solidFill>
            </a:endParaRPr>
          </a:p>
          <a:p>
            <a:pPr lvl="3"/>
            <a:r>
              <a:rPr lang="en-US" sz="2200" dirty="0">
                <a:solidFill>
                  <a:schemeClr val="bg1"/>
                </a:solidFill>
              </a:rPr>
              <a:t>Pick elements that the script gives theatrical life to.</a:t>
            </a:r>
            <a:endParaRPr lang="en-US" sz="3400" dirty="0">
              <a:solidFill>
                <a:schemeClr val="bg1"/>
              </a:solidFill>
            </a:endParaRPr>
          </a:p>
          <a:p>
            <a:pPr lvl="2"/>
            <a:r>
              <a:rPr lang="en-US" sz="2600" dirty="0">
                <a:solidFill>
                  <a:schemeClr val="bg1"/>
                </a:solidFill>
              </a:rPr>
              <a:t>Spectacle and sound can be most clearly manipulated – can add to play.</a:t>
            </a:r>
            <a:endParaRPr lang="en-US" sz="3400" dirty="0">
              <a:solidFill>
                <a:schemeClr val="bg1"/>
              </a:solidFill>
            </a:endParaRPr>
          </a:p>
          <a:p>
            <a:pPr lvl="2"/>
            <a:r>
              <a:rPr lang="en-US" sz="2600" dirty="0">
                <a:solidFill>
                  <a:schemeClr val="bg1"/>
                </a:solidFill>
              </a:rPr>
              <a:t>Character, idea, story usually integral to the play itself.</a:t>
            </a:r>
            <a:endParaRPr lang="en-US" sz="3400" dirty="0">
              <a:solidFill>
                <a:schemeClr val="bg1"/>
              </a:solidFill>
            </a:endParaRPr>
          </a:p>
          <a:p>
            <a:pPr lvl="2"/>
            <a:r>
              <a:rPr lang="en-US" sz="2600" dirty="0">
                <a:solidFill>
                  <a:schemeClr val="bg1"/>
                </a:solidFill>
              </a:rPr>
              <a:t>Director interprets and helps actors achieve characterization clearly.</a:t>
            </a:r>
            <a:endParaRPr lang="en-US" sz="3400" dirty="0">
              <a:solidFill>
                <a:schemeClr val="bg1"/>
              </a:solidFill>
            </a:endParaRPr>
          </a:p>
          <a:p>
            <a:endParaRPr lang="en-US" sz="3400" dirty="0">
              <a:solidFill>
                <a:schemeClr val="bg1"/>
              </a:solidFill>
            </a:endParaRPr>
          </a:p>
        </p:txBody>
      </p:sp>
    </p:spTree>
    <p:extLst>
      <p:ext uri="{BB962C8B-B14F-4D97-AF65-F5344CB8AC3E}">
        <p14:creationId xmlns:p14="http://schemas.microsoft.com/office/powerpoint/2010/main" val="4290660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6400" b="1" u="sng" dirty="0">
                <a:solidFill>
                  <a:srgbClr val="92D050"/>
                </a:solidFill>
              </a:rPr>
              <a:t>Environment of the Play</a:t>
            </a:r>
          </a:p>
          <a:p>
            <a:pPr marL="0" indent="0">
              <a:buNone/>
            </a:pPr>
            <a:endParaRPr lang="en-US" sz="3400" dirty="0">
              <a:solidFill>
                <a:schemeClr val="bg1"/>
              </a:solidFill>
            </a:endParaRPr>
          </a:p>
          <a:p>
            <a:r>
              <a:rPr lang="en-US" sz="4800" dirty="0">
                <a:solidFill>
                  <a:schemeClr val="bg1"/>
                </a:solidFill>
              </a:rPr>
              <a:t>A director must look at a play’s "Given circumstances" – what are the necessary elements?</a:t>
            </a:r>
          </a:p>
          <a:p>
            <a:r>
              <a:rPr lang="en-US" sz="4800" dirty="0">
                <a:solidFill>
                  <a:schemeClr val="bg1"/>
                </a:solidFill>
              </a:rPr>
              <a:t>Updating the production from it’s original intent</a:t>
            </a:r>
          </a:p>
          <a:p>
            <a:pPr lvl="1"/>
            <a:r>
              <a:rPr lang="en-US" sz="4800" dirty="0">
                <a:solidFill>
                  <a:schemeClr val="bg1"/>
                </a:solidFill>
              </a:rPr>
              <a:t>Can often make a strong statement or clarify an idea </a:t>
            </a:r>
          </a:p>
          <a:p>
            <a:pPr lvl="2"/>
            <a:r>
              <a:rPr lang="en-US" sz="4800" dirty="0">
                <a:solidFill>
                  <a:schemeClr val="bg1"/>
                </a:solidFill>
              </a:rPr>
              <a:t>Examples: </a:t>
            </a:r>
            <a:r>
              <a:rPr lang="en-US" sz="4800" i="1" dirty="0">
                <a:solidFill>
                  <a:schemeClr val="bg1"/>
                </a:solidFill>
              </a:rPr>
              <a:t>Julius Caesar </a:t>
            </a:r>
            <a:r>
              <a:rPr lang="en-US" sz="4800" dirty="0">
                <a:solidFill>
                  <a:schemeClr val="bg1"/>
                </a:solidFill>
              </a:rPr>
              <a:t>in Nazi Germany, </a:t>
            </a:r>
            <a:r>
              <a:rPr lang="en-US" sz="4800" i="1" dirty="0">
                <a:solidFill>
                  <a:schemeClr val="bg1"/>
                </a:solidFill>
              </a:rPr>
              <a:t>Hamlet</a:t>
            </a:r>
            <a:r>
              <a:rPr lang="en-US" sz="4800" dirty="0">
                <a:solidFill>
                  <a:schemeClr val="bg1"/>
                </a:solidFill>
              </a:rPr>
              <a:t>  in Nicaragua, </a:t>
            </a:r>
            <a:r>
              <a:rPr lang="en-US" sz="4800" i="1" dirty="0">
                <a:solidFill>
                  <a:schemeClr val="bg1"/>
                </a:solidFill>
              </a:rPr>
              <a:t>As You Like It  </a:t>
            </a:r>
            <a:r>
              <a:rPr lang="en-US" sz="4800" dirty="0">
                <a:solidFill>
                  <a:schemeClr val="bg1"/>
                </a:solidFill>
              </a:rPr>
              <a:t>in a 60’s commune.</a:t>
            </a:r>
          </a:p>
          <a:p>
            <a:r>
              <a:rPr lang="en-US" sz="4800" dirty="0">
                <a:solidFill>
                  <a:schemeClr val="bg1"/>
                </a:solidFill>
              </a:rPr>
              <a:t>Mood of environment is also important </a:t>
            </a:r>
          </a:p>
          <a:p>
            <a:pPr lvl="1"/>
            <a:r>
              <a:rPr lang="en-US" sz="4800" dirty="0">
                <a:solidFill>
                  <a:schemeClr val="bg1"/>
                </a:solidFill>
              </a:rPr>
              <a:t>Does it rain, is it a warm summer, is there a hurricane, tension?</a:t>
            </a:r>
          </a:p>
          <a:p>
            <a:r>
              <a:rPr lang="en-US" sz="4800" dirty="0">
                <a:solidFill>
                  <a:schemeClr val="bg1"/>
                </a:solidFill>
              </a:rPr>
              <a:t>Idea – Inconsistent</a:t>
            </a:r>
          </a:p>
          <a:p>
            <a:pPr lvl="1"/>
            <a:r>
              <a:rPr lang="en-US" sz="4800" dirty="0">
                <a:solidFill>
                  <a:schemeClr val="bg1"/>
                </a:solidFill>
              </a:rPr>
              <a:t>While the idea may appeal to directors at first, other values need to be gotten achieved.</a:t>
            </a:r>
          </a:p>
          <a:p>
            <a:pPr lvl="1"/>
            <a:r>
              <a:rPr lang="en-US" sz="4800" dirty="0">
                <a:solidFill>
                  <a:schemeClr val="bg1"/>
                </a:solidFill>
              </a:rPr>
              <a:t>Seldom are plays written "about an idea."</a:t>
            </a:r>
          </a:p>
          <a:p>
            <a:pPr lvl="1"/>
            <a:r>
              <a:rPr lang="en-US" sz="4800" dirty="0">
                <a:solidFill>
                  <a:schemeClr val="bg1"/>
                </a:solidFill>
              </a:rPr>
              <a:t>Other elements shape the production</a:t>
            </a:r>
          </a:p>
          <a:p>
            <a:pPr lvl="1"/>
            <a:r>
              <a:rPr lang="en-US" sz="4800" dirty="0">
                <a:solidFill>
                  <a:schemeClr val="bg1"/>
                </a:solidFill>
              </a:rPr>
              <a:t>Ideas need to be embedded in entire performance – when the ideas stand out, it can ruin performance.</a:t>
            </a:r>
          </a:p>
          <a:p>
            <a:pPr lvl="1"/>
            <a:endParaRPr lang="en-US" sz="4300" dirty="0">
              <a:solidFill>
                <a:schemeClr val="bg1"/>
              </a:solidFill>
            </a:endParaRPr>
          </a:p>
          <a:p>
            <a:pPr marL="0" indent="0" algn="ctr">
              <a:buNone/>
            </a:pPr>
            <a:r>
              <a:rPr lang="en-US" sz="6400" b="1" u="sng" dirty="0">
                <a:solidFill>
                  <a:srgbClr val="92D050"/>
                </a:solidFill>
              </a:rPr>
              <a:t>Design oversight and Inspiration</a:t>
            </a:r>
          </a:p>
          <a:p>
            <a:pPr marL="0" indent="0">
              <a:buNone/>
            </a:pPr>
            <a:endParaRPr lang="en-US" sz="4300" dirty="0">
              <a:solidFill>
                <a:schemeClr val="bg1"/>
              </a:solidFill>
            </a:endParaRPr>
          </a:p>
          <a:p>
            <a:r>
              <a:rPr lang="en-US" sz="4800" dirty="0">
                <a:solidFill>
                  <a:schemeClr val="bg1"/>
                </a:solidFill>
              </a:rPr>
              <a:t>Production meetings</a:t>
            </a:r>
          </a:p>
          <a:p>
            <a:r>
              <a:rPr lang="en-US" sz="4800" dirty="0">
                <a:solidFill>
                  <a:schemeClr val="bg1"/>
                </a:solidFill>
              </a:rPr>
              <a:t>To coordinate – managerial efficiency</a:t>
            </a:r>
          </a:p>
          <a:p>
            <a:r>
              <a:rPr lang="en-US" sz="4800" dirty="0">
                <a:solidFill>
                  <a:schemeClr val="bg1"/>
                </a:solidFill>
              </a:rPr>
              <a:t>Concept meetings</a:t>
            </a:r>
          </a:p>
          <a:p>
            <a:r>
              <a:rPr lang="en-US" sz="4800" dirty="0">
                <a:solidFill>
                  <a:schemeClr val="bg1"/>
                </a:solidFill>
              </a:rPr>
              <a:t>To coordinate artistic elements </a:t>
            </a:r>
          </a:p>
          <a:p>
            <a:r>
              <a:rPr lang="en-US" sz="4800" dirty="0">
                <a:solidFill>
                  <a:schemeClr val="bg1"/>
                </a:solidFill>
              </a:rPr>
              <a:t>Director helps to get ideas across to designers, without restricting with interpretations.</a:t>
            </a:r>
          </a:p>
          <a:p>
            <a:r>
              <a:rPr lang="en-US" sz="4800" dirty="0">
                <a:solidFill>
                  <a:schemeClr val="bg1"/>
                </a:solidFill>
              </a:rPr>
              <a:t>Hal Prince, a very famous director / producer, said: “The worst thing that can happen is to get back from artists exactly what you ask for."</a:t>
            </a:r>
          </a:p>
          <a:p>
            <a:r>
              <a:rPr lang="en-US" sz="4800" dirty="0">
                <a:solidFill>
                  <a:schemeClr val="bg1"/>
                </a:solidFill>
              </a:rPr>
              <a:t>Director brings all different interpretations of different designers into a single focus.</a:t>
            </a:r>
          </a:p>
          <a:p>
            <a:r>
              <a:rPr lang="en-US" sz="4800" dirty="0">
                <a:solidFill>
                  <a:schemeClr val="bg1"/>
                </a:solidFill>
              </a:rPr>
              <a:t>Unity and Variety – variety within unity sought.</a:t>
            </a:r>
          </a:p>
        </p:txBody>
      </p:sp>
    </p:spTree>
    <p:extLst>
      <p:ext uri="{BB962C8B-B14F-4D97-AF65-F5344CB8AC3E}">
        <p14:creationId xmlns:p14="http://schemas.microsoft.com/office/powerpoint/2010/main" val="114486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25000" lnSpcReduction="20000"/>
          </a:bodyPr>
          <a:lstStyle/>
          <a:p>
            <a:pPr marL="0" indent="0" algn="ctr">
              <a:buNone/>
            </a:pPr>
            <a:r>
              <a:rPr lang="en-US" sz="6400" b="1" u="sng" dirty="0">
                <a:solidFill>
                  <a:srgbClr val="92D050"/>
                </a:solidFill>
              </a:rPr>
              <a:t>Coach Actors</a:t>
            </a:r>
          </a:p>
          <a:p>
            <a:pPr marL="0" indent="0">
              <a:buNone/>
            </a:pPr>
            <a:endParaRPr lang="en-US" sz="5600" dirty="0">
              <a:solidFill>
                <a:schemeClr val="bg1"/>
              </a:solidFill>
            </a:endParaRPr>
          </a:p>
          <a:p>
            <a:r>
              <a:rPr lang="en-US" sz="5600" dirty="0">
                <a:solidFill>
                  <a:schemeClr val="bg1"/>
                </a:solidFill>
              </a:rPr>
              <a:t>Stanislavsky’s influence has led to collaboration between the director and actors.</a:t>
            </a:r>
          </a:p>
          <a:p>
            <a:r>
              <a:rPr lang="en-US" sz="5600" dirty="0">
                <a:solidFill>
                  <a:schemeClr val="bg1"/>
                </a:solidFill>
              </a:rPr>
              <a:t>That can lead to dependency.</a:t>
            </a:r>
          </a:p>
          <a:p>
            <a:r>
              <a:rPr lang="en-US" sz="5600" dirty="0">
                <a:solidFill>
                  <a:schemeClr val="bg1"/>
                </a:solidFill>
              </a:rPr>
              <a:t>Actors and directors should be aware to not to let actor be too controlled.</a:t>
            </a:r>
          </a:p>
          <a:p>
            <a:r>
              <a:rPr lang="en-US" sz="5600" dirty="0">
                <a:solidFill>
                  <a:schemeClr val="bg1"/>
                </a:solidFill>
              </a:rPr>
              <a:t>Collaboration – coaching.</a:t>
            </a:r>
          </a:p>
          <a:p>
            <a:r>
              <a:rPr lang="en-US" sz="5600" dirty="0">
                <a:solidFill>
                  <a:schemeClr val="bg1"/>
                </a:solidFill>
              </a:rPr>
              <a:t>Advises, inspires, encourages.</a:t>
            </a:r>
          </a:p>
          <a:p>
            <a:r>
              <a:rPr lang="en-US" sz="5600" dirty="0">
                <a:solidFill>
                  <a:schemeClr val="bg1"/>
                </a:solidFill>
              </a:rPr>
              <a:t>Helps actor see other dimensions.</a:t>
            </a:r>
          </a:p>
          <a:p>
            <a:r>
              <a:rPr lang="en-US" sz="5600" dirty="0">
                <a:solidFill>
                  <a:schemeClr val="bg1"/>
                </a:solidFill>
              </a:rPr>
              <a:t>Both actor and director are engaged in mutual creative enterprise.</a:t>
            </a:r>
          </a:p>
          <a:p>
            <a:pPr marL="0" indent="0">
              <a:buNone/>
            </a:pPr>
            <a:endParaRPr lang="en-US" sz="5600" dirty="0">
              <a:solidFill>
                <a:schemeClr val="bg1"/>
              </a:solidFill>
            </a:endParaRPr>
          </a:p>
          <a:p>
            <a:r>
              <a:rPr lang="en-US" sz="5600" dirty="0">
                <a:solidFill>
                  <a:schemeClr val="bg1"/>
                </a:solidFill>
              </a:rPr>
              <a:t>The Actor-Director relationship can be seen in a number of ways:</a:t>
            </a:r>
          </a:p>
          <a:p>
            <a:pPr lvl="1"/>
            <a:r>
              <a:rPr lang="en-US" sz="5600" dirty="0">
                <a:solidFill>
                  <a:schemeClr val="bg1"/>
                </a:solidFill>
              </a:rPr>
              <a:t>The director as parent –authoritarian</a:t>
            </a:r>
          </a:p>
          <a:p>
            <a:pPr lvl="1"/>
            <a:r>
              <a:rPr lang="en-US" sz="5600" dirty="0">
                <a:solidFill>
                  <a:schemeClr val="bg1"/>
                </a:solidFill>
              </a:rPr>
              <a:t>Guru –visionary</a:t>
            </a:r>
          </a:p>
          <a:p>
            <a:pPr lvl="1"/>
            <a:r>
              <a:rPr lang="en-US" sz="5600" dirty="0">
                <a:solidFill>
                  <a:schemeClr val="bg1"/>
                </a:solidFill>
              </a:rPr>
              <a:t>Therapist – "trust me“</a:t>
            </a:r>
          </a:p>
          <a:p>
            <a:pPr lvl="1"/>
            <a:r>
              <a:rPr lang="en-US" sz="5600" dirty="0">
                <a:solidFill>
                  <a:schemeClr val="bg1"/>
                </a:solidFill>
              </a:rPr>
              <a:t>Seducer – emotional attachment</a:t>
            </a:r>
          </a:p>
          <a:p>
            <a:pPr lvl="1"/>
            <a:r>
              <a:rPr lang="en-US" sz="5600" dirty="0">
                <a:solidFill>
                  <a:schemeClr val="bg1"/>
                </a:solidFill>
              </a:rPr>
              <a:t>Playground Director – fun and creative</a:t>
            </a:r>
          </a:p>
          <a:p>
            <a:pPr lvl="1"/>
            <a:r>
              <a:rPr lang="en-US" sz="5600" dirty="0">
                <a:solidFill>
                  <a:schemeClr val="bg1"/>
                </a:solidFill>
              </a:rPr>
              <a:t>Green Thumb – let’s grow—little planning</a:t>
            </a:r>
          </a:p>
          <a:p>
            <a:pPr lvl="1"/>
            <a:r>
              <a:rPr lang="en-US" sz="5600" dirty="0">
                <a:solidFill>
                  <a:schemeClr val="bg1"/>
                </a:solidFill>
              </a:rPr>
              <a:t>Lump – vague</a:t>
            </a:r>
          </a:p>
          <a:p>
            <a:r>
              <a:rPr lang="en-US" sz="5600" dirty="0">
                <a:solidFill>
                  <a:schemeClr val="bg1"/>
                </a:solidFill>
              </a:rPr>
              <a:t>Mixture of above is probably best</a:t>
            </a:r>
          </a:p>
          <a:p>
            <a:r>
              <a:rPr lang="en-US" sz="5600" dirty="0">
                <a:solidFill>
                  <a:schemeClr val="bg1"/>
                </a:solidFill>
              </a:rPr>
              <a:t>Preparation and adaptability necessary</a:t>
            </a:r>
          </a:p>
          <a:p>
            <a:r>
              <a:rPr lang="en-US" sz="5600" dirty="0">
                <a:solidFill>
                  <a:schemeClr val="bg1"/>
                </a:solidFill>
              </a:rPr>
              <a:t>Less actor coaching as performance approaches</a:t>
            </a:r>
          </a:p>
          <a:p>
            <a:pPr marL="0" indent="0">
              <a:buNone/>
            </a:pPr>
            <a:endParaRPr lang="en-US" sz="48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4104945"/>
            <a:ext cx="3733800" cy="183865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100" y="1447800"/>
            <a:ext cx="1800225" cy="1962150"/>
          </a:xfrm>
          <a:prstGeom prst="ellipse">
            <a:avLst/>
          </a:prstGeom>
          <a:ln>
            <a:noFill/>
          </a:ln>
          <a:effectLst>
            <a:softEdge rad="112500"/>
          </a:effectLst>
        </p:spPr>
      </p:pic>
    </p:spTree>
    <p:extLst>
      <p:ext uri="{BB962C8B-B14F-4D97-AF65-F5344CB8AC3E}">
        <p14:creationId xmlns:p14="http://schemas.microsoft.com/office/powerpoint/2010/main" val="302651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3600" b="1" dirty="0">
                <a:ln/>
                <a:solidFill>
                  <a:schemeClr val="accent3"/>
                </a:solidFill>
                <a:latin typeface="Lucida Calligraphy" panose="03010101010101010101" pitchFamily="66" charset="0"/>
              </a:rPr>
              <a:t>Artistic Functions of a Director</a:t>
            </a:r>
          </a:p>
        </p:txBody>
      </p:sp>
      <p:sp>
        <p:nvSpPr>
          <p:cNvPr id="3" name="Content Placeholder 2"/>
          <p:cNvSpPr>
            <a:spLocks noGrp="1"/>
          </p:cNvSpPr>
          <p:nvPr>
            <p:ph idx="1"/>
          </p:nvPr>
        </p:nvSpPr>
        <p:spPr/>
        <p:txBody>
          <a:bodyPr>
            <a:normAutofit fontScale="32500" lnSpcReduction="20000"/>
          </a:bodyPr>
          <a:lstStyle/>
          <a:p>
            <a:pPr marL="0" indent="0" algn="ctr">
              <a:buNone/>
            </a:pPr>
            <a:r>
              <a:rPr lang="en-US" sz="6400" b="1" u="sng" dirty="0">
                <a:solidFill>
                  <a:srgbClr val="92D050"/>
                </a:solidFill>
              </a:rPr>
              <a:t>Staging the Play</a:t>
            </a:r>
          </a:p>
          <a:p>
            <a:pPr marL="0" indent="0">
              <a:buNone/>
            </a:pPr>
            <a:endParaRPr lang="en-US" sz="4800" dirty="0">
              <a:solidFill>
                <a:schemeClr val="bg1"/>
              </a:solidFill>
            </a:endParaRPr>
          </a:p>
          <a:p>
            <a:r>
              <a:rPr lang="en-US" sz="4900" dirty="0">
                <a:solidFill>
                  <a:schemeClr val="bg1"/>
                </a:solidFill>
              </a:rPr>
              <a:t>Directors have to figure out - Where should actors / characters go so that the focus in the right place?</a:t>
            </a:r>
          </a:p>
          <a:p>
            <a:r>
              <a:rPr lang="en-US" sz="4900" dirty="0">
                <a:solidFill>
                  <a:schemeClr val="bg1"/>
                </a:solidFill>
              </a:rPr>
              <a:t>Focus – arrangement of stage picture so as to direct audience’s attention to the appropriate character, object, or event.</a:t>
            </a:r>
          </a:p>
          <a:p>
            <a:r>
              <a:rPr lang="en-US" sz="4900" dirty="0">
                <a:solidFill>
                  <a:schemeClr val="bg1"/>
                </a:solidFill>
              </a:rPr>
              <a:t>Blocking – where actors go on stage.</a:t>
            </a:r>
          </a:p>
          <a:p>
            <a:r>
              <a:rPr lang="en-US" sz="4900" dirty="0">
                <a:solidFill>
                  <a:schemeClr val="bg1"/>
                </a:solidFill>
              </a:rPr>
              <a:t>Called "blocking" because early directors conveyed staging instructions by drawing a grid on stage floor and labeling each stage position, or "block."</a:t>
            </a:r>
          </a:p>
          <a:p>
            <a:r>
              <a:rPr lang="en-US" sz="4900" dirty="0">
                <a:solidFill>
                  <a:schemeClr val="bg1"/>
                </a:solidFill>
              </a:rPr>
              <a:t>Remember stage positions and body positions.</a:t>
            </a:r>
          </a:p>
          <a:p>
            <a:r>
              <a:rPr lang="en-US" sz="4900" dirty="0">
                <a:solidFill>
                  <a:schemeClr val="bg1"/>
                </a:solidFill>
              </a:rPr>
              <a:t>Stage business – detailed handling of props, specific actions such as answering telephones or turning on a lamp.</a:t>
            </a:r>
          </a:p>
          <a:p>
            <a:r>
              <a:rPr lang="en-US" sz="4900" dirty="0">
                <a:solidFill>
                  <a:schemeClr val="bg1"/>
                </a:solidFill>
              </a:rPr>
              <a:t>Visual composition and picturization.</a:t>
            </a:r>
          </a:p>
          <a:p>
            <a:r>
              <a:rPr lang="en-US" sz="4900" dirty="0">
                <a:solidFill>
                  <a:schemeClr val="bg1"/>
                </a:solidFill>
              </a:rPr>
              <a:t>Physical movement of characters onstage. </a:t>
            </a:r>
          </a:p>
          <a:p>
            <a:pPr lvl="1"/>
            <a:r>
              <a:rPr lang="en-US" sz="4300" dirty="0">
                <a:solidFill>
                  <a:schemeClr val="bg1"/>
                </a:solidFill>
              </a:rPr>
              <a:t>Movement, pace, rhythm</a:t>
            </a:r>
            <a:endParaRPr lang="en-US" sz="4900" dirty="0">
              <a:solidFill>
                <a:schemeClr val="bg1"/>
              </a:solidFill>
            </a:endParaRPr>
          </a:p>
          <a:p>
            <a:r>
              <a:rPr lang="en-US" sz="4900" dirty="0">
                <a:solidFill>
                  <a:schemeClr val="bg1"/>
                </a:solidFill>
              </a:rPr>
              <a:t>Visual punctuation marks, emphasis, motivations, relationships – all conveyed through movement, pace, rhythm</a:t>
            </a:r>
          </a:p>
          <a:p>
            <a:r>
              <a:rPr lang="en-US" sz="4900" dirty="0">
                <a:solidFill>
                  <a:schemeClr val="bg1"/>
                </a:solidFill>
              </a:rPr>
              <a:t>Body language, symbolic values</a:t>
            </a:r>
            <a:endParaRPr lang="en-US" sz="5500" dirty="0">
              <a:solidFill>
                <a:schemeClr val="bg1"/>
              </a:solidFill>
            </a:endParaRPr>
          </a:p>
        </p:txBody>
      </p:sp>
    </p:spTree>
    <p:extLst>
      <p:ext uri="{BB962C8B-B14F-4D97-AF65-F5344CB8AC3E}">
        <p14:creationId xmlns:p14="http://schemas.microsoft.com/office/powerpoint/2010/main" val="12370697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3940</Words>
  <Application>Microsoft Office PowerPoint</Application>
  <PresentationFormat>On-screen Show (4:3)</PresentationFormat>
  <Paragraphs>292</Paragraphs>
  <Slides>20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Gungsuh</vt:lpstr>
      <vt:lpstr>Arial</vt:lpstr>
      <vt:lpstr>Blackadder ITC</vt:lpstr>
      <vt:lpstr>Calibri</vt:lpstr>
      <vt:lpstr>Chiller</vt:lpstr>
      <vt:lpstr>Eras Medium ITC</vt:lpstr>
      <vt:lpstr>Gigi</vt:lpstr>
      <vt:lpstr>Harrington</vt:lpstr>
      <vt:lpstr>Informal Roman</vt:lpstr>
      <vt:lpstr>Lucida Calligraphy</vt:lpstr>
      <vt:lpstr>Matura MT Script Capitals</vt:lpstr>
      <vt:lpstr>Monotype Corsiva</vt:lpstr>
      <vt:lpstr>1_Office Theme</vt:lpstr>
      <vt:lpstr>The Director and the Theatre</vt:lpstr>
      <vt:lpstr>The Modern Theatre Director</vt:lpstr>
      <vt:lpstr>The Modern Theatre Director</vt:lpstr>
      <vt:lpstr>Artistic Functions of a Director</vt:lpstr>
      <vt:lpstr>Artistic Functions of a Director</vt:lpstr>
      <vt:lpstr>Artistic Functions of a Director</vt:lpstr>
      <vt:lpstr>Artistic Functions of a Director</vt:lpstr>
      <vt:lpstr>Artistic Functions of a Director</vt:lpstr>
      <vt:lpstr>Artistic Functions of a Director</vt:lpstr>
      <vt:lpstr>Artistic Functions of a Director</vt:lpstr>
      <vt:lpstr>Managerial (Director as Manager)</vt:lpstr>
      <vt:lpstr>The Stage Manager</vt:lpstr>
      <vt:lpstr>The Stage Manager</vt:lpstr>
      <vt:lpstr>The Stage Manager</vt:lpstr>
      <vt:lpstr>The Dramaturg</vt:lpstr>
      <vt:lpstr>Artistic Director</vt:lpstr>
      <vt:lpstr>Technical Director</vt:lpstr>
      <vt:lpstr>Music Director</vt:lpstr>
      <vt:lpstr>The Producer</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Director and the Theatre</dc:title>
  <dc:creator>Sawyer, Allyson (asawyer@psusd.us)</dc:creator>
  <cp:lastModifiedBy>Boylan, Allyson (aboylan@psusd.us)</cp:lastModifiedBy>
  <cp:revision>27</cp:revision>
  <dcterms:created xsi:type="dcterms:W3CDTF">2017-09-28T19:11:18Z</dcterms:created>
  <dcterms:modified xsi:type="dcterms:W3CDTF">2022-09-26T21:09:22Z</dcterms:modified>
</cp:coreProperties>
</file>