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72" r:id="rId4"/>
    <p:sldId id="258" r:id="rId5"/>
    <p:sldId id="259" r:id="rId6"/>
    <p:sldId id="260" r:id="rId7"/>
    <p:sldId id="261" r:id="rId8"/>
    <p:sldId id="262" r:id="rId9"/>
    <p:sldId id="286" r:id="rId10"/>
    <p:sldId id="263" r:id="rId11"/>
    <p:sldId id="265" r:id="rId12"/>
    <p:sldId id="266" r:id="rId13"/>
    <p:sldId id="284" r:id="rId14"/>
    <p:sldId id="267" r:id="rId15"/>
    <p:sldId id="268" r:id="rId16"/>
    <p:sldId id="270" r:id="rId17"/>
    <p:sldId id="285" r:id="rId18"/>
    <p:sldId id="269" r:id="rId19"/>
    <p:sldId id="273" r:id="rId20"/>
    <p:sldId id="274" r:id="rId21"/>
    <p:sldId id="275" r:id="rId22"/>
    <p:sldId id="276" r:id="rId23"/>
    <p:sldId id="277" r:id="rId24"/>
    <p:sldId id="278" r:id="rId25"/>
    <p:sldId id="279" r:id="rId26"/>
    <p:sldId id="280" r:id="rId27"/>
    <p:sldId id="281" r:id="rId28"/>
    <p:sldId id="282" r:id="rId29"/>
    <p:sldId id="264"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FF00FF"/>
    <a:srgbClr val="CC66FF"/>
    <a:srgbClr val="00FFFF"/>
    <a:srgbClr val="990099"/>
    <a:srgbClr val="99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60"/>
  </p:normalViewPr>
  <p:slideViewPr>
    <p:cSldViewPr>
      <p:cViewPr varScale="1">
        <p:scale>
          <a:sx n="104" d="100"/>
          <a:sy n="104" d="100"/>
        </p:scale>
        <p:origin x="12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7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43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8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39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51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59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4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6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6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695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lstStyle/>
          <a:p>
            <a:r>
              <a:rPr lang="en-US" dirty="0">
                <a:solidFill>
                  <a:srgbClr val="CC66FF"/>
                </a:solidFill>
                <a:latin typeface="Eras Demi ITC" panose="020B0805030504020804" pitchFamily="34" charset="0"/>
              </a:rPr>
              <a:t>The Play and The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4</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4273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2800" b="1" u="sng" dirty="0">
                <a:solidFill>
                  <a:srgbClr val="990099"/>
                </a:solidFill>
              </a:rPr>
              <a:t>Comedy – Characterizations</a:t>
            </a:r>
          </a:p>
          <a:p>
            <a:pPr marL="0" indent="0">
              <a:buNone/>
            </a:pPr>
            <a:endParaRPr lang="en-US" sz="1200" dirty="0">
              <a:solidFill>
                <a:schemeClr val="bg1"/>
              </a:solidFill>
            </a:endParaRPr>
          </a:p>
          <a:p>
            <a:r>
              <a:rPr lang="en-US" sz="1800" dirty="0">
                <a:solidFill>
                  <a:schemeClr val="bg1"/>
                </a:solidFill>
              </a:rPr>
              <a:t>Incongruity between the way characters see themselves or pretend to be, as opposed to the way they really are</a:t>
            </a:r>
          </a:p>
          <a:p>
            <a:r>
              <a:rPr lang="en-US" sz="1800" dirty="0">
                <a:solidFill>
                  <a:schemeClr val="bg1"/>
                </a:solidFill>
              </a:rPr>
              <a:t>Complications – especially  in farce</a:t>
            </a:r>
          </a:p>
          <a:p>
            <a:r>
              <a:rPr lang="en-US" sz="1800" dirty="0">
                <a:solidFill>
                  <a:schemeClr val="bg1"/>
                </a:solidFill>
              </a:rPr>
              <a:t>Coincidences: </a:t>
            </a:r>
          </a:p>
          <a:p>
            <a:pPr lvl="1"/>
            <a:r>
              <a:rPr lang="en-US" sz="1800" dirty="0">
                <a:solidFill>
                  <a:schemeClr val="bg1"/>
                </a:solidFill>
              </a:rPr>
              <a:t>Mistaken identities</a:t>
            </a:r>
          </a:p>
          <a:p>
            <a:pPr lvl="2"/>
            <a:r>
              <a:rPr lang="en-US" sz="1800" dirty="0">
                <a:solidFill>
                  <a:schemeClr val="bg1"/>
                </a:solidFill>
              </a:rPr>
              <a:t>For example, in the plays </a:t>
            </a:r>
            <a:r>
              <a:rPr lang="en-US" sz="1800" i="1" dirty="0">
                <a:solidFill>
                  <a:schemeClr val="bg1"/>
                </a:solidFill>
              </a:rPr>
              <a:t>Comedy of Errors </a:t>
            </a:r>
            <a:r>
              <a:rPr lang="en-US" sz="1800" dirty="0">
                <a:solidFill>
                  <a:schemeClr val="bg1"/>
                </a:solidFill>
              </a:rPr>
              <a:t>or  </a:t>
            </a:r>
            <a:r>
              <a:rPr lang="en-US" sz="1800" i="1" dirty="0">
                <a:solidFill>
                  <a:schemeClr val="bg1"/>
                </a:solidFill>
              </a:rPr>
              <a:t>The School for Scandal</a:t>
            </a:r>
            <a:endParaRPr lang="en-US" sz="1800" dirty="0">
              <a:solidFill>
                <a:schemeClr val="bg1"/>
              </a:solidFill>
            </a:endParaRPr>
          </a:p>
          <a:p>
            <a:r>
              <a:rPr lang="en-US" sz="1800" dirty="0">
                <a:solidFill>
                  <a:schemeClr val="bg1"/>
                </a:solidFill>
              </a:rPr>
              <a:t>Shakespeare – uses comedy in tragedy and tragedy in comedy and different kinds of comedies – difficult to categorize.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514600"/>
            <a:ext cx="4210050" cy="1066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35" y="4648200"/>
            <a:ext cx="3810000" cy="1752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648200"/>
            <a:ext cx="3829050" cy="1752600"/>
          </a:xfrm>
          <a:prstGeom prst="rect">
            <a:avLst/>
          </a:prstGeom>
        </p:spPr>
      </p:pic>
    </p:spTree>
    <p:extLst>
      <p:ext uri="{BB962C8B-B14F-4D97-AF65-F5344CB8AC3E}">
        <p14:creationId xmlns:p14="http://schemas.microsoft.com/office/powerpoint/2010/main" val="153670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FFFF"/>
                </a:solidFill>
                <a:latin typeface="Bradley Hand ITC" panose="03070402050302030203" pitchFamily="66" charset="0"/>
              </a:rPr>
              <a:t>Kinds of Comedy: "High" and "Low"</a:t>
            </a:r>
          </a:p>
        </p:txBody>
      </p:sp>
      <p:sp>
        <p:nvSpPr>
          <p:cNvPr id="3" name="Content Placeholder 2"/>
          <p:cNvSpPr>
            <a:spLocks noGrp="1"/>
          </p:cNvSpPr>
          <p:nvPr>
            <p:ph idx="1"/>
          </p:nvPr>
        </p:nvSpPr>
        <p:spPr>
          <a:xfrm>
            <a:off x="457200" y="1295400"/>
            <a:ext cx="8229600" cy="4830763"/>
          </a:xfrm>
        </p:spPr>
        <p:txBody>
          <a:bodyPr>
            <a:noAutofit/>
          </a:bodyPr>
          <a:lstStyle/>
          <a:p>
            <a:r>
              <a:rPr lang="en-US" sz="1800" b="1" dirty="0">
                <a:solidFill>
                  <a:srgbClr val="FFFF99"/>
                </a:solidFill>
              </a:rPr>
              <a:t>Farce</a:t>
            </a:r>
          </a:p>
          <a:p>
            <a:pPr lvl="1"/>
            <a:r>
              <a:rPr lang="en-US" sz="1800" dirty="0">
                <a:solidFill>
                  <a:schemeClr val="bg1"/>
                </a:solidFill>
              </a:rPr>
              <a:t>Often considered a separate form</a:t>
            </a:r>
          </a:p>
          <a:p>
            <a:pPr lvl="1"/>
            <a:r>
              <a:rPr lang="en-US" sz="1800" dirty="0">
                <a:solidFill>
                  <a:srgbClr val="FFFF99"/>
                </a:solidFill>
              </a:rPr>
              <a:t>Often considered to be "low comedy" </a:t>
            </a:r>
            <a:r>
              <a:rPr lang="en-US" sz="1800" dirty="0">
                <a:solidFill>
                  <a:schemeClr val="bg1"/>
                </a:solidFill>
              </a:rPr>
              <a:t>(versus "high comedy")</a:t>
            </a:r>
          </a:p>
          <a:p>
            <a:pPr lvl="1"/>
            <a:r>
              <a:rPr lang="en-US" sz="1800" dirty="0">
                <a:solidFill>
                  <a:schemeClr val="bg1"/>
                </a:solidFill>
              </a:rPr>
              <a:t>A comedy in which story, character, and especially situations are exaggerated to the point of improbability; the situation begins with a highly improbable premise, but when that is accepted everything that follows is completely logical.  </a:t>
            </a:r>
          </a:p>
          <a:p>
            <a:pPr lvl="1"/>
            <a:r>
              <a:rPr lang="en-US" sz="1800" dirty="0">
                <a:solidFill>
                  <a:schemeClr val="bg1"/>
                </a:solidFill>
              </a:rPr>
              <a:t>Fast moving; uses such theatrical devices as duplications, reversals, repetitions, surprises, disguises, chance encounters, often many doors and closets.</a:t>
            </a:r>
          </a:p>
          <a:p>
            <a:r>
              <a:rPr lang="en-US" sz="1800" b="1" dirty="0">
                <a:solidFill>
                  <a:srgbClr val="FFFF99"/>
                </a:solidFill>
              </a:rPr>
              <a:t>Physical Comedy</a:t>
            </a:r>
          </a:p>
          <a:p>
            <a:pPr lvl="1"/>
            <a:r>
              <a:rPr lang="en-US" sz="1800" dirty="0">
                <a:solidFill>
                  <a:srgbClr val="FFFF99"/>
                </a:solidFill>
              </a:rPr>
              <a:t>“Slapstick" – physical action provokes the thought</a:t>
            </a:r>
          </a:p>
          <a:p>
            <a:pPr lvl="1"/>
            <a:r>
              <a:rPr lang="en-US" sz="1800" dirty="0">
                <a:solidFill>
                  <a:schemeClr val="bg1"/>
                </a:solidFill>
              </a:rPr>
              <a:t>Very high incongruity (surprise, something out of place or unexpected)</a:t>
            </a:r>
          </a:p>
          <a:p>
            <a:r>
              <a:rPr lang="en-US" sz="1800" dirty="0">
                <a:solidFill>
                  <a:schemeClr val="bg1"/>
                </a:solidFill>
              </a:rPr>
              <a:t>Comedy of situation, but extreme incongruity</a:t>
            </a:r>
          </a:p>
          <a:p>
            <a:pPr lvl="1"/>
            <a:r>
              <a:rPr lang="en-US" sz="1800" dirty="0">
                <a:solidFill>
                  <a:schemeClr val="bg1"/>
                </a:solidFill>
              </a:rPr>
              <a:t>Buffoonery, accidents, mistaken identities, ludicrous situations</a:t>
            </a:r>
          </a:p>
        </p:txBody>
      </p:sp>
    </p:spTree>
    <p:extLst>
      <p:ext uri="{BB962C8B-B14F-4D97-AF65-F5344CB8AC3E}">
        <p14:creationId xmlns:p14="http://schemas.microsoft.com/office/powerpoint/2010/main" val="136700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FFFF"/>
                </a:solidFill>
                <a:latin typeface="Bradley Hand ITC" panose="03070402050302030203" pitchFamily="66" charset="0"/>
              </a:rPr>
              <a:t>Kinds of Comedy: "High" and "Low"</a:t>
            </a:r>
          </a:p>
        </p:txBody>
      </p:sp>
      <p:sp>
        <p:nvSpPr>
          <p:cNvPr id="3" name="Content Placeholder 2"/>
          <p:cNvSpPr>
            <a:spLocks noGrp="1"/>
          </p:cNvSpPr>
          <p:nvPr>
            <p:ph idx="1"/>
          </p:nvPr>
        </p:nvSpPr>
        <p:spPr>
          <a:xfrm>
            <a:off x="457200" y="1295400"/>
            <a:ext cx="8229600" cy="4830763"/>
          </a:xfrm>
        </p:spPr>
        <p:txBody>
          <a:bodyPr>
            <a:noAutofit/>
          </a:bodyPr>
          <a:lstStyle/>
          <a:p>
            <a:r>
              <a:rPr lang="en-US" sz="1800" dirty="0">
                <a:solidFill>
                  <a:srgbClr val="FFFF99"/>
                </a:solidFill>
              </a:rPr>
              <a:t>“Aside" (Sometimes referred to as breaking the proscenium or breaking the fourth wall, the term refers to a speech or comment made by an actor directly to the audience about the action of the play or another character. The audience is to understand that this comment is not heard or noticed by the other characters in the play)</a:t>
            </a:r>
          </a:p>
          <a:p>
            <a:pPr lvl="1"/>
            <a:r>
              <a:rPr lang="en-US" sz="1800" dirty="0">
                <a:solidFill>
                  <a:schemeClr val="bg1"/>
                </a:solidFill>
              </a:rPr>
              <a:t>For example, "take" (broad look at the audience and/or another character[s] in surprise, astonishment, disgust, etc.) or "mugging" (obviously playing to the audience, usually with broad facial expressions and movements)</a:t>
            </a:r>
          </a:p>
          <a:p>
            <a:r>
              <a:rPr lang="en-US" sz="1800" b="1" dirty="0">
                <a:solidFill>
                  <a:schemeClr val="accent1">
                    <a:lumMod val="60000"/>
                    <a:lumOff val="40000"/>
                  </a:schemeClr>
                </a:solidFill>
              </a:rPr>
              <a:t>Burlesques</a:t>
            </a:r>
            <a:r>
              <a:rPr lang="en-US" sz="1800" dirty="0">
                <a:solidFill>
                  <a:schemeClr val="bg1"/>
                </a:solidFill>
              </a:rPr>
              <a:t> – lampooning other works of art, including theatre pieces</a:t>
            </a:r>
          </a:p>
          <a:p>
            <a:r>
              <a:rPr lang="en-US" sz="1800" b="1" dirty="0">
                <a:solidFill>
                  <a:schemeClr val="accent1">
                    <a:lumMod val="60000"/>
                    <a:lumOff val="40000"/>
                  </a:schemeClr>
                </a:solidFill>
              </a:rPr>
              <a:t>Satire</a:t>
            </a:r>
            <a:r>
              <a:rPr lang="en-US" sz="1800" dirty="0">
                <a:solidFill>
                  <a:schemeClr val="bg1"/>
                </a:solidFill>
              </a:rPr>
              <a:t> – ridicule of public institutions and figures</a:t>
            </a:r>
          </a:p>
          <a:p>
            <a:r>
              <a:rPr lang="en-US" sz="1800" b="1" dirty="0">
                <a:solidFill>
                  <a:schemeClr val="accent1">
                    <a:lumMod val="60000"/>
                    <a:lumOff val="40000"/>
                  </a:schemeClr>
                </a:solidFill>
              </a:rPr>
              <a:t>Domestic Comedy</a:t>
            </a:r>
            <a:r>
              <a:rPr lang="en-US" sz="1800" dirty="0">
                <a:solidFill>
                  <a:schemeClr val="bg1"/>
                </a:solidFill>
              </a:rPr>
              <a:t> – home and family life</a:t>
            </a:r>
          </a:p>
          <a:p>
            <a:r>
              <a:rPr lang="en-US" sz="1800" b="1" dirty="0">
                <a:solidFill>
                  <a:schemeClr val="accent1">
                    <a:lumMod val="60000"/>
                    <a:lumOff val="40000"/>
                  </a:schemeClr>
                </a:solidFill>
              </a:rPr>
              <a:t>Comedy of Manners / Wit</a:t>
            </a:r>
          </a:p>
          <a:p>
            <a:pPr lvl="1"/>
            <a:r>
              <a:rPr lang="en-US" sz="1800" dirty="0">
                <a:solidFill>
                  <a:schemeClr val="bg1"/>
                </a:solidFill>
              </a:rPr>
              <a:t>Similar to character and situation aristocratic and witty characters </a:t>
            </a:r>
          </a:p>
          <a:p>
            <a:pPr lvl="1"/>
            <a:r>
              <a:rPr lang="en-US" sz="1800" dirty="0">
                <a:solidFill>
                  <a:schemeClr val="bg1"/>
                </a:solidFill>
              </a:rPr>
              <a:t>Comedy of Ideas </a:t>
            </a:r>
          </a:p>
          <a:p>
            <a:pPr marL="0" indent="0">
              <a:buNone/>
            </a:pPr>
            <a:endParaRPr lang="en-US" sz="1800" dirty="0">
              <a:solidFill>
                <a:schemeClr val="bg1"/>
              </a:solidFill>
            </a:endParaRPr>
          </a:p>
        </p:txBody>
      </p:sp>
    </p:spTree>
    <p:extLst>
      <p:ext uri="{BB962C8B-B14F-4D97-AF65-F5344CB8AC3E}">
        <p14:creationId xmlns:p14="http://schemas.microsoft.com/office/powerpoint/2010/main" val="134039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1800" dirty="0">
                <a:solidFill>
                  <a:schemeClr val="accent4">
                    <a:lumMod val="60000"/>
                    <a:lumOff val="40000"/>
                  </a:schemeClr>
                </a:solidFill>
              </a:rPr>
              <a:t>Other Serious forms:</a:t>
            </a:r>
            <a:endParaRPr lang="en-US" sz="1200" dirty="0">
              <a:solidFill>
                <a:schemeClr val="accent4">
                  <a:lumMod val="60000"/>
                  <a:lumOff val="40000"/>
                </a:schemeClr>
              </a:solidFill>
            </a:endParaRPr>
          </a:p>
          <a:p>
            <a:r>
              <a:rPr lang="en-US" sz="1200" b="1" dirty="0">
                <a:solidFill>
                  <a:srgbClr val="FFFF99"/>
                </a:solidFill>
              </a:rPr>
              <a:t>Heroic Drama </a:t>
            </a:r>
          </a:p>
          <a:p>
            <a:pPr lvl="1"/>
            <a:r>
              <a:rPr lang="en-US" sz="1200" dirty="0">
                <a:solidFill>
                  <a:schemeClr val="bg1"/>
                </a:solidFill>
              </a:rPr>
              <a:t>Retains parts of a tragedy  </a:t>
            </a:r>
          </a:p>
          <a:p>
            <a:pPr lvl="1"/>
            <a:r>
              <a:rPr lang="en-US" sz="1200" dirty="0">
                <a:solidFill>
                  <a:schemeClr val="bg1"/>
                </a:solidFill>
              </a:rPr>
              <a:t>Has heroic or noble characters</a:t>
            </a:r>
          </a:p>
          <a:p>
            <a:pPr lvl="1"/>
            <a:r>
              <a:rPr lang="en-US" sz="1200" dirty="0">
                <a:solidFill>
                  <a:schemeClr val="bg1"/>
                </a:solidFill>
              </a:rPr>
              <a:t>Verse (heroic verse) – where the kind of drama got its name – heroic verse consists of "couplets" – two rhyming lines of iambic pentameter – and other elevated language</a:t>
            </a:r>
          </a:p>
          <a:p>
            <a:pPr lvl="1"/>
            <a:r>
              <a:rPr lang="en-US" sz="1200" dirty="0">
                <a:solidFill>
                  <a:schemeClr val="bg1"/>
                </a:solidFill>
              </a:rPr>
              <a:t>Extreme situations</a:t>
            </a:r>
          </a:p>
          <a:p>
            <a:r>
              <a:rPr lang="en-US" sz="1200" dirty="0">
                <a:solidFill>
                  <a:schemeClr val="bg1"/>
                </a:solidFill>
              </a:rPr>
              <a:t>But differs from tragedy because:</a:t>
            </a:r>
          </a:p>
          <a:p>
            <a:pPr lvl="1"/>
            <a:r>
              <a:rPr lang="en-US" sz="1200" dirty="0">
                <a:solidFill>
                  <a:srgbClr val="FFFF99"/>
                </a:solidFill>
              </a:rPr>
              <a:t>Usually has a happy ending</a:t>
            </a:r>
          </a:p>
          <a:p>
            <a:pPr lvl="1"/>
            <a:r>
              <a:rPr lang="en-US" sz="1200" dirty="0">
                <a:solidFill>
                  <a:schemeClr val="bg1"/>
                </a:solidFill>
              </a:rPr>
              <a:t>Generally, an optimistic view, even if ending is sad</a:t>
            </a:r>
          </a:p>
          <a:p>
            <a:pPr lvl="1"/>
            <a:endParaRPr lang="en-US" sz="1200" dirty="0">
              <a:solidFill>
                <a:schemeClr val="bg1"/>
              </a:solidFill>
            </a:endParaRPr>
          </a:p>
          <a:p>
            <a:pPr marL="57150" indent="0" algn="ctr">
              <a:buNone/>
            </a:pPr>
            <a:r>
              <a:rPr lang="en-US" sz="1800" dirty="0">
                <a:solidFill>
                  <a:schemeClr val="accent4">
                    <a:lumMod val="60000"/>
                    <a:lumOff val="40000"/>
                  </a:schemeClr>
                </a:solidFill>
              </a:rPr>
              <a:t>Seriocomic Forms :</a:t>
            </a:r>
          </a:p>
          <a:p>
            <a:pPr marL="228600" indent="-171450"/>
            <a:r>
              <a:rPr lang="en-US" sz="1200" b="1" dirty="0">
                <a:solidFill>
                  <a:srgbClr val="FFFF99"/>
                </a:solidFill>
              </a:rPr>
              <a:t>“Melodrama“</a:t>
            </a:r>
          </a:p>
          <a:p>
            <a:pPr marL="628650" lvl="1" indent="-171450"/>
            <a:r>
              <a:rPr lang="en-US" sz="1200" dirty="0">
                <a:solidFill>
                  <a:schemeClr val="bg1"/>
                </a:solidFill>
              </a:rPr>
              <a:t>Comes from "Music drama" </a:t>
            </a:r>
          </a:p>
          <a:p>
            <a:pPr marL="628650" lvl="1" indent="-171450"/>
            <a:r>
              <a:rPr lang="en-US" sz="1200" dirty="0">
                <a:solidFill>
                  <a:schemeClr val="bg1"/>
                </a:solidFill>
              </a:rPr>
              <a:t> Good and evil are most clearly defined – Evil is overcome by good</a:t>
            </a:r>
          </a:p>
          <a:p>
            <a:pPr marL="628650" lvl="1" indent="-171450"/>
            <a:r>
              <a:rPr lang="en-US" sz="1200" dirty="0">
                <a:solidFill>
                  <a:schemeClr val="bg1"/>
                </a:solidFill>
              </a:rPr>
              <a:t>Entanglement of the protagonist in a series of circumstances threatening him or her; eventually rescued or escapes</a:t>
            </a:r>
          </a:p>
          <a:p>
            <a:pPr marL="628650" lvl="1" indent="-171450"/>
            <a:r>
              <a:rPr lang="en-US" sz="1200" dirty="0">
                <a:solidFill>
                  <a:schemeClr val="bg1"/>
                </a:solidFill>
              </a:rPr>
              <a:t>Most television series</a:t>
            </a:r>
          </a:p>
          <a:p>
            <a:pPr marL="628650" lvl="1" indent="-171450"/>
            <a:r>
              <a:rPr lang="en-US" sz="1200" dirty="0">
                <a:solidFill>
                  <a:schemeClr val="bg1"/>
                </a:solidFill>
              </a:rPr>
              <a:t>Many movies:</a:t>
            </a:r>
          </a:p>
          <a:p>
            <a:pPr marL="1028700" lvl="2" indent="-171450"/>
            <a:r>
              <a:rPr lang="en-US" sz="1200" dirty="0">
                <a:solidFill>
                  <a:schemeClr val="bg1"/>
                </a:solidFill>
              </a:rPr>
              <a:t>Wronged innocence is vindicated and evil chastised</a:t>
            </a:r>
          </a:p>
          <a:p>
            <a:pPr marL="628650" lvl="1" indent="-171450"/>
            <a:r>
              <a:rPr lang="en-US" sz="1200" dirty="0">
                <a:solidFill>
                  <a:schemeClr val="bg1"/>
                </a:solidFill>
              </a:rPr>
              <a:t>Like tragedy – serious action</a:t>
            </a:r>
          </a:p>
          <a:p>
            <a:pPr marL="628650" lvl="1" indent="-171450"/>
            <a:r>
              <a:rPr lang="en-US" sz="1200" dirty="0">
                <a:solidFill>
                  <a:schemeClr val="bg1"/>
                </a:solidFill>
              </a:rPr>
              <a:t>Like comedy – happy ending</a:t>
            </a:r>
          </a:p>
          <a:p>
            <a:pPr marL="628650" lvl="1" indent="-171450"/>
            <a:r>
              <a:rPr lang="en-US" sz="1200" dirty="0">
                <a:solidFill>
                  <a:srgbClr val="FFFF99"/>
                </a:solidFill>
              </a:rPr>
              <a:t>A play in which the characters are types rather than individuals, the story and situations exaggerated to the point of improbability or sensationalism and the language and emotion over-emphasized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667000"/>
            <a:ext cx="3009400" cy="2005013"/>
          </a:xfrm>
          <a:prstGeom prst="ellipse">
            <a:avLst/>
          </a:prstGeom>
          <a:ln>
            <a:noFill/>
          </a:ln>
          <a:effectLst>
            <a:softEdge rad="112500"/>
          </a:effectLst>
        </p:spPr>
      </p:pic>
    </p:spTree>
    <p:extLst>
      <p:ext uri="{BB962C8B-B14F-4D97-AF65-F5344CB8AC3E}">
        <p14:creationId xmlns:p14="http://schemas.microsoft.com/office/powerpoint/2010/main" val="10332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228600" indent="-171450"/>
            <a:r>
              <a:rPr lang="en-US" sz="1400" b="1" dirty="0">
                <a:solidFill>
                  <a:srgbClr val="FFFF99"/>
                </a:solidFill>
              </a:rPr>
              <a:t>Domestic Drama </a:t>
            </a:r>
          </a:p>
          <a:p>
            <a:pPr marL="628650" lvl="1" indent="-171450"/>
            <a:r>
              <a:rPr lang="en-US" sz="1100" dirty="0">
                <a:solidFill>
                  <a:srgbClr val="FFFF99"/>
                </a:solidFill>
              </a:rPr>
              <a:t>Deals with "ordinary" people, from everyday life. </a:t>
            </a:r>
          </a:p>
          <a:p>
            <a:pPr marL="628650" lvl="1" indent="-171450"/>
            <a:r>
              <a:rPr lang="en-US" sz="1100" dirty="0">
                <a:solidFill>
                  <a:schemeClr val="bg1"/>
                </a:solidFill>
              </a:rPr>
              <a:t>Has in the last 150 years replaced both classical tragedy and "heroic" drama as the predominant form of serious drama</a:t>
            </a:r>
            <a:endParaRPr lang="en-US" sz="1400" dirty="0">
              <a:solidFill>
                <a:schemeClr val="bg1"/>
              </a:solidFill>
            </a:endParaRPr>
          </a:p>
          <a:p>
            <a:pPr marL="228600" indent="-171450"/>
            <a:r>
              <a:rPr lang="en-US" sz="1400" b="1" dirty="0">
                <a:solidFill>
                  <a:srgbClr val="FFC000"/>
                </a:solidFill>
              </a:rPr>
              <a:t>Tragi-Comedy </a:t>
            </a:r>
          </a:p>
          <a:p>
            <a:pPr marL="628650" lvl="1" indent="-171450"/>
            <a:r>
              <a:rPr lang="en-US" sz="1100" dirty="0">
                <a:solidFill>
                  <a:schemeClr val="bg1"/>
                </a:solidFill>
              </a:rPr>
              <a:t>A play with the sincerity and earnestness of tragedy but without its inevitability of impending disaster, and with the kindly and tolerant attitude of comedy but without its underlying spirit of humor; uses tense situations and moments of extreme conflict, but the tragedy is averted and transcended.</a:t>
            </a:r>
            <a:endParaRPr lang="en-US" sz="1400" dirty="0">
              <a:solidFill>
                <a:schemeClr val="bg1"/>
              </a:solidFill>
            </a:endParaRPr>
          </a:p>
          <a:p>
            <a:pPr marL="628650" lvl="1" indent="-171450"/>
            <a:r>
              <a:rPr lang="en-US" sz="1100" dirty="0">
                <a:solidFill>
                  <a:schemeClr val="bg1"/>
                </a:solidFill>
              </a:rPr>
              <a:t>More complex than melodrama</a:t>
            </a:r>
            <a:endParaRPr lang="en-US" sz="1400" dirty="0">
              <a:solidFill>
                <a:schemeClr val="bg1"/>
              </a:solidFill>
            </a:endParaRPr>
          </a:p>
          <a:p>
            <a:pPr marL="628650" lvl="1" indent="-171450"/>
            <a:r>
              <a:rPr lang="en-US" sz="1100" dirty="0">
                <a:solidFill>
                  <a:schemeClr val="bg1"/>
                </a:solidFill>
              </a:rPr>
              <a:t>Ends happily, but raises complex issues of love, friendship, cowardice, courage, and death; societal norms, morality concealed identities, misinformation, and coincidence, last-minute revelations. </a:t>
            </a:r>
            <a:endParaRPr lang="en-US" sz="1400" dirty="0">
              <a:solidFill>
                <a:schemeClr val="bg1"/>
              </a:solidFill>
            </a:endParaRPr>
          </a:p>
          <a:p>
            <a:pPr marL="628650" lvl="1" indent="-171450"/>
            <a:r>
              <a:rPr lang="en-US" sz="1100" dirty="0">
                <a:solidFill>
                  <a:schemeClr val="bg1"/>
                </a:solidFill>
              </a:rPr>
              <a:t>Many modern plays called tragi-comedy</a:t>
            </a:r>
            <a:endParaRPr lang="en-US" sz="1400" dirty="0">
              <a:solidFill>
                <a:schemeClr val="bg1"/>
              </a:solidFill>
            </a:endParaRPr>
          </a:p>
          <a:p>
            <a:pPr marL="628650" lvl="1" indent="-171450"/>
            <a:r>
              <a:rPr lang="en-US" sz="1100" dirty="0">
                <a:solidFill>
                  <a:schemeClr val="bg1"/>
                </a:solidFill>
              </a:rPr>
              <a:t>Able to send conflicting messages</a:t>
            </a:r>
          </a:p>
          <a:p>
            <a:pPr marL="228600" indent="-171450"/>
            <a:r>
              <a:rPr lang="en-US" sz="1400" b="1" dirty="0">
                <a:solidFill>
                  <a:srgbClr val="FFC000"/>
                </a:solidFill>
              </a:rPr>
              <a:t>Mixed Forms:  </a:t>
            </a:r>
          </a:p>
          <a:p>
            <a:pPr marL="628650" lvl="1" indent="-171450"/>
            <a:r>
              <a:rPr lang="en-US" sz="1050" dirty="0">
                <a:solidFill>
                  <a:schemeClr val="bg1"/>
                </a:solidFill>
              </a:rPr>
              <a:t>Mingling of forms</a:t>
            </a:r>
            <a:endParaRPr lang="en-US" sz="1800" dirty="0">
              <a:solidFill>
                <a:schemeClr val="bg1"/>
              </a:solidFill>
            </a:endParaRPr>
          </a:p>
          <a:p>
            <a:pPr marL="228600" indent="-171450"/>
            <a:r>
              <a:rPr lang="en-US" sz="1400" b="1" dirty="0">
                <a:solidFill>
                  <a:srgbClr val="FFC000"/>
                </a:solidFill>
              </a:rPr>
              <a:t>Expressionism </a:t>
            </a:r>
          </a:p>
          <a:p>
            <a:pPr marL="228600" indent="-171450"/>
            <a:r>
              <a:rPr lang="en-US" sz="1400" b="1" dirty="0">
                <a:solidFill>
                  <a:srgbClr val="FFC000"/>
                </a:solidFill>
              </a:rPr>
              <a:t>Theatre of the Absurd</a:t>
            </a:r>
          </a:p>
          <a:p>
            <a:pPr marL="628650" lvl="1" indent="-171450"/>
            <a:r>
              <a:rPr lang="en-US" sz="1100" dirty="0">
                <a:solidFill>
                  <a:schemeClr val="bg1"/>
                </a:solidFill>
              </a:rPr>
              <a:t>Has been called comedy of menace – associated with Theatre of the Absurd </a:t>
            </a:r>
            <a:endParaRPr lang="en-US" sz="2000" dirty="0">
              <a:solidFill>
                <a:schemeClr val="bg1"/>
              </a:solidFill>
            </a:endParaRPr>
          </a:p>
          <a:p>
            <a:pPr marL="228600" indent="-171450"/>
            <a:r>
              <a:rPr lang="en-US" sz="1400" b="1" dirty="0">
                <a:solidFill>
                  <a:srgbClr val="FFC000"/>
                </a:solidFill>
              </a:rPr>
              <a:t>Theatre of Cruelty </a:t>
            </a:r>
          </a:p>
          <a:p>
            <a:pPr marL="228600" indent="-171450"/>
            <a:r>
              <a:rPr lang="en-US" sz="1400" b="1" dirty="0">
                <a:solidFill>
                  <a:srgbClr val="FFFF99"/>
                </a:solidFill>
              </a:rPr>
              <a:t>The Epic Theatre of Bertolt Brecht </a:t>
            </a:r>
          </a:p>
          <a:p>
            <a:pPr marL="228600" indent="-171450"/>
            <a:r>
              <a:rPr lang="fr-FR" sz="1400" b="1" dirty="0">
                <a:solidFill>
                  <a:srgbClr val="FFC000"/>
                </a:solidFill>
              </a:rPr>
              <a:t>Vaudeville</a:t>
            </a:r>
          </a:p>
          <a:p>
            <a:pPr marL="228600" indent="-171450"/>
            <a:r>
              <a:rPr lang="fr-FR" sz="1400" b="1" dirty="0">
                <a:solidFill>
                  <a:srgbClr val="FFC000"/>
                </a:solidFill>
              </a:rPr>
              <a:t>Mime</a:t>
            </a:r>
          </a:p>
          <a:p>
            <a:pPr marL="228600" indent="-171450"/>
            <a:r>
              <a:rPr lang="fr-FR" sz="1400" b="1" dirty="0">
                <a:solidFill>
                  <a:srgbClr val="FFC000"/>
                </a:solidFill>
              </a:rPr>
              <a:t>Propaganda plays (or didactic drama)</a:t>
            </a:r>
          </a:p>
          <a:p>
            <a:pPr marL="228600" indent="-171450"/>
            <a:endParaRPr lang="en-US" sz="1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276600"/>
            <a:ext cx="3251200" cy="3200400"/>
          </a:xfrm>
          <a:prstGeom prst="rect">
            <a:avLst/>
          </a:prstGeom>
        </p:spPr>
      </p:pic>
    </p:spTree>
    <p:extLst>
      <p:ext uri="{BB962C8B-B14F-4D97-AF65-F5344CB8AC3E}">
        <p14:creationId xmlns:p14="http://schemas.microsoft.com/office/powerpoint/2010/main" val="184579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latin typeface="Blackadder ITC" panose="04020505051007020D02" pitchFamily="82" charset="0"/>
              </a:rPr>
              <a:t>Who is Bertolt Brecht?</a:t>
            </a:r>
          </a:p>
        </p:txBody>
      </p:sp>
      <p:sp>
        <p:nvSpPr>
          <p:cNvPr id="3" name="Content Placeholder 2"/>
          <p:cNvSpPr>
            <a:spLocks noGrp="1"/>
          </p:cNvSpPr>
          <p:nvPr>
            <p:ph sz="half" idx="1"/>
          </p:nvPr>
        </p:nvSpPr>
        <p:spPr>
          <a:xfrm>
            <a:off x="457200" y="1600200"/>
            <a:ext cx="4038600" cy="4876800"/>
          </a:xfrm>
        </p:spPr>
        <p:txBody>
          <a:bodyPr>
            <a:noAutofit/>
          </a:bodyPr>
          <a:lstStyle/>
          <a:p>
            <a:r>
              <a:rPr lang="en-US" sz="1200" dirty="0">
                <a:solidFill>
                  <a:schemeClr val="bg1"/>
                </a:solidFill>
              </a:rPr>
              <a:t>Brecht was a German poet, playwright, and theatrical reformer whose epic theatre departed from the conventions of theatrical illusion and developed the drama as a social and ideological forum for leftist causes.</a:t>
            </a:r>
          </a:p>
          <a:p>
            <a:r>
              <a:rPr lang="en-US" sz="1200" dirty="0">
                <a:solidFill>
                  <a:srgbClr val="FFFF99"/>
                </a:solidFill>
              </a:rPr>
              <a:t>He developed his theory of "epic theatre" </a:t>
            </a:r>
            <a:r>
              <a:rPr lang="en-US" sz="1200" dirty="0">
                <a:solidFill>
                  <a:schemeClr val="bg1"/>
                </a:solidFill>
              </a:rPr>
              <a:t>and a serious form of irregular verse. He also became a Marxist.</a:t>
            </a:r>
          </a:p>
          <a:p>
            <a:pPr lvl="1"/>
            <a:r>
              <a:rPr lang="en-US" sz="1100" dirty="0">
                <a:solidFill>
                  <a:schemeClr val="bg1"/>
                </a:solidFill>
              </a:rPr>
              <a:t>A Marxist is a supporter of the political and economic theories of Karl Marx and Friedrich Engels</a:t>
            </a:r>
          </a:p>
          <a:p>
            <a:r>
              <a:rPr lang="en-US" sz="1200" dirty="0">
                <a:solidFill>
                  <a:schemeClr val="bg1"/>
                </a:solidFill>
              </a:rPr>
              <a:t>In Germany, his books were burned, and his citizenship was withdrawn. He was cut off from the German theatre; but between 1937 and 1941 he wrote most of his great plays, his major theoretical essays and dialogues.</a:t>
            </a:r>
          </a:p>
          <a:p>
            <a:r>
              <a:rPr lang="en-US" sz="1200" dirty="0">
                <a:solidFill>
                  <a:schemeClr val="bg1"/>
                </a:solidFill>
              </a:rPr>
              <a:t>His most famous plays are: 1941’s </a:t>
            </a:r>
            <a:r>
              <a:rPr lang="en-US" sz="1200" i="1" dirty="0">
                <a:solidFill>
                  <a:schemeClr val="bg1"/>
                </a:solidFill>
              </a:rPr>
              <a:t>Mother Courage and Her Children</a:t>
            </a:r>
            <a:r>
              <a:rPr lang="en-US" sz="1200" dirty="0">
                <a:solidFill>
                  <a:schemeClr val="bg1"/>
                </a:solidFill>
              </a:rPr>
              <a:t>, a chronicle play of the Thirty Years' War; 1957’s </a:t>
            </a:r>
            <a:r>
              <a:rPr lang="en-US" sz="1200" i="1" dirty="0">
                <a:solidFill>
                  <a:schemeClr val="bg1"/>
                </a:solidFill>
              </a:rPr>
              <a:t>The Resistible Rise of Arturo Ui</a:t>
            </a:r>
            <a:r>
              <a:rPr lang="en-US" sz="1200" dirty="0">
                <a:solidFill>
                  <a:schemeClr val="bg1"/>
                </a:solidFill>
              </a:rPr>
              <a:t>, a parable play of Hitler's rise to power set in prewar Chicago; and </a:t>
            </a:r>
            <a:r>
              <a:rPr lang="en-US" sz="1200" i="1" dirty="0">
                <a:solidFill>
                  <a:schemeClr val="bg1"/>
                </a:solidFill>
              </a:rPr>
              <a:t>The Caucasian Chalk Circle</a:t>
            </a:r>
            <a:r>
              <a:rPr lang="en-US" sz="1200" dirty="0">
                <a:solidFill>
                  <a:schemeClr val="bg1"/>
                </a:solidFill>
              </a:rPr>
              <a:t> (first produced in English in 1948), the story of a struggle for possession of a child between its aristocratic mother, who deserts it, and the servant girl who looks after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819" y="4343400"/>
            <a:ext cx="2590800" cy="2230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p:cNvSpPr>
            <a:spLocks noGrp="1"/>
          </p:cNvSpPr>
          <p:nvPr>
            <p:ph sz="half" idx="2"/>
          </p:nvPr>
        </p:nvSpPr>
        <p:spPr/>
        <p:txBody>
          <a:bodyPr>
            <a:normAutofit/>
          </a:bodyPr>
          <a:lstStyle/>
          <a:p>
            <a:r>
              <a:rPr lang="en-US" sz="1300" dirty="0">
                <a:solidFill>
                  <a:schemeClr val="bg1"/>
                </a:solidFill>
              </a:rPr>
              <a:t>Brecht was, first, a superior poet, with a command of many styles and moods. As a playwright he was an intensive worker, a restless piecer-together of ideas not always his own (</a:t>
            </a:r>
            <a:r>
              <a:rPr lang="en-US" sz="1300" i="1" dirty="0">
                <a:solidFill>
                  <a:schemeClr val="bg1"/>
                </a:solidFill>
              </a:rPr>
              <a:t>The Threepenny Opera </a:t>
            </a:r>
            <a:r>
              <a:rPr lang="en-US" sz="1300" dirty="0">
                <a:solidFill>
                  <a:schemeClr val="bg1"/>
                </a:solidFill>
              </a:rPr>
              <a:t>is based on John Gay's </a:t>
            </a:r>
            <a:r>
              <a:rPr lang="en-US" sz="1300" i="1" dirty="0">
                <a:solidFill>
                  <a:schemeClr val="bg1"/>
                </a:solidFill>
              </a:rPr>
              <a:t>Beggar's Opera</a:t>
            </a:r>
            <a:r>
              <a:rPr lang="en-US" sz="1300" dirty="0">
                <a:solidFill>
                  <a:schemeClr val="bg1"/>
                </a:solidFill>
              </a:rPr>
              <a:t>). He was a man of rare musical and visual awareness; but he was often bad at creating living characters or at giving his plays tension and shape. As a producer he liked lightness, clarity, and firmly knotted narrative sequence; a perfectionist, he forced the German theatre, against its nature, to underplay. As a theoretician he made principles out of his preferences – and even out of his faults. </a:t>
            </a:r>
          </a:p>
          <a:p>
            <a:endParaRPr lang="en-US" dirty="0"/>
          </a:p>
        </p:txBody>
      </p:sp>
    </p:spTree>
    <p:extLst>
      <p:ext uri="{BB962C8B-B14F-4D97-AF65-F5344CB8AC3E}">
        <p14:creationId xmlns:p14="http://schemas.microsoft.com/office/powerpoint/2010/main" val="152852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latin typeface="Blackadder ITC" panose="04020505051007020D02" pitchFamily="82" charset="0"/>
              </a:rPr>
              <a:t>Who is Bertolt Brecht?</a:t>
            </a:r>
          </a:p>
        </p:txBody>
      </p:sp>
      <p:sp>
        <p:nvSpPr>
          <p:cNvPr id="3" name="Content Placeholder 2"/>
          <p:cNvSpPr>
            <a:spLocks noGrp="1"/>
          </p:cNvSpPr>
          <p:nvPr>
            <p:ph sz="half" idx="1"/>
          </p:nvPr>
        </p:nvSpPr>
        <p:spPr>
          <a:xfrm>
            <a:off x="457200" y="1219200"/>
            <a:ext cx="4038600" cy="5257800"/>
          </a:xfrm>
        </p:spPr>
        <p:txBody>
          <a:bodyPr>
            <a:noAutofit/>
          </a:bodyPr>
          <a:lstStyle/>
          <a:p>
            <a:r>
              <a:rPr lang="en-US" sz="1200" dirty="0">
                <a:solidFill>
                  <a:schemeClr val="bg1"/>
                </a:solidFill>
              </a:rPr>
              <a:t>The essence of his theory of drama, as revealed in his work, is the idea that a truly Marxist drama must avoid the Aristotelian premise that the audience should be made to believe that what they are witnessing is happening here and now. For he saw that if the audience really felt that the emotions of heroes of the past – King Lear or Hamlet – could equally have been their own reactions, then the Marxist idea that human nature is not constant but a result of changing historical conditions would automatically be invalidated. </a:t>
            </a:r>
          </a:p>
          <a:p>
            <a:r>
              <a:rPr lang="en-US" sz="1200" dirty="0">
                <a:solidFill>
                  <a:schemeClr val="bg1"/>
                </a:solidFill>
              </a:rPr>
              <a:t>Brecht therefore argued that the theatre should not seek to make its audience believe in the presence of the characters on the stage – should not make it identify with them, but should rather follow the method of the epic poet's art, which is to make the audience realize that what it sees on the stage is merely an account of past events that it should watch with critical detachment. </a:t>
            </a:r>
          </a:p>
          <a:p>
            <a:r>
              <a:rPr lang="en-US" sz="1200" dirty="0">
                <a:solidFill>
                  <a:schemeClr val="bg1"/>
                </a:solidFill>
              </a:rPr>
              <a:t>Hence, the "epic" (narrative, nondramatic) theatre is based on detachment, on the alienation effect, achieved through a number of devices that remind the spectator that he is being presented with a demonstration of human behavior in scientific spirit rather than with an illusion of reality, in short, that the theatre is only a theatre and not the world itself. </a:t>
            </a:r>
          </a:p>
          <a:p>
            <a:endParaRPr lang="en-US" sz="1050" dirty="0">
              <a:solidFill>
                <a:schemeClr val="bg1"/>
              </a:solidFill>
            </a:endParaRP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295400"/>
            <a:ext cx="3429000" cy="4525963"/>
          </a:xfrm>
        </p:spPr>
      </p:pic>
    </p:spTree>
    <p:extLst>
      <p:ext uri="{BB962C8B-B14F-4D97-AF65-F5344CB8AC3E}">
        <p14:creationId xmlns:p14="http://schemas.microsoft.com/office/powerpoint/2010/main" val="114097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FF00"/>
                </a:solidFill>
                <a:latin typeface="Imprint MT Shadow" panose="04020605060303030202" pitchFamily="82" charset="0"/>
              </a:rPr>
              <a:t>Style in Drama</a:t>
            </a:r>
          </a:p>
        </p:txBody>
      </p:sp>
      <p:sp>
        <p:nvSpPr>
          <p:cNvPr id="3" name="Content Placeholder 2"/>
          <p:cNvSpPr>
            <a:spLocks noGrp="1"/>
          </p:cNvSpPr>
          <p:nvPr>
            <p:ph idx="1"/>
          </p:nvPr>
        </p:nvSpPr>
        <p:spPr>
          <a:xfrm>
            <a:off x="457200" y="1295400"/>
            <a:ext cx="8229600" cy="4830763"/>
          </a:xfrm>
        </p:spPr>
        <p:txBody>
          <a:bodyPr>
            <a:noAutofit/>
          </a:bodyPr>
          <a:lstStyle/>
          <a:p>
            <a:pPr indent="-285750"/>
            <a:endParaRPr lang="en-US" sz="1400" dirty="0">
              <a:solidFill>
                <a:schemeClr val="bg1"/>
              </a:solidFill>
            </a:endParaRPr>
          </a:p>
          <a:p>
            <a:pPr indent="-285750"/>
            <a:r>
              <a:rPr lang="en-US" sz="2000" dirty="0">
                <a:solidFill>
                  <a:schemeClr val="bg1"/>
                </a:solidFill>
              </a:rPr>
              <a:t>Style: The distinguishing characteristics of a play that reflect conventional practice.</a:t>
            </a:r>
          </a:p>
          <a:p>
            <a:pPr indent="-285750"/>
            <a:r>
              <a:rPr lang="en-US" sz="2000" dirty="0">
                <a:solidFill>
                  <a:schemeClr val="bg1"/>
                </a:solidFill>
              </a:rPr>
              <a:t>Styles are usually associated with a period or with an "-ism."</a:t>
            </a:r>
          </a:p>
          <a:p>
            <a:pPr indent="-285750"/>
            <a:r>
              <a:rPr lang="en-US" sz="2000" dirty="0">
                <a:solidFill>
                  <a:schemeClr val="bg1"/>
                </a:solidFill>
              </a:rPr>
              <a:t>Some Examples:</a:t>
            </a:r>
          </a:p>
          <a:p>
            <a:pPr lvl="1"/>
            <a:r>
              <a:rPr lang="en-US" sz="1200" b="1" dirty="0">
                <a:solidFill>
                  <a:schemeClr val="accent6">
                    <a:lumMod val="75000"/>
                  </a:schemeClr>
                </a:solidFill>
              </a:rPr>
              <a:t>Classicism</a:t>
            </a:r>
            <a:endParaRPr lang="en-US" sz="2000" b="1" dirty="0">
              <a:solidFill>
                <a:schemeClr val="accent6">
                  <a:lumMod val="75000"/>
                </a:schemeClr>
              </a:solidFill>
            </a:endParaRPr>
          </a:p>
          <a:p>
            <a:pPr lvl="1"/>
            <a:r>
              <a:rPr lang="en-US" sz="1200" b="1" dirty="0">
                <a:solidFill>
                  <a:schemeClr val="accent5">
                    <a:lumMod val="75000"/>
                  </a:schemeClr>
                </a:solidFill>
              </a:rPr>
              <a:t>Neo-Classicism</a:t>
            </a:r>
            <a:endParaRPr lang="en-US" sz="2000" b="1" dirty="0">
              <a:solidFill>
                <a:schemeClr val="accent5">
                  <a:lumMod val="75000"/>
                </a:schemeClr>
              </a:solidFill>
            </a:endParaRPr>
          </a:p>
          <a:p>
            <a:pPr lvl="1"/>
            <a:r>
              <a:rPr lang="en-US" sz="1200" b="1" dirty="0">
                <a:solidFill>
                  <a:schemeClr val="accent4">
                    <a:lumMod val="75000"/>
                  </a:schemeClr>
                </a:solidFill>
              </a:rPr>
              <a:t>Elizabethan</a:t>
            </a:r>
            <a:endParaRPr lang="en-US" sz="2000" b="1" dirty="0">
              <a:solidFill>
                <a:schemeClr val="accent4">
                  <a:lumMod val="75000"/>
                </a:schemeClr>
              </a:solidFill>
            </a:endParaRPr>
          </a:p>
          <a:p>
            <a:pPr lvl="1"/>
            <a:r>
              <a:rPr lang="en-US" sz="1200" b="1" dirty="0">
                <a:solidFill>
                  <a:schemeClr val="accent3">
                    <a:lumMod val="75000"/>
                  </a:schemeClr>
                </a:solidFill>
              </a:rPr>
              <a:t>Restoration</a:t>
            </a:r>
          </a:p>
          <a:p>
            <a:pPr lvl="1"/>
            <a:r>
              <a:rPr lang="en-US" sz="1200" b="1" dirty="0">
                <a:solidFill>
                  <a:schemeClr val="accent2">
                    <a:lumMod val="75000"/>
                  </a:schemeClr>
                </a:solidFill>
              </a:rPr>
              <a:t>Romanticism</a:t>
            </a:r>
            <a:endParaRPr lang="en-US" sz="2000" b="1" dirty="0">
              <a:solidFill>
                <a:schemeClr val="accent2">
                  <a:lumMod val="75000"/>
                </a:schemeClr>
              </a:solidFill>
            </a:endParaRPr>
          </a:p>
          <a:p>
            <a:pPr lvl="1"/>
            <a:r>
              <a:rPr lang="en-US" sz="1200" b="1" dirty="0">
                <a:solidFill>
                  <a:schemeClr val="accent1">
                    <a:lumMod val="75000"/>
                  </a:schemeClr>
                </a:solidFill>
              </a:rPr>
              <a:t>Realism</a:t>
            </a:r>
            <a:endParaRPr lang="en-US" sz="2000" b="1" dirty="0">
              <a:solidFill>
                <a:schemeClr val="accent1">
                  <a:lumMod val="75000"/>
                </a:schemeClr>
              </a:solidFill>
            </a:endParaRPr>
          </a:p>
          <a:p>
            <a:pPr lvl="1"/>
            <a:r>
              <a:rPr lang="en-US" sz="1200" b="1" dirty="0">
                <a:solidFill>
                  <a:schemeClr val="bg2">
                    <a:lumMod val="25000"/>
                  </a:schemeClr>
                </a:solidFill>
              </a:rPr>
              <a:t>Naturalism</a:t>
            </a:r>
            <a:endParaRPr lang="en-US" sz="2000" b="1" dirty="0">
              <a:solidFill>
                <a:schemeClr val="bg2">
                  <a:lumMod val="25000"/>
                </a:schemeClr>
              </a:solidFill>
            </a:endParaRPr>
          </a:p>
          <a:p>
            <a:pPr lvl="1"/>
            <a:r>
              <a:rPr lang="en-US" sz="1200" b="1" dirty="0">
                <a:solidFill>
                  <a:srgbClr val="FF0000"/>
                </a:solidFill>
              </a:rPr>
              <a:t>Impressionism</a:t>
            </a:r>
            <a:endParaRPr lang="en-US" sz="2000" b="1" dirty="0">
              <a:solidFill>
                <a:srgbClr val="FF0000"/>
              </a:solidFill>
            </a:endParaRPr>
          </a:p>
          <a:p>
            <a:pPr lvl="1"/>
            <a:r>
              <a:rPr lang="en-US" sz="1200" b="1" dirty="0">
                <a:solidFill>
                  <a:srgbClr val="FFC000"/>
                </a:solidFill>
              </a:rPr>
              <a:t>Expressionism</a:t>
            </a:r>
            <a:endParaRPr lang="en-US" sz="2000" b="1" dirty="0">
              <a:solidFill>
                <a:srgbClr val="FFC000"/>
              </a:solidFill>
            </a:endParaRPr>
          </a:p>
          <a:p>
            <a:pPr lvl="1"/>
            <a:r>
              <a:rPr lang="en-US" sz="1200" b="1" dirty="0">
                <a:solidFill>
                  <a:srgbClr val="FF00FF"/>
                </a:solidFill>
              </a:rPr>
              <a:t>Absurdism</a:t>
            </a:r>
            <a:endParaRPr lang="en-US" sz="2000" b="1" dirty="0">
              <a:solidFill>
                <a:srgbClr val="FF00FF"/>
              </a:solidFill>
            </a:endParaRPr>
          </a:p>
          <a:p>
            <a:pPr indent="-285750"/>
            <a:r>
              <a:rPr lang="en-US" sz="2000" dirty="0">
                <a:solidFill>
                  <a:schemeClr val="bg1"/>
                </a:solidFill>
              </a:rPr>
              <a:t>Not only is genre studies concerned with the type / form of the play, but also with the style of the play.</a:t>
            </a:r>
          </a:p>
          <a:p>
            <a:pPr indent="-285750"/>
            <a:endParaRPr lang="en-US" sz="1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667000"/>
            <a:ext cx="5638800" cy="2343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1545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75000"/>
                  </a:schemeClr>
                </a:solidFill>
                <a:latin typeface="Forte" panose="03060902040502070203" pitchFamily="66" charset="0"/>
              </a:rPr>
              <a:t>Classicism</a:t>
            </a:r>
          </a:p>
        </p:txBody>
      </p:sp>
      <p:sp>
        <p:nvSpPr>
          <p:cNvPr id="3" name="Content Placeholder 2"/>
          <p:cNvSpPr>
            <a:spLocks noGrp="1"/>
          </p:cNvSpPr>
          <p:nvPr>
            <p:ph idx="1"/>
          </p:nvPr>
        </p:nvSpPr>
        <p:spPr/>
        <p:txBody>
          <a:bodyPr>
            <a:normAutofit fontScale="40000" lnSpcReduction="20000"/>
          </a:bodyPr>
          <a:lstStyle/>
          <a:p>
            <a:r>
              <a:rPr lang="en-US" sz="3400" dirty="0">
                <a:solidFill>
                  <a:schemeClr val="bg1"/>
                </a:solidFill>
              </a:rPr>
              <a:t>In regard to the arts, Classicism is an emulation of the arts of the ancient world, particularly of Greece and Rome. </a:t>
            </a:r>
          </a:p>
          <a:p>
            <a:r>
              <a:rPr lang="en-US" sz="3400" dirty="0">
                <a:solidFill>
                  <a:schemeClr val="bg1"/>
                </a:solidFill>
              </a:rPr>
              <a:t>It is an artistic genre that has been popular through many periods such as the Renaissance and Enlightenment eras. </a:t>
            </a:r>
          </a:p>
          <a:p>
            <a:r>
              <a:rPr lang="en-US" sz="3400" dirty="0">
                <a:solidFill>
                  <a:schemeClr val="bg1"/>
                </a:solidFill>
              </a:rPr>
              <a:t>Classicism, as an artistic influence, typically presents its classic ideals in art, literature, architecture, and music.</a:t>
            </a:r>
          </a:p>
          <a:p>
            <a:r>
              <a:rPr lang="en-US" sz="3400" dirty="0">
                <a:solidFill>
                  <a:schemeClr val="bg1"/>
                </a:solidFill>
              </a:rPr>
              <a:t>Artists began to emulate classical art in form, symmetry, balance, and an overall sense of order. Leading artists of Renaissance Classicism include Michelangelo. </a:t>
            </a:r>
          </a:p>
          <a:p>
            <a:r>
              <a:rPr lang="en-US" sz="3400" dirty="0">
                <a:solidFill>
                  <a:schemeClr val="bg1"/>
                </a:solidFill>
              </a:rPr>
              <a:t>Classical ideals were especially expressed during the Renaissance in sculpture, drawing, and painting.</a:t>
            </a:r>
          </a:p>
          <a:p>
            <a:r>
              <a:rPr lang="en-US" sz="3400" dirty="0">
                <a:solidFill>
                  <a:srgbClr val="FFFF99"/>
                </a:solidFill>
              </a:rPr>
              <a:t>The art of classicism typically seeks to be formal and restrained.</a:t>
            </a:r>
          </a:p>
          <a:p>
            <a:r>
              <a:rPr lang="en-US" sz="3400" dirty="0">
                <a:solidFill>
                  <a:schemeClr val="bg1"/>
                </a:solidFill>
              </a:rPr>
              <a:t>The classicism of the Renaissance lead to, and gave way to, a different sense of what was "classical" in the 16th and 17th centuries. In this period, Classicism took on more overtly structural overtones of orderliness, predictability, the use of geometry and grids, the importance of rigorous discipline and pedagogy, as well as the formation of schools of art and music.</a:t>
            </a:r>
          </a:p>
          <a:p>
            <a:r>
              <a:rPr lang="en-US" sz="3400" dirty="0">
                <a:solidFill>
                  <a:schemeClr val="bg1"/>
                </a:solidFill>
              </a:rPr>
              <a:t>This period sought the revival of classical art forms, including Greek drama and music. </a:t>
            </a:r>
          </a:p>
          <a:p>
            <a:r>
              <a:rPr lang="en-US" sz="3400" dirty="0">
                <a:solidFill>
                  <a:schemeClr val="bg1"/>
                </a:solidFill>
              </a:rPr>
              <a:t>Opera, in its modern European form, had its roots in attempts to recreate the combination of singing and dancing with theatre thought to be the Greek norm. Examples of this appeal to Classicism included Shakespeare in poetry and theatre. </a:t>
            </a:r>
          </a:p>
          <a:p>
            <a:r>
              <a:rPr lang="en-US" sz="3400" dirty="0">
                <a:solidFill>
                  <a:schemeClr val="bg1"/>
                </a:solidFill>
              </a:rPr>
              <a:t>Tudor drama, in particular, modeled itself after classical ideals and divided works into Tragedy and Comedy. </a:t>
            </a:r>
          </a:p>
          <a:p>
            <a:r>
              <a:rPr lang="en-US" sz="3400" dirty="0">
                <a:solidFill>
                  <a:schemeClr val="bg1"/>
                </a:solidFill>
              </a:rPr>
              <a:t>Studying ancient Greek became regarded as essential for a well-rounded education in the liberal arts.</a:t>
            </a:r>
          </a:p>
          <a:p>
            <a:endParaRPr lang="en-US" dirty="0">
              <a:solidFill>
                <a:schemeClr val="bg1"/>
              </a:solidFill>
            </a:endParaRPr>
          </a:p>
        </p:txBody>
      </p:sp>
    </p:spTree>
    <p:extLst>
      <p:ext uri="{BB962C8B-B14F-4D97-AF65-F5344CB8AC3E}">
        <p14:creationId xmlns:p14="http://schemas.microsoft.com/office/powerpoint/2010/main" val="228122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FF00"/>
                </a:solidFill>
                <a:latin typeface="Haettenschweiler" panose="020B0706040902060204" pitchFamily="34" charset="0"/>
              </a:rPr>
              <a:t>First Critique Due – 9/13/22</a:t>
            </a:r>
            <a:br>
              <a:rPr lang="en-US" dirty="0">
                <a:solidFill>
                  <a:srgbClr val="00FF00"/>
                </a:solidFill>
                <a:latin typeface="Haettenschweiler" panose="020B0706040902060204" pitchFamily="34" charset="0"/>
              </a:rPr>
            </a:br>
            <a:r>
              <a:rPr lang="en-US" dirty="0">
                <a:solidFill>
                  <a:srgbClr val="00FF00"/>
                </a:solidFill>
                <a:latin typeface="Haettenschweiler" panose="020B0706040902060204" pitchFamily="34" charset="0"/>
              </a:rPr>
              <a:t>A Doll’s House / Our Town</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Critiques are expected to be AT LEAST FIVE (5) full double-spaced typewritten pages long. 1 inch margins, 12 pt. Time New Roman font.</a:t>
            </a:r>
          </a:p>
          <a:p>
            <a:r>
              <a:rPr lang="en-US" dirty="0">
                <a:solidFill>
                  <a:schemeClr val="bg1"/>
                </a:solidFill>
              </a:rPr>
              <a:t>Cite your sources APA style (go to “Son of Citation Machine” for help online with citing sources).</a:t>
            </a:r>
          </a:p>
          <a:p>
            <a:r>
              <a:rPr lang="en-US" dirty="0">
                <a:solidFill>
                  <a:schemeClr val="bg1"/>
                </a:solidFill>
              </a:rPr>
              <a:t>VERY IMPORTANT:  DO NOT, I REPEAT NOT, GIVE A SYNOPSIS OF THE PLAY (A DESCRIPTION OF WHAT HAPPENS -- THE STORY, IF YOU WILL), EXCEPT FOR A VERY BRIEF ONE (ONE PARAGRAPH OR SHORTER). ASSUME YOUR READER IS FAMILIAR WITH THE PLAY. ANY ELEMENTS OF A SYNOPSIS SHOULD BE USED ONLY TO HELP SUPPORT / DEVELOP THE IDEAS YOU MENTION AS YOU ANALYZE THE PLAY / PRODUCTION.  </a:t>
            </a:r>
          </a:p>
          <a:p>
            <a:r>
              <a:rPr lang="en-US" dirty="0">
                <a:solidFill>
                  <a:schemeClr val="bg1"/>
                </a:solidFill>
              </a:rPr>
              <a:t>YOUR CRITIQUE MUST BE AN ANALYSIS OF THE PLAY / PRODUCTION. </a:t>
            </a:r>
          </a:p>
          <a:p>
            <a:r>
              <a:rPr lang="en-US" dirty="0">
                <a:solidFill>
                  <a:schemeClr val="bg1"/>
                </a:solidFill>
              </a:rPr>
              <a:t> BE SURE TO BACK UP / SUPPORT / CLARIFY YOUR IDEAS WITH SPECIFIC EXAMPLES FROM THE PLAY.</a:t>
            </a:r>
          </a:p>
          <a:p>
            <a:r>
              <a:rPr lang="en-US" dirty="0">
                <a:solidFill>
                  <a:schemeClr val="bg1"/>
                </a:solidFill>
              </a:rPr>
              <a:t>Please make sure that you have one specific question you are trying to analyze and that it is clearly stated in your thesis statement.</a:t>
            </a:r>
          </a:p>
          <a:p>
            <a:endParaRPr lang="en-US" dirty="0">
              <a:solidFill>
                <a:schemeClr val="bg1"/>
              </a:solidFill>
            </a:endParaRPr>
          </a:p>
        </p:txBody>
      </p:sp>
    </p:spTree>
    <p:extLst>
      <p:ext uri="{BB962C8B-B14F-4D97-AF65-F5344CB8AC3E}">
        <p14:creationId xmlns:p14="http://schemas.microsoft.com/office/powerpoint/2010/main" val="4072399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5">
                    <a:lumMod val="75000"/>
                  </a:schemeClr>
                </a:solidFill>
                <a:effectLst>
                  <a:glow rad="228600">
                    <a:schemeClr val="accent4">
                      <a:satMod val="175000"/>
                      <a:alpha val="40000"/>
                    </a:schemeClr>
                  </a:glow>
                </a:effectLst>
                <a:latin typeface="Harlow Solid Italic" panose="04030604020F02020D02" pitchFamily="82" charset="0"/>
              </a:rPr>
              <a:t>Neo-Classicism</a:t>
            </a:r>
          </a:p>
        </p:txBody>
      </p:sp>
      <p:sp>
        <p:nvSpPr>
          <p:cNvPr id="3" name="Content Placeholder 2"/>
          <p:cNvSpPr>
            <a:spLocks noGrp="1"/>
          </p:cNvSpPr>
          <p:nvPr>
            <p:ph idx="1"/>
          </p:nvPr>
        </p:nvSpPr>
        <p:spPr>
          <a:xfrm>
            <a:off x="457200" y="1447800"/>
            <a:ext cx="8229600" cy="4525963"/>
          </a:xfrm>
        </p:spPr>
        <p:txBody>
          <a:bodyPr>
            <a:noAutofit/>
          </a:bodyPr>
          <a:lstStyle/>
          <a:p>
            <a:r>
              <a:rPr lang="en-US" sz="1800" dirty="0">
                <a:solidFill>
                  <a:schemeClr val="bg1"/>
                </a:solidFill>
              </a:rPr>
              <a:t>Neo-Classicism art originated in France during the late eighteenth century in response to the Baroque. The movement’s aim was to restore the ideals of ancient Greek and Roman art, so artists used classical methods to illustrate the virtues of courage, sacrifice and patriotism.</a:t>
            </a:r>
          </a:p>
          <a:p>
            <a:r>
              <a:rPr lang="en-US" sz="1800" dirty="0">
                <a:solidFill>
                  <a:schemeClr val="bg1"/>
                </a:solidFill>
              </a:rPr>
              <a:t>The Neo-Classicism art movement came about as a result of the Enlightenment, </a:t>
            </a:r>
            <a:r>
              <a:rPr lang="en-US" sz="1800" dirty="0">
                <a:solidFill>
                  <a:srgbClr val="FFFF99"/>
                </a:solidFill>
              </a:rPr>
              <a:t>often referred to as the Age of Reason</a:t>
            </a:r>
            <a:r>
              <a:rPr lang="en-US" sz="1800" dirty="0">
                <a:solidFill>
                  <a:schemeClr val="bg1"/>
                </a:solidFill>
              </a:rPr>
              <a:t>, when a large number of individuals began to think for themselves, outside of the restrictions imposed by religion and traditional authority. Literary leaders such as Voltaire began to use intellectual wit to mock vice and praise equality, diligence and sincere behavior.</a:t>
            </a:r>
          </a:p>
          <a:p>
            <a:r>
              <a:rPr lang="en-US" sz="1800" dirty="0">
                <a:solidFill>
                  <a:schemeClr val="bg1"/>
                </a:solidFill>
              </a:rPr>
              <a:t>What is important for you to know about the Neo-Classical period is that it was a time when the social order was undergoing great change.   The middle class was rising in power and prestige.  The creation of new wealth through trade was challenging established hierarchies.</a:t>
            </a:r>
          </a:p>
          <a:p>
            <a:r>
              <a:rPr lang="en-US" sz="1800" dirty="0">
                <a:solidFill>
                  <a:schemeClr val="bg1"/>
                </a:solidFill>
              </a:rPr>
              <a:t>Important works of literature of the time (including Moliere's play </a:t>
            </a:r>
            <a:r>
              <a:rPr lang="en-US" sz="1800" i="1" dirty="0">
                <a:solidFill>
                  <a:schemeClr val="bg1"/>
                </a:solidFill>
              </a:rPr>
              <a:t>Tartuffe</a:t>
            </a:r>
            <a:r>
              <a:rPr lang="en-US" sz="1800" dirty="0">
                <a:solidFill>
                  <a:schemeClr val="bg1"/>
                </a:solidFill>
              </a:rPr>
              <a:t>) used marriage as a trope for social obligations and social contracts.  There was strong presumption that individuals would marry within their social class in order to form alliances and provide a stable framework for the passing down of wealth.</a:t>
            </a:r>
          </a:p>
        </p:txBody>
      </p:sp>
    </p:spTree>
    <p:extLst>
      <p:ext uri="{BB962C8B-B14F-4D97-AF65-F5344CB8AC3E}">
        <p14:creationId xmlns:p14="http://schemas.microsoft.com/office/powerpoint/2010/main" val="392884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3462">
                  <a:solidFill>
                    <a:schemeClr val="bg1"/>
                  </a:solidFill>
                  <a:prstDash val="solid"/>
                </a:ln>
                <a:solidFill>
                  <a:srgbClr val="CC66FF"/>
                </a:solidFill>
                <a:effectLst>
                  <a:outerShdw dist="38100" dir="2700000" algn="bl" rotWithShape="0">
                    <a:schemeClr val="accent5"/>
                  </a:outerShdw>
                </a:effectLst>
                <a:latin typeface="GulimChe" panose="020B0609000101010101" pitchFamily="49" charset="-127"/>
                <a:ea typeface="GulimChe" panose="020B0609000101010101" pitchFamily="49" charset="-127"/>
              </a:rPr>
              <a:t>Elizabethan</a:t>
            </a:r>
          </a:p>
        </p:txBody>
      </p:sp>
      <p:sp>
        <p:nvSpPr>
          <p:cNvPr id="3" name="Content Placeholder 2"/>
          <p:cNvSpPr>
            <a:spLocks noGrp="1"/>
          </p:cNvSpPr>
          <p:nvPr>
            <p:ph idx="1"/>
          </p:nvPr>
        </p:nvSpPr>
        <p:spPr/>
        <p:txBody>
          <a:bodyPr>
            <a:normAutofit lnSpcReduction="10000"/>
          </a:bodyPr>
          <a:lstStyle/>
          <a:p>
            <a:r>
              <a:rPr lang="en-US" sz="1100" dirty="0">
                <a:solidFill>
                  <a:schemeClr val="bg1"/>
                </a:solidFill>
              </a:rPr>
              <a:t>The Elizabethan Theatre was a booming business. People loved the Theatre. The Elizabethan plays and theatres were as popular as the movies and cinemas of the early 20th century.</a:t>
            </a:r>
          </a:p>
          <a:p>
            <a:r>
              <a:rPr lang="en-US" sz="1100" dirty="0">
                <a:solidFill>
                  <a:schemeClr val="bg1"/>
                </a:solidFill>
              </a:rPr>
              <a:t>Before the 1500s there were no such thing as a theatre in England! There were wandering entertainers who travelled from one town and castle to the next, some street players who entertained people at markets and fairs. The entertainers were expected to memorize long poems and these recitals were included in their repertoire.</a:t>
            </a:r>
          </a:p>
          <a:p>
            <a:r>
              <a:rPr lang="en-US" sz="1100" dirty="0">
                <a:solidFill>
                  <a:schemeClr val="bg1"/>
                </a:solidFill>
              </a:rPr>
              <a:t>Many of the wandering entertainers, or strolling players, were viewed as vagabonds and had the reputation as thieves. The spread and frequent outbreaks of the Bubonic Plague, or Black Death during the Elizabethan era resulted in regulations restricting all people who travelled around the country – licenses were required to travel. This led to licenses for entertainers. Licenses were granted to the nobles of England for the maintenance of troupes of players. </a:t>
            </a:r>
          </a:p>
          <a:p>
            <a:r>
              <a:rPr lang="en-US" sz="1100" dirty="0">
                <a:solidFill>
                  <a:schemeClr val="bg1"/>
                </a:solidFill>
              </a:rPr>
              <a:t>The Elizabethan Acting Troupes were formed and the development of the Elizabethan Theatre moved on.</a:t>
            </a:r>
          </a:p>
          <a:p>
            <a:r>
              <a:rPr lang="en-US" sz="1100" dirty="0">
                <a:solidFill>
                  <a:schemeClr val="bg1"/>
                </a:solidFill>
              </a:rPr>
              <a:t>The Elizabethan Theatre started in the cobbled courtyards of Inns, or taverns – there were no Elizabethan Theatres until 1576 – plays were performed in the courtyards of inns – they were referred to as 'inn-yards‘. As many as 500 people would attend play performances. There was clearly some considerable profit to be made in theatrical productions. </a:t>
            </a:r>
          </a:p>
          <a:p>
            <a:r>
              <a:rPr lang="en-US" sz="1100" dirty="0">
                <a:solidFill>
                  <a:schemeClr val="bg1"/>
                </a:solidFill>
              </a:rPr>
              <a:t>James Burbage was an actor, who at one time would have played in the Inn-yards and, no doubt, negotiated a high price with the Inn keeper to perform on his premises. It was the idea of James Burbage to construct the first purpose-built Elizabethan theatre - it was called 'The Theatre'.</a:t>
            </a:r>
          </a:p>
          <a:p>
            <a:r>
              <a:rPr lang="en-US" sz="1100" dirty="0">
                <a:solidFill>
                  <a:schemeClr val="bg1"/>
                </a:solidFill>
              </a:rPr>
              <a:t>This type of Elizabethan Theatre was based on the style of the old Greek and Roman open-air amphitheaters. 'The Theatre' was to be the first of many – the Elizabethan Theatre had arrived! The Globe Theatre was constructed in this style. This type of Elizabethan Theatre could hold an audience of up to three thousand Elizabethans! The money started to roll in. However, the profits dropped in the winter as people would not venture to the cold open arenas of this massive open-air amphitheater style of architecture which was first favored in the Elizabethan Theatre. An indoor structure for an Elizabethan theatre was clearly required.</a:t>
            </a:r>
          </a:p>
          <a:p>
            <a:r>
              <a:rPr lang="en-US" sz="1100" dirty="0">
                <a:solidFill>
                  <a:schemeClr val="bg1"/>
                </a:solidFill>
              </a:rPr>
              <a:t>The development of the Elizabethan Theatre moved on to indoor theatres which were called Playhouses. The Elizabethan theatre style of the playhouses were therefore used for many winter productions. Many of the playhouses were converted from the old coaching inns or other existing buildings – all productions were staged in the comparative warmth of the indoor design of the Elizabethan Theatre.</a:t>
            </a:r>
          </a:p>
          <a:p>
            <a:r>
              <a:rPr lang="en-US" sz="1100" dirty="0">
                <a:solidFill>
                  <a:srgbClr val="FFFF99"/>
                </a:solidFill>
              </a:rPr>
              <a:t>Most people associated Elizabethan theatre with William Shakespeare </a:t>
            </a:r>
            <a:r>
              <a:rPr lang="en-US" sz="1100" dirty="0">
                <a:solidFill>
                  <a:schemeClr val="bg1"/>
                </a:solidFill>
              </a:rPr>
              <a:t>and Christopher Marlowe.</a:t>
            </a:r>
          </a:p>
        </p:txBody>
      </p:sp>
    </p:spTree>
    <p:extLst>
      <p:ext uri="{BB962C8B-B14F-4D97-AF65-F5344CB8AC3E}">
        <p14:creationId xmlns:p14="http://schemas.microsoft.com/office/powerpoint/2010/main" val="267546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8000" b="1" dirty="0">
                <a:ln/>
                <a:solidFill>
                  <a:schemeClr val="accent3"/>
                </a:solidFill>
                <a:effectLst>
                  <a:glow rad="228600">
                    <a:schemeClr val="accent3">
                      <a:satMod val="175000"/>
                      <a:alpha val="40000"/>
                    </a:schemeClr>
                  </a:glow>
                </a:effectLst>
                <a:latin typeface="Freestyle Script" panose="030804020302050B0404" pitchFamily="66" charset="0"/>
              </a:rPr>
              <a:t>Restoration</a:t>
            </a:r>
          </a:p>
        </p:txBody>
      </p:sp>
      <p:sp>
        <p:nvSpPr>
          <p:cNvPr id="3" name="Content Placeholder 2"/>
          <p:cNvSpPr>
            <a:spLocks noGrp="1"/>
          </p:cNvSpPr>
          <p:nvPr>
            <p:ph idx="1"/>
          </p:nvPr>
        </p:nvSpPr>
        <p:spPr/>
        <p:txBody>
          <a:bodyPr>
            <a:noAutofit/>
          </a:bodyPr>
          <a:lstStyle/>
          <a:p>
            <a:r>
              <a:rPr lang="en-US" sz="1400" dirty="0">
                <a:solidFill>
                  <a:schemeClr val="bg1"/>
                </a:solidFill>
              </a:rPr>
              <a:t>Restoration theatre was truly a unique era of plays and play writing. </a:t>
            </a:r>
          </a:p>
          <a:p>
            <a:r>
              <a:rPr lang="en-US" sz="1400" dirty="0">
                <a:solidFill>
                  <a:schemeClr val="bg1"/>
                </a:solidFill>
              </a:rPr>
              <a:t>When Charles Stuart was restored to the throne in 1660, theatres were reopened after an eighteen-year ban. </a:t>
            </a:r>
          </a:p>
          <a:p>
            <a:r>
              <a:rPr lang="en-US" sz="1400" dirty="0">
                <a:solidFill>
                  <a:schemeClr val="bg1"/>
                </a:solidFill>
              </a:rPr>
              <a:t>Restoration theatre became a way to celebrate the end of Puritan rule, with its strict moral codes. </a:t>
            </a:r>
          </a:p>
          <a:p>
            <a:r>
              <a:rPr lang="en-US" sz="1400" dirty="0">
                <a:solidFill>
                  <a:schemeClr val="bg1"/>
                </a:solidFill>
              </a:rPr>
              <a:t>To celebrate the opening of the theatres Restoration plays were lavish, often immoral by Puritan standards, and poked fun at both royalists and roundheads. </a:t>
            </a:r>
          </a:p>
          <a:p>
            <a:r>
              <a:rPr lang="en-US" sz="1400" dirty="0">
                <a:solidFill>
                  <a:schemeClr val="bg1"/>
                </a:solidFill>
              </a:rPr>
              <a:t>The lightheartedness of the plays reflected a society recovering from years of division and unrest. </a:t>
            </a:r>
          </a:p>
          <a:p>
            <a:r>
              <a:rPr lang="en-US" sz="1400" dirty="0">
                <a:solidFill>
                  <a:schemeClr val="bg1"/>
                </a:solidFill>
              </a:rPr>
              <a:t>Although the audience enjoyed tragedies, </a:t>
            </a:r>
            <a:r>
              <a:rPr lang="en-US" sz="1400" dirty="0">
                <a:solidFill>
                  <a:srgbClr val="FFFF99"/>
                </a:solidFill>
              </a:rPr>
              <a:t>comedies were the hallmark of Restoration plays.</a:t>
            </a:r>
          </a:p>
          <a:p>
            <a:r>
              <a:rPr lang="en-US" sz="1400" dirty="0">
                <a:solidFill>
                  <a:schemeClr val="bg1"/>
                </a:solidFill>
              </a:rPr>
              <a:t>Restoration comedies involved quick wit and comedic situations.</a:t>
            </a:r>
          </a:p>
          <a:p>
            <a:r>
              <a:rPr lang="en-US" sz="1400" dirty="0">
                <a:solidFill>
                  <a:schemeClr val="bg1"/>
                </a:solidFill>
              </a:rPr>
              <a:t>Comedic plays relied on situational humor: disguises, mistaken identity, and misunderstandings which stems from deception and leads to confusion. The audience is aware of the trickery; whereas other characters are left in the dark, only to have all revealed in the end. </a:t>
            </a:r>
          </a:p>
          <a:p>
            <a:r>
              <a:rPr lang="en-US" sz="1400" dirty="0">
                <a:solidFill>
                  <a:schemeClr val="bg1"/>
                </a:solidFill>
              </a:rPr>
              <a:t>Restoration comedies also differed from their predecessors by using prose instead of the traditional heroic couplets. Restoration comedies became social commentaries; they were not a mirror of society, but rather exaggerations of society that the audience would recognize and appreciate. The typical audience was upper class, and one had to pay to see the plays since the playhouses were intimate. </a:t>
            </a:r>
          </a:p>
          <a:p>
            <a:r>
              <a:rPr lang="en-US" sz="1400" dirty="0">
                <a:solidFill>
                  <a:schemeClr val="bg1"/>
                </a:solidFill>
              </a:rPr>
              <a:t>One major factor in the success of Restoration theatre was the support of Charles II.</a:t>
            </a:r>
          </a:p>
        </p:txBody>
      </p:sp>
    </p:spTree>
    <p:extLst>
      <p:ext uri="{BB962C8B-B14F-4D97-AF65-F5344CB8AC3E}">
        <p14:creationId xmlns:p14="http://schemas.microsoft.com/office/powerpoint/2010/main" val="177365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ln w="22225">
                  <a:solidFill>
                    <a:schemeClr val="accent2"/>
                  </a:solidFill>
                  <a:prstDash val="solid"/>
                </a:ln>
                <a:solidFill>
                  <a:schemeClr val="accent2">
                    <a:lumMod val="40000"/>
                    <a:lumOff val="60000"/>
                  </a:schemeClr>
                </a:solidFill>
                <a:latin typeface="Juice ITC" panose="04040403040A02020202" pitchFamily="82" charset="0"/>
              </a:rPr>
              <a:t>Romanticism</a:t>
            </a:r>
          </a:p>
        </p:txBody>
      </p:sp>
      <p:sp>
        <p:nvSpPr>
          <p:cNvPr id="3" name="Content Placeholder 2"/>
          <p:cNvSpPr>
            <a:spLocks noGrp="1"/>
          </p:cNvSpPr>
          <p:nvPr>
            <p:ph idx="1"/>
          </p:nvPr>
        </p:nvSpPr>
        <p:spPr/>
        <p:txBody>
          <a:bodyPr>
            <a:normAutofit fontScale="32500" lnSpcReduction="20000"/>
          </a:bodyPr>
          <a:lstStyle/>
          <a:p>
            <a:r>
              <a:rPr lang="en-US" sz="4300" dirty="0">
                <a:solidFill>
                  <a:schemeClr val="bg1"/>
                </a:solidFill>
              </a:rPr>
              <a:t>During the latter part of the eighteenth century the drama in France had steadily declined from the glorious position which it had achieved in the reign of Louis XIV.</a:t>
            </a:r>
          </a:p>
          <a:p>
            <a:r>
              <a:rPr lang="en-US" sz="4300" dirty="0">
                <a:solidFill>
                  <a:srgbClr val="FFFF99"/>
                </a:solidFill>
              </a:rPr>
              <a:t>The plays of the new style, vaguely called </a:t>
            </a:r>
            <a:r>
              <a:rPr lang="en-US" sz="4300" i="1" dirty="0" err="1">
                <a:solidFill>
                  <a:srgbClr val="FFFF99"/>
                </a:solidFill>
              </a:rPr>
              <a:t>drames</a:t>
            </a:r>
            <a:r>
              <a:rPr lang="en-US" sz="4300" dirty="0">
                <a:solidFill>
                  <a:srgbClr val="FFFF99"/>
                </a:solidFill>
              </a:rPr>
              <a:t>, were intended to be true to life and to teach the proper principles of society.</a:t>
            </a:r>
          </a:p>
          <a:p>
            <a:r>
              <a:rPr lang="en-US" sz="4300" dirty="0">
                <a:solidFill>
                  <a:schemeClr val="bg1"/>
                </a:solidFill>
              </a:rPr>
              <a:t>Only the drama could give a truly national character to the Romantic movement.</a:t>
            </a:r>
          </a:p>
          <a:p>
            <a:r>
              <a:rPr lang="en-US" sz="4300" dirty="0">
                <a:solidFill>
                  <a:schemeClr val="bg1"/>
                </a:solidFill>
              </a:rPr>
              <a:t>Artists of the Romantic era did not fully reject the Enlightenment interest in reason and social change, but they did place more emphasis on personal experience and irrational/emotional desires and beliefs. </a:t>
            </a:r>
          </a:p>
          <a:p>
            <a:r>
              <a:rPr lang="en-US" sz="4300" dirty="0">
                <a:solidFill>
                  <a:schemeClr val="bg1"/>
                </a:solidFill>
              </a:rPr>
              <a:t>Romantics did, on the other hand, reject Classicism, which emphasized restraint and Classical rules of harmony and form. Romantics preferred medieval architecture and folk tales rather than Roman and Greek ruins and myths. </a:t>
            </a:r>
          </a:p>
          <a:p>
            <a:r>
              <a:rPr lang="en-US" sz="4300" dirty="0">
                <a:solidFill>
                  <a:schemeClr val="bg1"/>
                </a:solidFill>
              </a:rPr>
              <a:t>Victor Hugo’s (1802–1885) preface to the play </a:t>
            </a:r>
            <a:r>
              <a:rPr lang="en-US" sz="4300" i="1" dirty="0">
                <a:solidFill>
                  <a:schemeClr val="bg1"/>
                </a:solidFill>
              </a:rPr>
              <a:t>Cromwell </a:t>
            </a:r>
            <a:r>
              <a:rPr lang="en-US" sz="4300" dirty="0">
                <a:solidFill>
                  <a:schemeClr val="bg1"/>
                </a:solidFill>
              </a:rPr>
              <a:t>(1827) is Romanticism’s manifesto and rejects the three unities required in Classical drama, instead asking for historically accurate stages and sublime and grotesque themes. </a:t>
            </a:r>
          </a:p>
          <a:p>
            <a:r>
              <a:rPr lang="en-US" sz="4300" dirty="0">
                <a:solidFill>
                  <a:schemeClr val="bg1"/>
                </a:solidFill>
              </a:rPr>
              <a:t>Romantics valued Shakespeare because he mixed high with low characters, comedy with tragedy, and fantastic events. William Shakespeare was, in a sense, one of the theatre first "romantic" playwrights. His plays posses many of the elements of romantic drama – A broad sweep of action, many short scenes, and a dedication to love and adventure.</a:t>
            </a:r>
          </a:p>
          <a:p>
            <a:r>
              <a:rPr lang="en-US" sz="4300" dirty="0">
                <a:solidFill>
                  <a:schemeClr val="bg1"/>
                </a:solidFill>
              </a:rPr>
              <a:t>Many Romantic dramas were not performed, being written for reading only, and form the most important dramatic genre of the period, known as closet dramas, e.g., Wordsworth’s </a:t>
            </a:r>
            <a:r>
              <a:rPr lang="en-US" sz="4300" i="1" dirty="0">
                <a:solidFill>
                  <a:schemeClr val="bg1"/>
                </a:solidFill>
              </a:rPr>
              <a:t>The Borderers </a:t>
            </a:r>
            <a:r>
              <a:rPr lang="en-US" sz="4300" dirty="0">
                <a:solidFill>
                  <a:schemeClr val="bg1"/>
                </a:solidFill>
              </a:rPr>
              <a:t>(1796) and Goethe’s </a:t>
            </a:r>
            <a:r>
              <a:rPr lang="en-US" sz="4300" i="1" dirty="0">
                <a:solidFill>
                  <a:schemeClr val="bg1"/>
                </a:solidFill>
              </a:rPr>
              <a:t>Faust</a:t>
            </a:r>
            <a:r>
              <a:rPr lang="en-US" sz="4300" dirty="0">
                <a:solidFill>
                  <a:schemeClr val="bg1"/>
                </a:solidFill>
              </a:rPr>
              <a:t> (1808). </a:t>
            </a:r>
          </a:p>
          <a:p>
            <a:r>
              <a:rPr lang="en-US" sz="4300" dirty="0">
                <a:solidFill>
                  <a:schemeClr val="bg1"/>
                </a:solidFill>
              </a:rPr>
              <a:t>Romantic drama is the theatre of the "long ago and far away." The audiences of the early 19th century wanted to escape the dull, petty frustrations of their lives. </a:t>
            </a:r>
          </a:p>
          <a:p>
            <a:endParaRPr lang="en-US" dirty="0">
              <a:solidFill>
                <a:schemeClr val="bg1"/>
              </a:solidFill>
            </a:endParaRPr>
          </a:p>
        </p:txBody>
      </p:sp>
    </p:spTree>
    <p:extLst>
      <p:ext uri="{BB962C8B-B14F-4D97-AF65-F5344CB8AC3E}">
        <p14:creationId xmlns:p14="http://schemas.microsoft.com/office/powerpoint/2010/main" val="31162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arrington" panose="04040505050A02020702" pitchFamily="82" charset="0"/>
              </a:rPr>
              <a:t>Realism</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Realism in the last half of the 19</a:t>
            </a:r>
            <a:r>
              <a:rPr lang="en-US" baseline="30000" dirty="0">
                <a:solidFill>
                  <a:schemeClr val="bg1"/>
                </a:solidFill>
              </a:rPr>
              <a:t>th</a:t>
            </a:r>
            <a:r>
              <a:rPr lang="en-US" dirty="0">
                <a:solidFill>
                  <a:schemeClr val="bg1"/>
                </a:solidFill>
              </a:rPr>
              <a:t> century began as an experiment to make theater more useful to society. The mainstream theatre from 1859 to 1900 was still bound up in melodramas, spectacle plays (disasters, etc.), comic operas, and vaudevilles.</a:t>
            </a:r>
          </a:p>
          <a:p>
            <a:r>
              <a:rPr lang="en-US" dirty="0">
                <a:solidFill>
                  <a:schemeClr val="bg1"/>
                </a:solidFill>
              </a:rPr>
              <a:t>It holds the idea of the stage as an environment, rather than as an acting platform. </a:t>
            </a:r>
          </a:p>
          <a:p>
            <a:r>
              <a:rPr lang="en-US" dirty="0">
                <a:solidFill>
                  <a:schemeClr val="bg1"/>
                </a:solidFill>
              </a:rPr>
              <a:t>Characters are believable, everyday types.</a:t>
            </a:r>
          </a:p>
          <a:p>
            <a:r>
              <a:rPr lang="en-US" dirty="0">
                <a:solidFill>
                  <a:schemeClr val="bg1"/>
                </a:solidFill>
              </a:rPr>
              <a:t>Costumes are authentic.</a:t>
            </a:r>
          </a:p>
          <a:p>
            <a:r>
              <a:rPr lang="en-US" dirty="0">
                <a:solidFill>
                  <a:schemeClr val="bg1"/>
                </a:solidFill>
              </a:rPr>
              <a:t>The realist movement in the theatre and subsequent performance style have greatly influenced 20th century theatre and cinema and its effects are still being felt today.</a:t>
            </a:r>
          </a:p>
          <a:p>
            <a:r>
              <a:rPr lang="en-US" dirty="0">
                <a:solidFill>
                  <a:schemeClr val="bg1"/>
                </a:solidFill>
              </a:rPr>
              <a:t>Triggered by Stanislavski’s system of realistic acting at the turn of the 20</a:t>
            </a:r>
            <a:r>
              <a:rPr lang="en-US" baseline="30000" dirty="0">
                <a:solidFill>
                  <a:schemeClr val="bg1"/>
                </a:solidFill>
              </a:rPr>
              <a:t>th</a:t>
            </a:r>
            <a:r>
              <a:rPr lang="en-US" dirty="0">
                <a:solidFill>
                  <a:schemeClr val="bg1"/>
                </a:solidFill>
              </a:rPr>
              <a:t>  century, America grabbed hold of its own brand of this performance style (American realism) and acting (method acting) in the 1930s, 40s and 50s (The Group Theatre and The Actors Studio).</a:t>
            </a:r>
          </a:p>
          <a:p>
            <a:r>
              <a:rPr lang="en-US" dirty="0">
                <a:solidFill>
                  <a:schemeClr val="bg1"/>
                </a:solidFill>
              </a:rPr>
              <a:t>Stage settings (locations) and props are often indoors and believable.</a:t>
            </a:r>
          </a:p>
          <a:p>
            <a:r>
              <a:rPr lang="en-US" dirty="0">
                <a:solidFill>
                  <a:schemeClr val="bg1"/>
                </a:solidFill>
              </a:rPr>
              <a:t>The ‘box set’ is normally used for realistic dramas on stage, consisting of three walls and an invisible ‘fourth wall’ facing the audience.</a:t>
            </a:r>
          </a:p>
          <a:p>
            <a:r>
              <a:rPr lang="en-US" dirty="0">
                <a:solidFill>
                  <a:schemeClr val="bg1"/>
                </a:solidFill>
              </a:rPr>
              <a:t>Settings for realistic plays are often bland (deliberately ordinary), dialogue is not heightened for effect, but that of everyday speech (vernacular).</a:t>
            </a:r>
          </a:p>
          <a:p>
            <a:r>
              <a:rPr lang="en-US" dirty="0">
                <a:solidFill>
                  <a:srgbClr val="FFFF99"/>
                </a:solidFill>
              </a:rPr>
              <a:t>The drama is typically psychologically driven, where the plot is secondary and primary focus is placed on the interior lives of characters, their motives, the reactions of others etc.</a:t>
            </a:r>
          </a:p>
          <a:p>
            <a:r>
              <a:rPr lang="en-US" dirty="0">
                <a:solidFill>
                  <a:schemeClr val="bg1"/>
                </a:solidFill>
              </a:rPr>
              <a:t>Realistic plays often see the protagonist (main character) rise up against the odds to assert him/herself against an injustice of some kind (E.g., Nora in Ibsen’s </a:t>
            </a:r>
            <a:r>
              <a:rPr lang="en-US" i="1" dirty="0">
                <a:solidFill>
                  <a:schemeClr val="bg1"/>
                </a:solidFill>
              </a:rPr>
              <a:t>A Doll’s House</a:t>
            </a:r>
            <a:r>
              <a:rPr lang="en-US" dirty="0">
                <a:solidFill>
                  <a:schemeClr val="bg1"/>
                </a:solidFill>
              </a:rPr>
              <a:t>).</a:t>
            </a:r>
          </a:p>
          <a:p>
            <a:r>
              <a:rPr lang="en-US" dirty="0">
                <a:solidFill>
                  <a:schemeClr val="bg1"/>
                </a:solidFill>
              </a:rPr>
              <a:t>Realistic dramas quickly gained popularity because the everyday person in the audience could identify with the situations and characters on stage</a:t>
            </a:r>
          </a:p>
          <a:p>
            <a:r>
              <a:rPr lang="en-US" dirty="0">
                <a:solidFill>
                  <a:schemeClr val="bg1"/>
                </a:solidFill>
              </a:rPr>
              <a:t>Norwegian playwright Henrik Ibsen (</a:t>
            </a:r>
            <a:r>
              <a:rPr lang="en-US" i="1" dirty="0">
                <a:solidFill>
                  <a:schemeClr val="bg1"/>
                </a:solidFill>
              </a:rPr>
              <a:t>A Doll’s House, Hedda Gabler</a:t>
            </a:r>
            <a:r>
              <a:rPr lang="en-US" dirty="0">
                <a:solidFill>
                  <a:schemeClr val="bg1"/>
                </a:solidFill>
              </a:rPr>
              <a:t>) is considered the father of modern realism in the theatre.</a:t>
            </a:r>
          </a:p>
          <a:p>
            <a:endParaRPr lang="en-US" dirty="0">
              <a:solidFill>
                <a:schemeClr val="bg1"/>
              </a:solidFill>
            </a:endParaRPr>
          </a:p>
        </p:txBody>
      </p:sp>
    </p:spTree>
    <p:extLst>
      <p:ext uri="{BB962C8B-B14F-4D97-AF65-F5344CB8AC3E}">
        <p14:creationId xmlns:p14="http://schemas.microsoft.com/office/powerpoint/2010/main" val="117967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Goudy Old Style" panose="02020502050305020303" pitchFamily="18" charset="0"/>
              </a:rPr>
              <a:t>Naturalism</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In terms of style, Naturalism is an extreme or heightened form of realism.</a:t>
            </a:r>
          </a:p>
          <a:p>
            <a:r>
              <a:rPr lang="en-US" dirty="0">
                <a:solidFill>
                  <a:schemeClr val="bg1"/>
                </a:solidFill>
              </a:rPr>
              <a:t>As a theatrical movement and performance style, naturalism was short-lived.</a:t>
            </a:r>
          </a:p>
          <a:p>
            <a:r>
              <a:rPr lang="en-US" dirty="0">
                <a:solidFill>
                  <a:schemeClr val="bg1"/>
                </a:solidFill>
              </a:rPr>
              <a:t>Stage time equals real time – E.g., three hours in the theatre equals three hours for the characters in the world of the play – Marsha Norman’s play </a:t>
            </a:r>
            <a:r>
              <a:rPr lang="en-US" i="1" dirty="0">
                <a:solidFill>
                  <a:schemeClr val="bg1"/>
                </a:solidFill>
              </a:rPr>
              <a:t>‘Night, Mother </a:t>
            </a:r>
            <a:r>
              <a:rPr lang="en-US" dirty="0">
                <a:solidFill>
                  <a:schemeClr val="bg1"/>
                </a:solidFill>
              </a:rPr>
              <a:t>does this.</a:t>
            </a:r>
          </a:p>
          <a:p>
            <a:r>
              <a:rPr lang="en-US" dirty="0">
                <a:solidFill>
                  <a:schemeClr val="bg1"/>
                </a:solidFill>
              </a:rPr>
              <a:t>Costumes, sets and props are historically accurate and very detailed, attempting to offer a photographic reproduction of reality (‘slice of life’).</a:t>
            </a:r>
          </a:p>
          <a:p>
            <a:r>
              <a:rPr lang="en-US" dirty="0">
                <a:solidFill>
                  <a:schemeClr val="bg1"/>
                </a:solidFill>
              </a:rPr>
              <a:t>As with realism, settings for naturalistic dramas are often bland and ordinary.</a:t>
            </a:r>
          </a:p>
          <a:p>
            <a:r>
              <a:rPr lang="en-US" dirty="0">
                <a:solidFill>
                  <a:schemeClr val="bg1"/>
                </a:solidFill>
              </a:rPr>
              <a:t>Naturalistic dramas normally follow rules set out by the Greek philosopher Aristotle, known as ‘the three unities’ (of time, place and action).</a:t>
            </a:r>
          </a:p>
          <a:p>
            <a:r>
              <a:rPr lang="en-US" dirty="0">
                <a:solidFill>
                  <a:srgbClr val="FFFF99"/>
                </a:solidFill>
              </a:rPr>
              <a:t>The action of the play takes place in a single location over the time frame of a single day.</a:t>
            </a:r>
          </a:p>
          <a:p>
            <a:r>
              <a:rPr lang="en-US" dirty="0">
                <a:solidFill>
                  <a:schemeClr val="bg1"/>
                </a:solidFill>
              </a:rPr>
              <a:t>Jumps in time and/or place between acts or scenes is not allowed.</a:t>
            </a:r>
          </a:p>
          <a:p>
            <a:r>
              <a:rPr lang="en-US" dirty="0">
                <a:solidFill>
                  <a:schemeClr val="bg1"/>
                </a:solidFill>
              </a:rPr>
              <a:t>Naturalism explores the concept of scientific determinism (spawning from Charles Darwin’s theory of evolution) – characters in the play are shaped by their circumstances and controlled by external forces such as hereditary or their social and economic environment.</a:t>
            </a:r>
          </a:p>
          <a:p>
            <a:r>
              <a:rPr lang="en-US" dirty="0">
                <a:solidFill>
                  <a:schemeClr val="bg1"/>
                </a:solidFill>
              </a:rPr>
              <a:t>Often characters in naturalistic plays are considered victims of their own circumstance and this is why they behave in certain ways (they are seen as helpless products of their environment).</a:t>
            </a:r>
          </a:p>
          <a:p>
            <a:r>
              <a:rPr lang="en-US" dirty="0">
                <a:solidFill>
                  <a:schemeClr val="bg1"/>
                </a:solidFill>
              </a:rPr>
              <a:t>Characters are often working class/lower class (as opposed to the mostly middle-class characters of realistic dramas).</a:t>
            </a:r>
          </a:p>
          <a:p>
            <a:r>
              <a:rPr lang="en-US" dirty="0">
                <a:solidFill>
                  <a:schemeClr val="bg1"/>
                </a:solidFill>
              </a:rPr>
              <a:t>Naturalistic plays regularly explore disgusting subject matter previously considered taboo on the stage in any serious manner (e.g. suicide, poverty, prostitution).</a:t>
            </a:r>
          </a:p>
        </p:txBody>
      </p:sp>
    </p:spTree>
    <p:extLst>
      <p:ext uri="{BB962C8B-B14F-4D97-AF65-F5344CB8AC3E}">
        <p14:creationId xmlns:p14="http://schemas.microsoft.com/office/powerpoint/2010/main" val="53974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solidFill>
                  <a:srgbClr val="FF00FF"/>
                </a:solidFill>
                <a:effectLst>
                  <a:reflection blurRad="6350" stA="53000" endA="300" endPos="35500" dir="5400000" sy="-90000" algn="bl" rotWithShape="0"/>
                </a:effectLst>
                <a:latin typeface="MS PGothic" panose="020B0600070205080204" pitchFamily="34" charset="-128"/>
                <a:ea typeface="MS PGothic" panose="020B0600070205080204" pitchFamily="34" charset="-128"/>
              </a:rPr>
              <a:t>Impressionism</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Impressionism affirmed the beauty of everyday reality and simple, democratic motifs and sought vivid authenticity in artistic representation. </a:t>
            </a:r>
          </a:p>
          <a:p>
            <a:r>
              <a:rPr lang="en-US" dirty="0">
                <a:solidFill>
                  <a:schemeClr val="bg1"/>
                </a:solidFill>
              </a:rPr>
              <a:t>Impressionism imparted aesthetic significance to contemporary life in its natural state, in all the richness and glitter of its colors, capturing the visible world with its inherent changeableness and reconstituting the unity between man and his surroundings.</a:t>
            </a:r>
          </a:p>
          <a:p>
            <a:r>
              <a:rPr lang="en-US" dirty="0">
                <a:solidFill>
                  <a:schemeClr val="bg1"/>
                </a:solidFill>
              </a:rPr>
              <a:t>In theater at the turn of the century, the attention of directors and performers was increasingly focused on the problem of conveying the atmosphere of the action, the mood of a given scene, and the unveiling of its concealed meaning. Thus, the authentic feeling and richness of life were conveyed by means of intentionally fleeting references combined with vividly expressive details that disclosed the shaded feelings of the hero, his thoughts, and the impulses behind his actions. </a:t>
            </a:r>
          </a:p>
          <a:p>
            <a:r>
              <a:rPr lang="en-US" dirty="0">
                <a:solidFill>
                  <a:srgbClr val="FFFF99"/>
                </a:solidFill>
              </a:rPr>
              <a:t>Sudden changes in rhythm sound effects, and bright, colored sets and costumes were used by directors to create in the performance a certain emotional saturation, which uncovers the internal growth of dramatic tension hidden in routine existence. </a:t>
            </a:r>
          </a:p>
          <a:p>
            <a:r>
              <a:rPr lang="en-US" dirty="0">
                <a:solidFill>
                  <a:schemeClr val="bg1"/>
                </a:solidFill>
              </a:rPr>
              <a:t>The expressive means of Impressionism were applied in productions by the Moscow Art Theater (for example, productions of Chekhov’s plays).</a:t>
            </a:r>
          </a:p>
        </p:txBody>
      </p:sp>
    </p:spTree>
    <p:extLst>
      <p:ext uri="{BB962C8B-B14F-4D97-AF65-F5344CB8AC3E}">
        <p14:creationId xmlns:p14="http://schemas.microsoft.com/office/powerpoint/2010/main" val="29712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FF00"/>
                </a:solidFill>
                <a:latin typeface="Script MT Bold" panose="03040602040607080904" pitchFamily="66" charset="0"/>
              </a:rPr>
              <a:t>Expressionism</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Its atmosphere was often vividly dreamlike and nightmarish. The mood was aided by shadowy, unrealistic lighting and visual distortions in the set. A characteristic use of pause and silence, carefully placed in counterpoint with speech and held for an abnormal length of time, also contributed to the dream effect. Settings are virtually abstract and un-localized, and the scene frequently appears angular and distorted, suggesting a bad dream. The properties are few and symbolic.</a:t>
            </a:r>
          </a:p>
          <a:p>
            <a:r>
              <a:rPr lang="en-US" dirty="0">
                <a:solidFill>
                  <a:schemeClr val="bg1"/>
                </a:solidFill>
              </a:rPr>
              <a:t>Settings avoided reproducing the detail of Naturalistic drama, and created only those starkly simplified images the theme of the play called for. The decor was often made up of bizarre shapes and sensational colors.</a:t>
            </a:r>
          </a:p>
          <a:p>
            <a:r>
              <a:rPr lang="en-US" dirty="0">
                <a:solidFill>
                  <a:srgbClr val="FFFF99"/>
                </a:solidFill>
              </a:rPr>
              <a:t>The plot and structure of the play tended to be disjointed and broken into episodes, incidents and tableaux, each making a point of its own. Instead of the dramatic conflict of the well-made play, the emphasis was on a sequence of dramatic statements made by the dreamer, usually the author himself. From this structure, grew Brecht’s epic theatre.</a:t>
            </a:r>
          </a:p>
          <a:p>
            <a:r>
              <a:rPr lang="en-US" dirty="0">
                <a:solidFill>
                  <a:schemeClr val="bg1"/>
                </a:solidFill>
              </a:rPr>
              <a:t>The action of the play is still broken into episodes, and these may represent stages in the hero’s life, or a sequence of visions as seen through his subconscious mind, as in a dream play.</a:t>
            </a:r>
          </a:p>
          <a:p>
            <a:r>
              <a:rPr lang="en-US" dirty="0">
                <a:solidFill>
                  <a:schemeClr val="bg1"/>
                </a:solidFill>
              </a:rPr>
              <a:t>Characters lost their individuality and were merely identified by nameless designations, like The Man, The Father, The Son – such characteristics were stereotypes and caricatures rather than individual personalities, and represented social groups rather than particular people – they could appear grotesque and unreal.</a:t>
            </a:r>
          </a:p>
          <a:p>
            <a:r>
              <a:rPr lang="en-US" dirty="0">
                <a:solidFill>
                  <a:schemeClr val="bg1"/>
                </a:solidFill>
              </a:rPr>
              <a:t>The characters for the most part remain nameless and impersonal, often moving grotesquely. They always represent some general class or attitude, their characteristics being emphasized by costume, masks or make-up.</a:t>
            </a:r>
          </a:p>
          <a:p>
            <a:r>
              <a:rPr lang="en-US" dirty="0">
                <a:solidFill>
                  <a:schemeClr val="bg1"/>
                </a:solidFill>
              </a:rPr>
              <a:t>The dialogue, unlike conversation, was poetical. The dialogue is increasingly clipped, fragmented and unreal. It became known as ‘telegram style’.</a:t>
            </a:r>
          </a:p>
          <a:p>
            <a:r>
              <a:rPr lang="en-US" dirty="0">
                <a:solidFill>
                  <a:schemeClr val="bg1"/>
                </a:solidFill>
              </a:rPr>
              <a:t>The style of acting was a deliberate departure from the realism of Stanislavsky. Moreover, in avoiding the detail of human behavior, a player might appear to be overacting, and adopting the broad, mechanical movements of a puppet. Actors might erupt in sudden passion and attack each other physically. Speech was rapid, breathless and staccato, with gesture and movement urgent and energetic</a:t>
            </a:r>
          </a:p>
          <a:p>
            <a:endParaRPr lang="en-US" dirty="0">
              <a:solidFill>
                <a:schemeClr val="bg1"/>
              </a:solidFill>
            </a:endParaRPr>
          </a:p>
        </p:txBody>
      </p:sp>
    </p:spTree>
    <p:extLst>
      <p:ext uri="{BB962C8B-B14F-4D97-AF65-F5344CB8AC3E}">
        <p14:creationId xmlns:p14="http://schemas.microsoft.com/office/powerpoint/2010/main" val="218480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a:solidFill>
                    <a:schemeClr val="accent3">
                      <a:lumMod val="50000"/>
                    </a:schemeClr>
                  </a:solidFill>
                  <a:prstDash val="solid"/>
                </a:ln>
                <a:solidFill>
                  <a:srgbClr val="00FF00"/>
                </a:solidFill>
                <a:effectLst>
                  <a:glow rad="101600">
                    <a:schemeClr val="bg1">
                      <a:alpha val="60000"/>
                    </a:schemeClr>
                  </a:glow>
                  <a:innerShdw blurRad="177800">
                    <a:schemeClr val="accent3">
                      <a:lumMod val="50000"/>
                    </a:schemeClr>
                  </a:innerShdw>
                </a:effectLst>
                <a:latin typeface="Georgia" panose="02040502050405020303" pitchFamily="18" charset="0"/>
              </a:rPr>
              <a:t>Absurdism</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'The Theatre of the Absurd' is a term coined by the critic Martin Esslin for the work of a number of playwrights, mostly written in the 1950s and 1960s. </a:t>
            </a:r>
          </a:p>
          <a:p>
            <a:r>
              <a:rPr lang="en-US" dirty="0">
                <a:solidFill>
                  <a:schemeClr val="bg1"/>
                </a:solidFill>
              </a:rPr>
              <a:t>The term is derived from an essay by the French philosopher Albert Camus. In his 'Myth of Sisyphus', written in 1942, he first defined the human situation as basically meaningless and absurd.</a:t>
            </a:r>
          </a:p>
          <a:p>
            <a:r>
              <a:rPr lang="en-US" dirty="0">
                <a:solidFill>
                  <a:schemeClr val="bg1"/>
                </a:solidFill>
              </a:rPr>
              <a:t>The origins of the Theatre of the Absurd are rooted in the avant-garde experiments in art of the 1920s and 1930s. At the same time, it was undoubtedly strongly influenced by the traumatic experience of the horrors of the Second World War, which showed the total impermanence of any values shook the validity of any conventions and highlighted the precariousness of human life and its fundamental meaninglessness and arbitrariness. The trauma of living from 1945 under threat of nuclear annihilation also seems to have been an important factor in the rise of the new theatre.</a:t>
            </a:r>
          </a:p>
          <a:p>
            <a:r>
              <a:rPr lang="en-US" dirty="0">
                <a:solidFill>
                  <a:schemeClr val="bg1"/>
                </a:solidFill>
              </a:rPr>
              <a:t>Life is essentially meaningless, hence miserable.</a:t>
            </a:r>
          </a:p>
          <a:p>
            <a:r>
              <a:rPr lang="en-US" dirty="0">
                <a:solidFill>
                  <a:schemeClr val="bg1"/>
                </a:solidFill>
              </a:rPr>
              <a:t>Reality is unbearable unless relieved by dreams and illusions.</a:t>
            </a:r>
          </a:p>
          <a:p>
            <a:r>
              <a:rPr lang="en-US" dirty="0">
                <a:solidFill>
                  <a:schemeClr val="bg1"/>
                </a:solidFill>
              </a:rPr>
              <a:t>Man is fascinated by death which permanently replaces dreams and illusions.</a:t>
            </a:r>
          </a:p>
          <a:p>
            <a:r>
              <a:rPr lang="en-US" dirty="0">
                <a:solidFill>
                  <a:srgbClr val="FFFF99"/>
                </a:solidFill>
              </a:rPr>
              <a:t>There is no action or plot. Very little happens because nothing meaningful can happen.</a:t>
            </a:r>
          </a:p>
          <a:p>
            <a:r>
              <a:rPr lang="en-US" dirty="0">
                <a:solidFill>
                  <a:schemeClr val="bg1"/>
                </a:solidFill>
              </a:rPr>
              <a:t>The final situation is absurd or comic.</a:t>
            </a:r>
          </a:p>
          <a:p>
            <a:r>
              <a:rPr lang="en-US" dirty="0">
                <a:solidFill>
                  <a:schemeClr val="bg1"/>
                </a:solidFill>
              </a:rPr>
              <a:t>Absurd drama is not purposeful and specific as it solves no problem. It is like an abstract painting which is supposed not to convey a definite meaning.</a:t>
            </a:r>
          </a:p>
          <a:p>
            <a:r>
              <a:rPr lang="en-US" dirty="0">
                <a:solidFill>
                  <a:schemeClr val="bg1"/>
                </a:solidFill>
              </a:rPr>
              <a:t>The Absurd Theatre hopes to achieve this by shocking man out of an existence that has become trite, mechanical and complacent.</a:t>
            </a:r>
          </a:p>
        </p:txBody>
      </p:sp>
    </p:spTree>
    <p:extLst>
      <p:ext uri="{BB962C8B-B14F-4D97-AF65-F5344CB8AC3E}">
        <p14:creationId xmlns:p14="http://schemas.microsoft.com/office/powerpoint/2010/main" val="187039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Ahmed, A. (</a:t>
            </a:r>
            <a:r>
              <a:rPr lang="en-US" dirty="0" err="1">
                <a:solidFill>
                  <a:schemeClr val="bg1"/>
                </a:solidFill>
              </a:rPr>
              <a:t>n.d.</a:t>
            </a:r>
            <a:r>
              <a:rPr lang="en-US" dirty="0">
                <a:solidFill>
                  <a:schemeClr val="bg1"/>
                </a:solidFill>
              </a:rPr>
              <a:t>). Basic Concept of the Theatre of the Absurd. Retrieved September 05, 2017, from http://www.academia.edu/4752768/Basic_Concept_of_the_Theatre_of_the_Absurd </a:t>
            </a:r>
          </a:p>
          <a:p>
            <a:pPr marL="0" indent="0">
              <a:buNone/>
            </a:pPr>
            <a:endParaRPr lang="en-US" dirty="0">
              <a:solidFill>
                <a:schemeClr val="bg1"/>
              </a:solidFill>
            </a:endParaRPr>
          </a:p>
          <a:p>
            <a:pPr marL="0" indent="0">
              <a:buNone/>
            </a:pPr>
            <a:r>
              <a:rPr lang="en-US" dirty="0">
                <a:solidFill>
                  <a:schemeClr val="bg1"/>
                </a:solidFill>
              </a:rPr>
              <a:t>Beal, V. (2017, February 27). BWW Review: THE PLAY THAT GOES WRONG at Comedy Theatre. Retrieved August 31, 2018, from https://www.broadwayworld.com/australia-melbourne/article/BWW-Review-THE-PLAY-THAT-GOES-WRONG-at-Comedy-Theatre-20170227 </a:t>
            </a:r>
          </a:p>
          <a:p>
            <a:pPr marL="0" indent="0">
              <a:buNone/>
            </a:pPr>
            <a:endParaRPr lang="en-US" dirty="0">
              <a:solidFill>
                <a:schemeClr val="bg1"/>
              </a:solidFill>
            </a:endParaRPr>
          </a:p>
          <a:p>
            <a:pPr marL="0" indent="0">
              <a:buNone/>
            </a:pPr>
            <a:r>
              <a:rPr lang="en-US" dirty="0">
                <a:solidFill>
                  <a:schemeClr val="bg1"/>
                </a:solidFill>
              </a:rPr>
              <a:t>Cash, J. (</a:t>
            </a:r>
            <a:r>
              <a:rPr lang="en-US" dirty="0" err="1">
                <a:solidFill>
                  <a:schemeClr val="bg1"/>
                </a:solidFill>
              </a:rPr>
              <a:t>n.d.</a:t>
            </a:r>
            <a:r>
              <a:rPr lang="en-US" dirty="0">
                <a:solidFill>
                  <a:schemeClr val="bg1"/>
                </a:solidFill>
              </a:rPr>
              <a:t>). Realism and Naturalism Theatre Conventions. Retrieved September 05, 2017, from http://www.thedramateacher.com/realism-and-naturalism-theatre-conventions/ </a:t>
            </a:r>
          </a:p>
          <a:p>
            <a:pPr marL="0" indent="0">
              <a:buNone/>
            </a:pPr>
            <a:endParaRPr lang="en-US" dirty="0">
              <a:solidFill>
                <a:schemeClr val="bg1"/>
              </a:solidFill>
            </a:endParaRPr>
          </a:p>
          <a:p>
            <a:pPr marL="0" indent="0">
              <a:buNone/>
            </a:pPr>
            <a:r>
              <a:rPr lang="en-US" dirty="0">
                <a:solidFill>
                  <a:schemeClr val="bg1"/>
                </a:solidFill>
              </a:rPr>
              <a:t>Classicism. (</a:t>
            </a:r>
            <a:r>
              <a:rPr lang="en-US" dirty="0" err="1">
                <a:solidFill>
                  <a:schemeClr val="bg1"/>
                </a:solidFill>
              </a:rPr>
              <a:t>n.d.</a:t>
            </a:r>
            <a:r>
              <a:rPr lang="en-US" dirty="0">
                <a:solidFill>
                  <a:schemeClr val="bg1"/>
                </a:solidFill>
              </a:rPr>
              <a:t>). Retrieved September 05, 2017, from http://theatreforall.weebly.com/classicism.html </a:t>
            </a:r>
          </a:p>
          <a:p>
            <a:pPr marL="0" indent="0">
              <a:buNone/>
            </a:pPr>
            <a:endParaRPr lang="en-US" dirty="0">
              <a:solidFill>
                <a:schemeClr val="bg1"/>
              </a:solidFill>
            </a:endParaRPr>
          </a:p>
          <a:p>
            <a:pPr marL="0" indent="0">
              <a:buNone/>
            </a:pPr>
            <a:r>
              <a:rPr lang="en-US" dirty="0" err="1">
                <a:solidFill>
                  <a:schemeClr val="bg1"/>
                </a:solidFill>
              </a:rPr>
              <a:t>Encyclopaedia</a:t>
            </a:r>
            <a:r>
              <a:rPr lang="en-US" dirty="0">
                <a:solidFill>
                  <a:schemeClr val="bg1"/>
                </a:solidFill>
              </a:rPr>
              <a:t> Britannica, Inc. “Brecht, </a:t>
            </a:r>
            <a:r>
              <a:rPr lang="en-US" dirty="0" err="1">
                <a:solidFill>
                  <a:schemeClr val="bg1"/>
                </a:solidFill>
              </a:rPr>
              <a:t>Bertolt</a:t>
            </a:r>
            <a:r>
              <a:rPr lang="en-US" dirty="0">
                <a:solidFill>
                  <a:schemeClr val="bg1"/>
                </a:solidFill>
              </a:rPr>
              <a:t>.” </a:t>
            </a:r>
            <a:r>
              <a:rPr lang="en-US" dirty="0" err="1">
                <a:solidFill>
                  <a:schemeClr val="bg1"/>
                </a:solidFill>
              </a:rPr>
              <a:t>Bertolt</a:t>
            </a:r>
            <a:r>
              <a:rPr lang="en-US" dirty="0">
                <a:solidFill>
                  <a:schemeClr val="bg1"/>
                </a:solidFill>
              </a:rPr>
              <a:t> Brecht, 1995, www.cs.brandeis.edu/~jamesf/goodwoman/brecht_bio.html. Accessed 5 Sept. 2017. </a:t>
            </a:r>
          </a:p>
          <a:p>
            <a:pPr marL="0" indent="0">
              <a:buNone/>
            </a:pPr>
            <a:endParaRPr lang="en-US" dirty="0">
              <a:solidFill>
                <a:schemeClr val="bg1"/>
              </a:solidFill>
            </a:endParaRPr>
          </a:p>
        </p:txBody>
      </p:sp>
    </p:spTree>
    <p:extLst>
      <p:ext uri="{BB962C8B-B14F-4D97-AF65-F5344CB8AC3E}">
        <p14:creationId xmlns:p14="http://schemas.microsoft.com/office/powerpoint/2010/main" val="98519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FF00"/>
                </a:solidFill>
                <a:latin typeface="Haettenschweiler" panose="020B0706040902060204" pitchFamily="34" charset="0"/>
              </a:rPr>
              <a:t>First Critique Due – 9/13/22</a:t>
            </a:r>
            <a:br>
              <a:rPr lang="en-US" dirty="0">
                <a:solidFill>
                  <a:srgbClr val="00FF00"/>
                </a:solidFill>
                <a:latin typeface="Haettenschweiler" panose="020B0706040902060204" pitchFamily="34" charset="0"/>
              </a:rPr>
            </a:br>
            <a:r>
              <a:rPr lang="en-US" dirty="0">
                <a:solidFill>
                  <a:srgbClr val="00FF00"/>
                </a:solidFill>
                <a:latin typeface="Haettenschweiler" panose="020B0706040902060204" pitchFamily="34" charset="0"/>
              </a:rPr>
              <a:t>A Doll’s House / Our Town</a:t>
            </a:r>
          </a:p>
        </p:txBody>
      </p:sp>
      <p:sp>
        <p:nvSpPr>
          <p:cNvPr id="3" name="Content Placeholder 2"/>
          <p:cNvSpPr>
            <a:spLocks noGrp="1"/>
          </p:cNvSpPr>
          <p:nvPr>
            <p:ph idx="1"/>
          </p:nvPr>
        </p:nvSpPr>
        <p:spPr/>
        <p:txBody>
          <a:bodyPr>
            <a:normAutofit fontScale="40000" lnSpcReduction="20000"/>
          </a:bodyPr>
          <a:lstStyle/>
          <a:p>
            <a:pPr marL="0" indent="0">
              <a:buNone/>
            </a:pPr>
            <a:r>
              <a:rPr lang="en-US" sz="6000" b="1" u="sng" dirty="0">
                <a:solidFill>
                  <a:schemeClr val="bg1"/>
                </a:solidFill>
              </a:rPr>
              <a:t>Do TWO of the following: </a:t>
            </a:r>
          </a:p>
          <a:p>
            <a:endParaRPr lang="en-US" dirty="0">
              <a:solidFill>
                <a:schemeClr val="bg1"/>
              </a:solidFill>
            </a:endParaRPr>
          </a:p>
          <a:p>
            <a:pPr marL="514350" indent="-514350">
              <a:buAutoNum type="arabicPeriod"/>
            </a:pPr>
            <a:r>
              <a:rPr lang="en-US" sz="4000" dirty="0">
                <a:solidFill>
                  <a:schemeClr val="bg1"/>
                </a:solidFill>
              </a:rPr>
              <a:t>Describe and analyze the play's characters. </a:t>
            </a:r>
          </a:p>
          <a:p>
            <a:pPr marL="914400" lvl="1" indent="-514350">
              <a:buAutoNum type="arabicPeriod"/>
            </a:pPr>
            <a:r>
              <a:rPr lang="en-US" dirty="0">
                <a:solidFill>
                  <a:schemeClr val="bg1"/>
                </a:solidFill>
              </a:rPr>
              <a:t>Are the characters clearly defined? </a:t>
            </a:r>
          </a:p>
          <a:p>
            <a:pPr marL="914400" lvl="1" indent="-514350">
              <a:buAutoNum type="arabicPeriod"/>
            </a:pPr>
            <a:r>
              <a:rPr lang="en-US" dirty="0">
                <a:solidFill>
                  <a:schemeClr val="bg1"/>
                </a:solidFill>
              </a:rPr>
              <a:t>Are they realistic or symbolic? </a:t>
            </a:r>
          </a:p>
          <a:p>
            <a:pPr marL="914400" lvl="1" indent="-514350">
              <a:buAutoNum type="arabicPeriod"/>
            </a:pPr>
            <a:r>
              <a:rPr lang="en-US" dirty="0">
                <a:solidFill>
                  <a:schemeClr val="bg1"/>
                </a:solidFill>
              </a:rPr>
              <a:t>Which characters are in conflict? </a:t>
            </a:r>
          </a:p>
          <a:p>
            <a:pPr marL="914400" lvl="1" indent="-514350">
              <a:buAutoNum type="arabicPeriod"/>
            </a:pPr>
            <a:r>
              <a:rPr lang="en-US" dirty="0">
                <a:solidFill>
                  <a:schemeClr val="bg1"/>
                </a:solidFill>
              </a:rPr>
              <a:t>How do minor characters relate to major ones? Are they mirror images, contrasts, parallels? </a:t>
            </a:r>
          </a:p>
          <a:p>
            <a:pPr marL="914400" lvl="1" indent="-514350">
              <a:buAutoNum type="arabicPeriod"/>
            </a:pPr>
            <a:r>
              <a:rPr lang="en-US" dirty="0">
                <a:solidFill>
                  <a:schemeClr val="bg1"/>
                </a:solidFill>
              </a:rPr>
              <a:t>Which characters are poorly presented? Are they incomplete, inconsistent, unbelievable? </a:t>
            </a:r>
          </a:p>
          <a:p>
            <a:pPr marL="914400" lvl="1" indent="-514350">
              <a:buAutoNum type="arabicPeriod"/>
            </a:pPr>
            <a:r>
              <a:rPr lang="en-US" dirty="0">
                <a:solidFill>
                  <a:schemeClr val="bg1"/>
                </a:solidFill>
              </a:rPr>
              <a:t>Which characters did you identify most closely with? Why? </a:t>
            </a:r>
          </a:p>
          <a:p>
            <a:pPr marL="514350" indent="-514350">
              <a:buAutoNum type="arabicPeriod"/>
            </a:pPr>
            <a:r>
              <a:rPr lang="en-US" sz="4000" dirty="0">
                <a:solidFill>
                  <a:schemeClr val="bg1"/>
                </a:solidFill>
              </a:rPr>
              <a:t>Describe and analyze the content and plot structure of the play.</a:t>
            </a:r>
          </a:p>
          <a:p>
            <a:pPr marL="914400" lvl="1" indent="-514350">
              <a:buAutoNum type="arabicPeriod"/>
            </a:pPr>
            <a:r>
              <a:rPr lang="en-US" dirty="0">
                <a:solidFill>
                  <a:schemeClr val="bg1"/>
                </a:solidFill>
              </a:rPr>
              <a:t>Is the structure serious or comic? Realistic or fantastic? If serious, is it tragic or more down-to-earth? If comic, is it plain comedy or farcical. </a:t>
            </a:r>
          </a:p>
          <a:p>
            <a:pPr marL="914400" lvl="1" indent="-514350">
              <a:buAutoNum type="arabicPeriod"/>
            </a:pPr>
            <a:r>
              <a:rPr lang="en-US" dirty="0">
                <a:solidFill>
                  <a:schemeClr val="bg1"/>
                </a:solidFill>
              </a:rPr>
              <a:t>Does it mix elements? Serious with comic, realistic with unrealistic? </a:t>
            </a:r>
          </a:p>
          <a:p>
            <a:pPr marL="914400" lvl="1" indent="-514350">
              <a:buAutoNum type="arabicPeriod"/>
            </a:pPr>
            <a:r>
              <a:rPr lang="en-US" dirty="0">
                <a:solidFill>
                  <a:schemeClr val="bg1"/>
                </a:solidFill>
              </a:rPr>
              <a:t>Is the play written in climactic form, episodic form, or some other form? </a:t>
            </a:r>
          </a:p>
          <a:p>
            <a:pPr marL="914400" lvl="1" indent="-514350">
              <a:buAutoNum type="arabicPeriod"/>
            </a:pPr>
            <a:r>
              <a:rPr lang="en-US" dirty="0">
                <a:solidFill>
                  <a:schemeClr val="bg1"/>
                </a:solidFill>
              </a:rPr>
              <a:t>What is the major conflict and its initiating incident? </a:t>
            </a:r>
          </a:p>
          <a:p>
            <a:pPr marL="914400" lvl="1" indent="-514350">
              <a:buAutoNum type="arabicPeriod"/>
            </a:pPr>
            <a:r>
              <a:rPr lang="en-US" dirty="0">
                <a:solidFill>
                  <a:schemeClr val="bg1"/>
                </a:solidFill>
              </a:rPr>
              <a:t>Does the play have an early or a late point-of-attack? </a:t>
            </a:r>
          </a:p>
          <a:p>
            <a:pPr marL="914400" lvl="1" indent="-514350">
              <a:buAutoNum type="arabicPeriod"/>
            </a:pPr>
            <a:r>
              <a:rPr lang="en-US" dirty="0">
                <a:solidFill>
                  <a:schemeClr val="bg1"/>
                </a:solidFill>
              </a:rPr>
              <a:t>How is precursor action made clear? </a:t>
            </a:r>
          </a:p>
          <a:p>
            <a:pPr marL="914400" lvl="1" indent="-514350">
              <a:buAutoNum type="arabicPeriod"/>
            </a:pPr>
            <a:r>
              <a:rPr lang="en-US" dirty="0">
                <a:solidFill>
                  <a:schemeClr val="bg1"/>
                </a:solidFill>
              </a:rPr>
              <a:t>How are complications developed and how does the play resolve? </a:t>
            </a:r>
          </a:p>
          <a:p>
            <a:pPr marL="514350" indent="-514350">
              <a:buAutoNum type="arabicPeriod"/>
            </a:pPr>
            <a:r>
              <a:rPr lang="en-US" sz="4000" dirty="0">
                <a:solidFill>
                  <a:schemeClr val="bg1"/>
                </a:solidFill>
              </a:rPr>
              <a:t>Describe and analyze the theme of the play. </a:t>
            </a:r>
          </a:p>
          <a:p>
            <a:pPr marL="914400" lvl="1" indent="-514350">
              <a:buAutoNum type="arabicPeriod"/>
            </a:pPr>
            <a:r>
              <a:rPr lang="en-US" dirty="0">
                <a:solidFill>
                  <a:schemeClr val="bg1"/>
                </a:solidFill>
              </a:rPr>
              <a:t>What is the play about? Is it easy to understand or not? </a:t>
            </a:r>
          </a:p>
          <a:p>
            <a:pPr marL="914400" lvl="1" indent="-514350">
              <a:buAutoNum type="arabicPeriod"/>
            </a:pPr>
            <a:r>
              <a:rPr lang="en-US" dirty="0">
                <a:solidFill>
                  <a:schemeClr val="bg1"/>
                </a:solidFill>
              </a:rPr>
              <a:t>Does the play present the subject clearly? </a:t>
            </a:r>
          </a:p>
          <a:p>
            <a:pPr marL="914400" lvl="1" indent="-514350">
              <a:buAutoNum type="arabicPeriod"/>
            </a:pPr>
            <a:r>
              <a:rPr lang="en-US" dirty="0">
                <a:solidFill>
                  <a:schemeClr val="bg1"/>
                </a:solidFill>
              </a:rPr>
              <a:t>Does the playwright seem to have an opinion, or does the playwright appear neutral? </a:t>
            </a:r>
          </a:p>
          <a:p>
            <a:pPr marL="914400" lvl="1" indent="-514350">
              <a:buAutoNum type="arabicPeriod"/>
            </a:pPr>
            <a:r>
              <a:rPr lang="en-US" dirty="0">
                <a:solidFill>
                  <a:schemeClr val="bg1"/>
                </a:solidFill>
              </a:rPr>
              <a:t>How is the theme brought about? Words? Actions? Symbols? </a:t>
            </a:r>
          </a:p>
          <a:p>
            <a:pPr marL="914400" lvl="1" indent="-514350">
              <a:buAutoNum type="arabicPeriod"/>
            </a:pPr>
            <a:r>
              <a:rPr lang="en-US" dirty="0">
                <a:solidFill>
                  <a:schemeClr val="bg1"/>
                </a:solidFill>
              </a:rPr>
              <a:t>Is there more than one theme? Are they consistent with one another? </a:t>
            </a:r>
          </a:p>
          <a:p>
            <a:endParaRPr lang="en-US" dirty="0">
              <a:solidFill>
                <a:schemeClr val="bg1"/>
              </a:solidFill>
            </a:endParaRPr>
          </a:p>
        </p:txBody>
      </p:sp>
    </p:spTree>
    <p:extLst>
      <p:ext uri="{BB962C8B-B14F-4D97-AF65-F5344CB8AC3E}">
        <p14:creationId xmlns:p14="http://schemas.microsoft.com/office/powerpoint/2010/main" val="263045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solidFill>
                  <a:schemeClr val="bg1"/>
                </a:solidFill>
              </a:rPr>
              <a:t>Gianni, D. (1970, January 01). Theatre in Europe After World War II: I - France and Germany. Retrieved August 31, 2018, from http://heironimohrkach.blogspot.com/2014/01/theatre-in-europe-after-world-war-ii-i.html </a:t>
            </a:r>
          </a:p>
          <a:p>
            <a:pPr marL="0" indent="0">
              <a:buNone/>
            </a:pPr>
            <a:endParaRPr lang="en-US" dirty="0">
              <a:solidFill>
                <a:schemeClr val="bg1"/>
              </a:solidFill>
            </a:endParaRPr>
          </a:p>
          <a:p>
            <a:pPr marL="0" indent="0">
              <a:buNone/>
            </a:pPr>
            <a:r>
              <a:rPr lang="de-DE" dirty="0">
                <a:solidFill>
                  <a:schemeClr val="bg1"/>
                </a:solidFill>
              </a:rPr>
              <a:t>Heine, M. (2015, September 29). Politisch inkorrekt: Bertolt Brecht war schlimmer als Thilo Sarrazin - WELT. Retrieved September 4, 2018, from https://www.welt.de/kultur/buehne-konzert/article125384495/Bertolt-Brecht-war-schlimmer-als-Thilo-Sarrazin.html </a:t>
            </a:r>
          </a:p>
          <a:p>
            <a:pPr marL="0" indent="0">
              <a:buNone/>
            </a:pPr>
            <a:endParaRPr lang="en-US" dirty="0">
              <a:solidFill>
                <a:schemeClr val="bg1"/>
              </a:solidFill>
            </a:endParaRPr>
          </a:p>
          <a:p>
            <a:pPr marL="0" indent="0">
              <a:buNone/>
            </a:pPr>
            <a:r>
              <a:rPr lang="en-US" dirty="0">
                <a:solidFill>
                  <a:schemeClr val="bg1"/>
                </a:solidFill>
              </a:rPr>
              <a:t>Johnson, L. (2013, July 30). Chicago Shakespeare returns Bard to parks with merry madness of 'Comedy of Errors'. Retrieved August 31, 2018, from https://chicagoontheaisle.com/2013/07/27/preview-of-chicago-shakespeare-theater-free-summer-parks-tour-of-the-comedy-of-errors/ </a:t>
            </a:r>
          </a:p>
          <a:p>
            <a:pPr marL="0" indent="0">
              <a:buNone/>
            </a:pPr>
            <a:endParaRPr lang="en-US" dirty="0">
              <a:solidFill>
                <a:schemeClr val="bg1"/>
              </a:solidFill>
            </a:endParaRPr>
          </a:p>
          <a:p>
            <a:pPr marL="0" indent="0">
              <a:buNone/>
            </a:pPr>
            <a:r>
              <a:rPr lang="en-US" dirty="0">
                <a:solidFill>
                  <a:schemeClr val="bg1"/>
                </a:solidFill>
              </a:rPr>
              <a:t>Kristy Ferreira and Shanna </a:t>
            </a:r>
            <a:r>
              <a:rPr lang="en-US" dirty="0" err="1">
                <a:solidFill>
                  <a:schemeClr val="bg1"/>
                </a:solidFill>
              </a:rPr>
              <a:t>O’Berry</a:t>
            </a:r>
            <a:r>
              <a:rPr lang="en-US" dirty="0">
                <a:solidFill>
                  <a:schemeClr val="bg1"/>
                </a:solidFill>
              </a:rPr>
              <a:t>. (</a:t>
            </a:r>
            <a:r>
              <a:rPr lang="en-US" dirty="0" err="1">
                <a:solidFill>
                  <a:schemeClr val="bg1"/>
                </a:solidFill>
              </a:rPr>
              <a:t>n.d.</a:t>
            </a:r>
            <a:r>
              <a:rPr lang="en-US" dirty="0">
                <a:solidFill>
                  <a:schemeClr val="bg1"/>
                </a:solidFill>
              </a:rPr>
              <a:t>). Restoration Theatre. Retrieved September 05, 2017, from http://www.london.umb.edu/index.php/entry_detail/restoration_theatre/theatre_intro/ </a:t>
            </a:r>
          </a:p>
          <a:p>
            <a:pPr marL="0" indent="0">
              <a:buNone/>
            </a:pPr>
            <a:endParaRPr lang="en-US" dirty="0">
              <a:solidFill>
                <a:schemeClr val="bg1"/>
              </a:solidFill>
            </a:endParaRPr>
          </a:p>
          <a:p>
            <a:pPr marL="0" indent="0">
              <a:buNone/>
            </a:pPr>
            <a:r>
              <a:rPr lang="en-US" dirty="0">
                <a:solidFill>
                  <a:schemeClr val="bg1"/>
                </a:solidFill>
              </a:rPr>
              <a:t>Malapropism (noun). (</a:t>
            </a:r>
            <a:r>
              <a:rPr lang="en-US" dirty="0" err="1">
                <a:solidFill>
                  <a:schemeClr val="bg1"/>
                </a:solidFill>
              </a:rPr>
              <a:t>n.d.</a:t>
            </a:r>
            <a:r>
              <a:rPr lang="en-US" dirty="0">
                <a:solidFill>
                  <a:schemeClr val="bg1"/>
                </a:solidFill>
              </a:rPr>
              <a:t>). Retrieved August 31, 2017, from https://iwastesomuchtime.com/75259 </a:t>
            </a:r>
          </a:p>
          <a:p>
            <a:pPr marL="0" indent="0">
              <a:buNone/>
            </a:pPr>
            <a:endParaRPr lang="en-US" dirty="0">
              <a:solidFill>
                <a:schemeClr val="bg1"/>
              </a:solidFill>
            </a:endParaRPr>
          </a:p>
          <a:p>
            <a:pPr marL="0" indent="0">
              <a:buNone/>
            </a:pPr>
            <a:r>
              <a:rPr lang="en-US" dirty="0">
                <a:solidFill>
                  <a:schemeClr val="bg1"/>
                </a:solidFill>
              </a:rPr>
              <a:t>Stewart, Z. (2012, December 10). Restoration Comedy. Retrieved September 4, 2018, from https://www.theatermania.com/new-york-city-theater/reviews/restoration-comedy_63925.html </a:t>
            </a:r>
          </a:p>
          <a:p>
            <a:pPr marL="0" indent="0">
              <a:buNone/>
            </a:pPr>
            <a:endParaRPr lang="en-US" dirty="0">
              <a:solidFill>
                <a:schemeClr val="bg1"/>
              </a:solidFill>
            </a:endParaRPr>
          </a:p>
          <a:p>
            <a:pPr marL="0" indent="0">
              <a:buNone/>
            </a:pPr>
            <a:r>
              <a:rPr lang="en-US" dirty="0">
                <a:solidFill>
                  <a:schemeClr val="bg1"/>
                </a:solidFill>
              </a:rPr>
              <a:t>W.W. Norton and Company, Inc. (</a:t>
            </a:r>
            <a:r>
              <a:rPr lang="en-US" dirty="0" err="1">
                <a:solidFill>
                  <a:schemeClr val="bg1"/>
                </a:solidFill>
              </a:rPr>
              <a:t>n.d.</a:t>
            </a:r>
            <a:r>
              <a:rPr lang="en-US" dirty="0">
                <a:solidFill>
                  <a:schemeClr val="bg1"/>
                </a:solidFill>
              </a:rPr>
              <a:t>). The Norton Shakespeare. Retrieved September 05, 2017, from http://www.wwnorton.com/college/english/nadrama/content/review/shorthistory/19c-present/romanticism.aspx </a:t>
            </a:r>
          </a:p>
          <a:p>
            <a:pPr marL="0" indent="0">
              <a:buNone/>
            </a:pPr>
            <a:endParaRPr lang="en-US" dirty="0">
              <a:solidFill>
                <a:schemeClr val="bg1"/>
              </a:solidFill>
            </a:endParaRPr>
          </a:p>
        </p:txBody>
      </p:sp>
    </p:spTree>
    <p:extLst>
      <p:ext uri="{BB962C8B-B14F-4D97-AF65-F5344CB8AC3E}">
        <p14:creationId xmlns:p14="http://schemas.microsoft.com/office/powerpoint/2010/main" val="165798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524000"/>
            <a:ext cx="8229600" cy="4602163"/>
          </a:xfrm>
        </p:spPr>
        <p:txBody>
          <a:bodyPr>
            <a:noAutofit/>
          </a:bodyPr>
          <a:lstStyle/>
          <a:p>
            <a:r>
              <a:rPr lang="en-US" sz="1800" dirty="0">
                <a:solidFill>
                  <a:schemeClr val="bg1"/>
                </a:solidFill>
              </a:rPr>
              <a:t>Form / genre / types are intended to be categories that are not firm – there are endless sub-categories, and many plays will fit into a number of different categories simultaneously.</a:t>
            </a:r>
          </a:p>
          <a:p>
            <a:r>
              <a:rPr lang="en-US" sz="1800" dirty="0">
                <a:solidFill>
                  <a:schemeClr val="bg1"/>
                </a:solidFill>
              </a:rPr>
              <a:t>It can become dangerous to evaluate a play as one form, when it might not indeed fit that form.</a:t>
            </a:r>
          </a:p>
          <a:p>
            <a:r>
              <a:rPr lang="en-US" sz="1800" dirty="0">
                <a:solidFill>
                  <a:schemeClr val="bg1"/>
                </a:solidFill>
              </a:rPr>
              <a:t>Genre – French for "category" or "type" – means sharing a particular point of view/ forming a group. </a:t>
            </a:r>
          </a:p>
          <a:p>
            <a:r>
              <a:rPr lang="en-US" sz="1800" dirty="0">
                <a:solidFill>
                  <a:schemeClr val="bg1"/>
                </a:solidFill>
              </a:rPr>
              <a:t>Genre criticism – can show how a play does or does not fit into a particular category, but can also be useful as a way of examining the plays and discovering more about them – as a learning tool.</a:t>
            </a:r>
          </a:p>
          <a:p>
            <a:r>
              <a:rPr lang="en-US" sz="1800" dirty="0">
                <a:solidFill>
                  <a:schemeClr val="bg1"/>
                </a:solidFill>
              </a:rPr>
              <a:t>Such categories as "dramedy," "tragic farce," etc. have been used to show the merging of "types."</a:t>
            </a:r>
          </a:p>
          <a:p>
            <a:r>
              <a:rPr lang="en-US" sz="1800" dirty="0">
                <a:solidFill>
                  <a:schemeClr val="bg1"/>
                </a:solidFill>
              </a:rPr>
              <a:t>Shakespeare's Polonius in </a:t>
            </a:r>
            <a:r>
              <a:rPr lang="en-US" sz="1800" i="1" dirty="0">
                <a:solidFill>
                  <a:schemeClr val="bg1"/>
                </a:solidFill>
              </a:rPr>
              <a:t>Hamlet</a:t>
            </a:r>
            <a:r>
              <a:rPr lang="en-US" sz="1800" dirty="0">
                <a:solidFill>
                  <a:schemeClr val="bg1"/>
                </a:solidFill>
              </a:rPr>
              <a:t> ridiculed categorical obsessions: </a:t>
            </a:r>
          </a:p>
          <a:p>
            <a:pPr lvl="1"/>
            <a:r>
              <a:rPr lang="en-US" sz="1800" dirty="0">
                <a:solidFill>
                  <a:schemeClr val="bg1"/>
                </a:solidFill>
              </a:rPr>
              <a:t>"tragedy, comedy, history, pastoral, pastorical-comical, historical-pastoral, tragical-historical, tragical-comical-historical-pastoral." (Act II, scene ii).</a:t>
            </a:r>
          </a:p>
        </p:txBody>
      </p:sp>
    </p:spTree>
    <p:extLst>
      <p:ext uri="{BB962C8B-B14F-4D97-AF65-F5344CB8AC3E}">
        <p14:creationId xmlns:p14="http://schemas.microsoft.com/office/powerpoint/2010/main" val="44481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1600" b="1" dirty="0">
                <a:solidFill>
                  <a:schemeClr val="accent4">
                    <a:lumMod val="60000"/>
                    <a:lumOff val="40000"/>
                  </a:schemeClr>
                </a:solidFill>
              </a:rPr>
              <a:t>Reviewing what a Tragedy is:</a:t>
            </a:r>
          </a:p>
          <a:p>
            <a:pPr marL="0" indent="0">
              <a:buNone/>
            </a:pPr>
            <a:endParaRPr lang="en-US" sz="1400" dirty="0">
              <a:solidFill>
                <a:schemeClr val="bg1"/>
              </a:solidFill>
            </a:endParaRPr>
          </a:p>
          <a:p>
            <a:r>
              <a:rPr lang="en-US" sz="1400" dirty="0">
                <a:solidFill>
                  <a:schemeClr val="bg1"/>
                </a:solidFill>
              </a:rPr>
              <a:t>Origins of Tragedy: </a:t>
            </a:r>
          </a:p>
          <a:p>
            <a:pPr lvl="1"/>
            <a:r>
              <a:rPr lang="en-US" sz="1400" dirty="0">
                <a:solidFill>
                  <a:schemeClr val="bg1"/>
                </a:solidFill>
              </a:rPr>
              <a:t>"</a:t>
            </a:r>
            <a:r>
              <a:rPr lang="en-US" sz="1400" dirty="0" err="1">
                <a:solidFill>
                  <a:schemeClr val="bg1"/>
                </a:solidFill>
              </a:rPr>
              <a:t>tragos</a:t>
            </a:r>
            <a:r>
              <a:rPr lang="en-US" sz="1400" dirty="0">
                <a:solidFill>
                  <a:schemeClr val="bg1"/>
                </a:solidFill>
              </a:rPr>
              <a:t>" + "</a:t>
            </a:r>
            <a:r>
              <a:rPr lang="en-US" sz="1400" dirty="0" err="1">
                <a:solidFill>
                  <a:schemeClr val="bg1"/>
                </a:solidFill>
              </a:rPr>
              <a:t>oide</a:t>
            </a:r>
            <a:r>
              <a:rPr lang="en-US" sz="1400" dirty="0">
                <a:solidFill>
                  <a:schemeClr val="bg1"/>
                </a:solidFill>
              </a:rPr>
              <a:t>" – goat song usually involves a calamity (death, etc.), but attention is focused on what reactions are to that calamity by the characters and what those reactions can tell us about life. </a:t>
            </a:r>
          </a:p>
          <a:p>
            <a:pPr lvl="1"/>
            <a:r>
              <a:rPr lang="en-US" sz="1400" dirty="0">
                <a:solidFill>
                  <a:schemeClr val="bg1"/>
                </a:solidFill>
              </a:rPr>
              <a:t>The "dithyramb" – hymns sung and danced in honor of Dionysus.</a:t>
            </a:r>
          </a:p>
          <a:p>
            <a:r>
              <a:rPr lang="en-US" sz="1400" dirty="0">
                <a:solidFill>
                  <a:schemeClr val="bg1"/>
                </a:solidFill>
              </a:rPr>
              <a:t>Tragedy is usually about the struggles of the "protagonist", moral issues, the effects of suffering.</a:t>
            </a:r>
            <a:endParaRPr lang="en-US" sz="1100" dirty="0">
              <a:solidFill>
                <a:schemeClr val="bg1"/>
              </a:solidFill>
            </a:endParaRPr>
          </a:p>
          <a:p>
            <a:r>
              <a:rPr lang="en-US" sz="1400" dirty="0">
                <a:solidFill>
                  <a:schemeClr val="bg1"/>
                </a:solidFill>
              </a:rPr>
              <a:t>Struggle is ethical, spiritual – protagonist’s integrity is tested.</a:t>
            </a:r>
          </a:p>
          <a:p>
            <a:r>
              <a:rPr lang="en-US" sz="1400" dirty="0">
                <a:solidFill>
                  <a:schemeClr val="bg1"/>
                </a:solidFill>
              </a:rPr>
              <a:t>Tragedy raises questions about the meaning of human existence, moral nature, and social / psychological relationships. </a:t>
            </a:r>
          </a:p>
          <a:p>
            <a:r>
              <a:rPr lang="en-US" sz="1400" dirty="0">
                <a:solidFill>
                  <a:schemeClr val="bg1"/>
                </a:solidFill>
              </a:rPr>
              <a:t>Evil often shown along with good, which does not always win. </a:t>
            </a:r>
          </a:p>
          <a:p>
            <a:r>
              <a:rPr lang="en-US" sz="1400" dirty="0">
                <a:solidFill>
                  <a:schemeClr val="bg1"/>
                </a:solidFill>
              </a:rPr>
              <a:t>Often seems inevitable and predetermined (we can look and decide for ourselves later).</a:t>
            </a:r>
          </a:p>
          <a:p>
            <a:r>
              <a:rPr lang="en-US" sz="1400" dirty="0">
                <a:solidFill>
                  <a:schemeClr val="bg1"/>
                </a:solidFill>
              </a:rPr>
              <a:t>Magnitude: characters have high stature – ethically superior but sufficiently imperfect </a:t>
            </a:r>
          </a:p>
          <a:p>
            <a:r>
              <a:rPr lang="en-US" sz="1400" dirty="0">
                <a:solidFill>
                  <a:schemeClr val="bg1"/>
                </a:solidFill>
              </a:rPr>
              <a:t>Modern tragedies – more common characteristics (Willy Loman in </a:t>
            </a:r>
            <a:r>
              <a:rPr lang="en-US" sz="1400" i="1" dirty="0">
                <a:solidFill>
                  <a:schemeClr val="bg1"/>
                </a:solidFill>
              </a:rPr>
              <a:t>Death of a Salesman</a:t>
            </a:r>
            <a:r>
              <a:rPr lang="en-US" sz="1400" dirty="0">
                <a:solidFill>
                  <a:schemeClr val="bg1"/>
                </a:solidFill>
              </a:rPr>
              <a:t>).</a:t>
            </a:r>
          </a:p>
          <a:p>
            <a:r>
              <a:rPr lang="en-US" sz="1400" dirty="0">
                <a:solidFill>
                  <a:srgbClr val="FFFF99"/>
                </a:solidFill>
              </a:rPr>
              <a:t>The Tragic Hero (protagonist) has a flaw in character or makes an error in judgment – "tragic flaw"</a:t>
            </a:r>
          </a:p>
          <a:p>
            <a:r>
              <a:rPr lang="en-US" sz="1400" dirty="0">
                <a:solidFill>
                  <a:schemeClr val="bg1"/>
                </a:solidFill>
              </a:rPr>
              <a:t>Universal human values – When a play touches something that is human in all of us and has lasting value through time</a:t>
            </a:r>
          </a:p>
          <a:p>
            <a:endParaRPr lang="en-US" sz="1400" dirty="0">
              <a:solidFill>
                <a:schemeClr val="bg1"/>
              </a:solidFill>
            </a:endParaRPr>
          </a:p>
        </p:txBody>
      </p:sp>
    </p:spTree>
    <p:extLst>
      <p:ext uri="{BB962C8B-B14F-4D97-AF65-F5344CB8AC3E}">
        <p14:creationId xmlns:p14="http://schemas.microsoft.com/office/powerpoint/2010/main" val="15030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1800" dirty="0">
                <a:solidFill>
                  <a:schemeClr val="accent4">
                    <a:lumMod val="60000"/>
                    <a:lumOff val="40000"/>
                  </a:schemeClr>
                </a:solidFill>
              </a:rPr>
              <a:t>Reviewing what a Tragedy is:</a:t>
            </a:r>
          </a:p>
          <a:p>
            <a:pPr marL="0" indent="0">
              <a:buNone/>
            </a:pPr>
            <a:endParaRPr lang="en-US" sz="1800" dirty="0">
              <a:solidFill>
                <a:schemeClr val="bg1"/>
              </a:solidFill>
            </a:endParaRPr>
          </a:p>
          <a:p>
            <a:r>
              <a:rPr lang="en-US" sz="1800" dirty="0">
                <a:solidFill>
                  <a:schemeClr val="bg1"/>
                </a:solidFill>
              </a:rPr>
              <a:t>It is a play written in a serious, sometimes impressive or elevated style, in which things go wrong and cannot be set right except at great cost or sacrifice.  </a:t>
            </a:r>
          </a:p>
          <a:p>
            <a:r>
              <a:rPr lang="en-US" sz="1800" dirty="0">
                <a:solidFill>
                  <a:schemeClr val="bg1"/>
                </a:solidFill>
              </a:rPr>
              <a:t>Aristotle said that tragedy should purge our emotions by evoking pity and fear (or compassion and awe) in us, the spectators.</a:t>
            </a:r>
          </a:p>
          <a:p>
            <a:endParaRPr lang="en-US" sz="1800" dirty="0">
              <a:solidFill>
                <a:schemeClr val="bg1"/>
              </a:solidFill>
            </a:endParaRPr>
          </a:p>
          <a:p>
            <a:r>
              <a:rPr lang="en-US" sz="1800" dirty="0">
                <a:solidFill>
                  <a:schemeClr val="bg1"/>
                </a:solidFill>
              </a:rPr>
              <a:t>The tragic pattern: </a:t>
            </a:r>
          </a:p>
          <a:p>
            <a:pPr lvl="1"/>
            <a:r>
              <a:rPr lang="en-US" sz="1800" dirty="0">
                <a:solidFill>
                  <a:schemeClr val="bg1"/>
                </a:solidFill>
              </a:rPr>
              <a:t>A theme of fatal passion (excluding love) as a primary motive</a:t>
            </a:r>
          </a:p>
          <a:p>
            <a:pPr lvl="1"/>
            <a:r>
              <a:rPr lang="en-US" sz="1800" dirty="0">
                <a:solidFill>
                  <a:schemeClr val="bg1"/>
                </a:solidFill>
              </a:rPr>
              <a:t>An outstanding personality as center of conflict (classical tragedy demanded a “noble” character)</a:t>
            </a:r>
          </a:p>
          <a:p>
            <a:pPr lvl="1"/>
            <a:r>
              <a:rPr lang="en-US" sz="1800" dirty="0">
                <a:solidFill>
                  <a:schemeClr val="bg1"/>
                </a:solidFill>
              </a:rPr>
              <a:t>A vital weakness within the hero’s character (his tragic flaw which precipitates the tragedy)</a:t>
            </a:r>
          </a:p>
          <a:p>
            <a:pPr lvl="1"/>
            <a:r>
              <a:rPr lang="en-US" sz="1800" dirty="0">
                <a:solidFill>
                  <a:schemeClr val="bg1"/>
                </a:solidFill>
              </a:rPr>
              <a:t>The conflict within the hero is the source of tragedy</a:t>
            </a:r>
          </a:p>
        </p:txBody>
      </p:sp>
    </p:spTree>
    <p:extLst>
      <p:ext uri="{BB962C8B-B14F-4D97-AF65-F5344CB8AC3E}">
        <p14:creationId xmlns:p14="http://schemas.microsoft.com/office/powerpoint/2010/main" val="411530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2800" b="1" u="sng" dirty="0">
                <a:solidFill>
                  <a:srgbClr val="FFFF00"/>
                </a:solidFill>
              </a:rPr>
              <a:t>Comedy</a:t>
            </a:r>
          </a:p>
          <a:p>
            <a:r>
              <a:rPr lang="en-US" sz="1800" dirty="0">
                <a:solidFill>
                  <a:srgbClr val="FFFF99"/>
                </a:solidFill>
              </a:rPr>
              <a:t>Comedy is a play written in a caring or humorous tone, perhaps bitter or satiric, in which the problems or difficulties of the characters are resolved satisfactorily, if not for all characters, at least from the point of view of the audience.  </a:t>
            </a:r>
          </a:p>
          <a:p>
            <a:r>
              <a:rPr lang="en-US" sz="1800" dirty="0">
                <a:solidFill>
                  <a:schemeClr val="bg1"/>
                </a:solidFill>
              </a:rPr>
              <a:t>Low characters as opposed to noble; characters not always changed by the action of the play; based upon observation of life.  </a:t>
            </a:r>
          </a:p>
          <a:p>
            <a:r>
              <a:rPr lang="en-US" sz="1800" dirty="0">
                <a:solidFill>
                  <a:schemeClr val="bg1"/>
                </a:solidFill>
              </a:rPr>
              <a:t>Comedy and tragedy are concerned more with character, whereas farce and melodrama are concerned more with plot.</a:t>
            </a:r>
          </a:p>
          <a:p>
            <a:r>
              <a:rPr lang="en-US" sz="1800" dirty="0">
                <a:solidFill>
                  <a:schemeClr val="bg1"/>
                </a:solidFill>
              </a:rPr>
              <a:t>Henri Bergson "On Laughter“ said the comedy is  "anesthesia of the heart" –audiences view comedy objectively </a:t>
            </a:r>
          </a:p>
          <a:p>
            <a:pPr lvl="1"/>
            <a:r>
              <a:rPr lang="en-US" sz="1400" dirty="0">
                <a:solidFill>
                  <a:schemeClr val="bg1"/>
                </a:solidFill>
              </a:rPr>
              <a:t>For example, the banana peel fall is funny, as long as it is not us and if not hurt (cartoons).</a:t>
            </a:r>
            <a:endParaRPr lang="en-US" sz="1800" dirty="0">
              <a:solidFill>
                <a:schemeClr val="bg1"/>
              </a:solidFill>
            </a:endParaRPr>
          </a:p>
          <a:p>
            <a:r>
              <a:rPr lang="en-US" sz="1800" dirty="0">
                <a:solidFill>
                  <a:schemeClr val="bg1"/>
                </a:solidFill>
              </a:rPr>
              <a:t>Aristotle's book of comedy, if there was one ever, is not existent. In tragedy, people are better than they really are; in comedy, people are worse that they really are. </a:t>
            </a:r>
          </a:p>
          <a:p>
            <a:r>
              <a:rPr lang="en-US" sz="1800" dirty="0">
                <a:solidFill>
                  <a:schemeClr val="bg1"/>
                </a:solidFill>
              </a:rPr>
              <a:t>Often: if a happy ending, therefore a comedy. A kind of catharsis through laughter and amusement – helps remind us of our frailties and helps keep us sane.</a:t>
            </a:r>
          </a:p>
        </p:txBody>
      </p:sp>
    </p:spTree>
    <p:extLst>
      <p:ext uri="{BB962C8B-B14F-4D97-AF65-F5344CB8AC3E}">
        <p14:creationId xmlns:p14="http://schemas.microsoft.com/office/powerpoint/2010/main" val="204191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2800" b="1" u="sng" dirty="0">
                <a:solidFill>
                  <a:srgbClr val="990099"/>
                </a:solidFill>
              </a:rPr>
              <a:t>Comedy – Characteristics</a:t>
            </a:r>
            <a:endParaRPr lang="en-US" sz="2800" dirty="0">
              <a:solidFill>
                <a:schemeClr val="bg1"/>
              </a:solidFill>
            </a:endParaRPr>
          </a:p>
          <a:p>
            <a:endParaRPr lang="en-US" sz="1200" dirty="0">
              <a:solidFill>
                <a:schemeClr val="bg1"/>
              </a:solidFill>
            </a:endParaRPr>
          </a:p>
          <a:p>
            <a:r>
              <a:rPr lang="en-US" sz="2000" dirty="0">
                <a:solidFill>
                  <a:schemeClr val="bg1"/>
                </a:solidFill>
              </a:rPr>
              <a:t>A way of looking at the world in which basic values are asserted but natural laws suspended – to underscore human follies and foolishness – sometimes hilarious.</a:t>
            </a:r>
          </a:p>
          <a:p>
            <a:r>
              <a:rPr lang="en-US" sz="2000" dirty="0">
                <a:solidFill>
                  <a:schemeClr val="bg1"/>
                </a:solidFill>
              </a:rPr>
              <a:t>Comedies have suspension of natural laws</a:t>
            </a:r>
          </a:p>
          <a:p>
            <a:r>
              <a:rPr lang="en-US" sz="2000" dirty="0">
                <a:solidFill>
                  <a:schemeClr val="bg1"/>
                </a:solidFill>
              </a:rPr>
              <a:t>There is a contrast between social order and individual</a:t>
            </a:r>
          </a:p>
          <a:p>
            <a:r>
              <a:rPr lang="en-US" sz="2000" dirty="0">
                <a:solidFill>
                  <a:schemeClr val="bg1"/>
                </a:solidFill>
              </a:rPr>
              <a:t>Comic premise:</a:t>
            </a:r>
          </a:p>
          <a:p>
            <a:pPr lvl="1"/>
            <a:r>
              <a:rPr lang="en-US" sz="2000" dirty="0">
                <a:solidFill>
                  <a:schemeClr val="bg1"/>
                </a:solidFill>
              </a:rPr>
              <a:t>The idea or concept that turns the accepted notion of things upside down and makes it the basis of the play – provides structural and thematic unity and can be a springboard for comic dialog, characters, and situations.</a:t>
            </a:r>
            <a:endParaRPr lang="en-US" sz="4000" dirty="0">
              <a:solidFill>
                <a:schemeClr val="bg1"/>
              </a:solidFill>
            </a:endParaRPr>
          </a:p>
          <a:p>
            <a:pPr lvl="1"/>
            <a:r>
              <a:rPr lang="en-US" sz="2000" dirty="0">
                <a:solidFill>
                  <a:schemeClr val="bg1"/>
                </a:solidFill>
              </a:rPr>
              <a:t>Involves exaggeration and incongruity and contradictions</a:t>
            </a:r>
          </a:p>
          <a:p>
            <a:pPr lvl="2"/>
            <a:r>
              <a:rPr lang="en-US" sz="2000" dirty="0">
                <a:solidFill>
                  <a:schemeClr val="bg1"/>
                </a:solidFill>
              </a:rPr>
              <a:t>Incongruity  mean illogical, an out of place surprise.</a:t>
            </a:r>
          </a:p>
        </p:txBody>
      </p:sp>
    </p:spTree>
    <p:extLst>
      <p:ext uri="{BB962C8B-B14F-4D97-AF65-F5344CB8AC3E}">
        <p14:creationId xmlns:p14="http://schemas.microsoft.com/office/powerpoint/2010/main" val="269329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Types of Drama</a:t>
            </a:r>
          </a:p>
        </p:txBody>
      </p:sp>
      <p:sp>
        <p:nvSpPr>
          <p:cNvPr id="3" name="Content Placeholder 2"/>
          <p:cNvSpPr>
            <a:spLocks noGrp="1"/>
          </p:cNvSpPr>
          <p:nvPr>
            <p:ph idx="1"/>
          </p:nvPr>
        </p:nvSpPr>
        <p:spPr>
          <a:xfrm>
            <a:off x="457200" y="1295400"/>
            <a:ext cx="8229600" cy="4830763"/>
          </a:xfrm>
        </p:spPr>
        <p:txBody>
          <a:bodyPr>
            <a:noAutofit/>
          </a:bodyPr>
          <a:lstStyle/>
          <a:p>
            <a:pPr marL="0" indent="0" algn="ctr">
              <a:buNone/>
            </a:pPr>
            <a:r>
              <a:rPr lang="en-US" sz="2800" b="1" u="sng" dirty="0">
                <a:solidFill>
                  <a:srgbClr val="990099"/>
                </a:solidFill>
              </a:rPr>
              <a:t>Comedy – Characteristics</a:t>
            </a:r>
            <a:endParaRPr lang="en-US" sz="2800" dirty="0">
              <a:solidFill>
                <a:schemeClr val="bg1"/>
              </a:solidFill>
            </a:endParaRPr>
          </a:p>
          <a:p>
            <a:endParaRPr lang="en-US" sz="1200" dirty="0">
              <a:solidFill>
                <a:schemeClr val="bg1"/>
              </a:solidFill>
            </a:endParaRPr>
          </a:p>
          <a:p>
            <a:r>
              <a:rPr lang="en-US" sz="2000" dirty="0">
                <a:solidFill>
                  <a:schemeClr val="bg1"/>
                </a:solidFill>
              </a:rPr>
              <a:t>Comic techniques:</a:t>
            </a:r>
          </a:p>
          <a:p>
            <a:pPr lvl="1"/>
            <a:r>
              <a:rPr lang="en-US" sz="2000" dirty="0">
                <a:solidFill>
                  <a:schemeClr val="bg1"/>
                </a:solidFill>
              </a:rPr>
              <a:t>Verbal humor</a:t>
            </a:r>
          </a:p>
          <a:p>
            <a:pPr lvl="1"/>
            <a:r>
              <a:rPr lang="en-US" sz="2000" dirty="0">
                <a:solidFill>
                  <a:schemeClr val="bg1"/>
                </a:solidFill>
              </a:rPr>
              <a:t>Puns </a:t>
            </a:r>
          </a:p>
          <a:p>
            <a:pPr lvl="1"/>
            <a:r>
              <a:rPr lang="en-US" sz="2000" dirty="0">
                <a:solidFill>
                  <a:srgbClr val="FFFF99"/>
                </a:solidFill>
              </a:rPr>
              <a:t>Malapropisms – misusing wrong words in such a way that they sound similar but usually are strikingly different from the word intended.</a:t>
            </a:r>
          </a:p>
          <a:p>
            <a:pPr lvl="2"/>
            <a:r>
              <a:rPr lang="en-US" sz="2000" dirty="0">
                <a:solidFill>
                  <a:schemeClr val="bg1"/>
                </a:solidFill>
              </a:rPr>
              <a:t>The television series, </a:t>
            </a:r>
            <a:r>
              <a:rPr lang="en-US" sz="2000" i="1" dirty="0">
                <a:solidFill>
                  <a:schemeClr val="bg1"/>
                </a:solidFill>
              </a:rPr>
              <a:t>The Rugrats</a:t>
            </a:r>
            <a:r>
              <a:rPr lang="en-US" sz="2000" dirty="0">
                <a:solidFill>
                  <a:schemeClr val="bg1"/>
                </a:solidFill>
              </a:rPr>
              <a:t>, for example, use a number of malapropisms: </a:t>
            </a:r>
          </a:p>
          <a:p>
            <a:pPr lvl="3"/>
            <a:r>
              <a:rPr lang="en-US" dirty="0">
                <a:solidFill>
                  <a:schemeClr val="bg1"/>
                </a:solidFill>
              </a:rPr>
              <a:t>Angelica said once that there was a "whole world to deplore" out there (the best are like this – the word sounds similar but means something strikingly different).</a:t>
            </a:r>
          </a:p>
          <a:p>
            <a:pPr lvl="3"/>
            <a:r>
              <a:rPr lang="en-US" dirty="0">
                <a:solidFill>
                  <a:schemeClr val="bg1"/>
                </a:solidFill>
              </a:rPr>
              <a:t>Justin Wilson, the "Cajun cook," was famous for his malapropisms: he called himself "a half-bleed Cajun" who "granulated high school."</a:t>
            </a:r>
          </a:p>
        </p:txBody>
      </p:sp>
    </p:spTree>
    <p:extLst>
      <p:ext uri="{BB962C8B-B14F-4D97-AF65-F5344CB8AC3E}">
        <p14:creationId xmlns:p14="http://schemas.microsoft.com/office/powerpoint/2010/main" val="35793353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6384</Words>
  <Application>Microsoft Office PowerPoint</Application>
  <PresentationFormat>On-screen Show (4:3)</PresentationFormat>
  <Paragraphs>322</Paragraphs>
  <Slides>30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30</vt:i4>
      </vt:variant>
    </vt:vector>
  </HeadingPairs>
  <TitlesOfParts>
    <vt:vector size="49" baseType="lpstr">
      <vt:lpstr>GulimChe</vt:lpstr>
      <vt:lpstr>MS PGothic</vt:lpstr>
      <vt:lpstr>Arial</vt:lpstr>
      <vt:lpstr>Blackadder ITC</vt:lpstr>
      <vt:lpstr>Bradley Hand ITC</vt:lpstr>
      <vt:lpstr>Calibri</vt:lpstr>
      <vt:lpstr>Elephant</vt:lpstr>
      <vt:lpstr>Eras Demi ITC</vt:lpstr>
      <vt:lpstr>Forte</vt:lpstr>
      <vt:lpstr>Freestyle Script</vt:lpstr>
      <vt:lpstr>Georgia</vt:lpstr>
      <vt:lpstr>Goudy Old Style</vt:lpstr>
      <vt:lpstr>Haettenschweiler</vt:lpstr>
      <vt:lpstr>Harlow Solid Italic</vt:lpstr>
      <vt:lpstr>Harrington</vt:lpstr>
      <vt:lpstr>Imprint MT Shadow</vt:lpstr>
      <vt:lpstr>Juice ITC</vt:lpstr>
      <vt:lpstr>Script MT Bold</vt:lpstr>
      <vt:lpstr>1_Office Theme</vt:lpstr>
      <vt:lpstr>The Play and The Theatre</vt:lpstr>
      <vt:lpstr>First Critique Due – 9/13/22 A Doll’s House / Our Town</vt:lpstr>
      <vt:lpstr>First Critique Due – 9/13/22 A Doll’s House / Our Town</vt:lpstr>
      <vt:lpstr>Types of Drama</vt:lpstr>
      <vt:lpstr>Types of Drama</vt:lpstr>
      <vt:lpstr>Types of Drama</vt:lpstr>
      <vt:lpstr>Types of Drama</vt:lpstr>
      <vt:lpstr>Types of Drama</vt:lpstr>
      <vt:lpstr>Types of Drama</vt:lpstr>
      <vt:lpstr>PowerPoint Presentation</vt:lpstr>
      <vt:lpstr>Types of Drama</vt:lpstr>
      <vt:lpstr>Kinds of Comedy: "High" and "Low"</vt:lpstr>
      <vt:lpstr>Kinds of Comedy: "High" and "Low"</vt:lpstr>
      <vt:lpstr>Types of Drama</vt:lpstr>
      <vt:lpstr>Types of Drama</vt:lpstr>
      <vt:lpstr>Who is Bertolt Brecht?</vt:lpstr>
      <vt:lpstr>Who is Bertolt Brecht?</vt:lpstr>
      <vt:lpstr>Style in Drama</vt:lpstr>
      <vt:lpstr>Classicism</vt:lpstr>
      <vt:lpstr>Neo-Classicism</vt:lpstr>
      <vt:lpstr>Elizabethan</vt:lpstr>
      <vt:lpstr>Restoration</vt:lpstr>
      <vt:lpstr>Romanticism</vt:lpstr>
      <vt:lpstr>Realism</vt:lpstr>
      <vt:lpstr>Naturalism</vt:lpstr>
      <vt:lpstr>Impressionism</vt:lpstr>
      <vt:lpstr>Expressionism</vt:lpstr>
      <vt:lpstr>Absurdism</vt:lpstr>
      <vt:lpstr>Works Cited</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Play and The Theatre</dc:title>
  <dc:creator>Sawyer, Allyson (asawyer@psusd.us)</dc:creator>
  <cp:lastModifiedBy>Boylan, Allyson (aboylan@psusd.us)</cp:lastModifiedBy>
  <cp:revision>65</cp:revision>
  <dcterms:created xsi:type="dcterms:W3CDTF">2017-08-31T22:25:01Z</dcterms:created>
  <dcterms:modified xsi:type="dcterms:W3CDTF">2022-09-02T16:41:35Z</dcterms:modified>
</cp:coreProperties>
</file>