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1" r:id="rId3"/>
    <p:sldId id="284" r:id="rId4"/>
    <p:sldId id="270" r:id="rId5"/>
    <p:sldId id="263" r:id="rId6"/>
    <p:sldId id="266" r:id="rId7"/>
    <p:sldId id="273" r:id="rId8"/>
    <p:sldId id="271" r:id="rId9"/>
    <p:sldId id="274" r:id="rId10"/>
    <p:sldId id="282" r:id="rId11"/>
    <p:sldId id="283" r:id="rId12"/>
    <p:sldId id="272" r:id="rId13"/>
    <p:sldId id="262" r:id="rId14"/>
    <p:sldId id="264" r:id="rId15"/>
    <p:sldId id="267" r:id="rId16"/>
    <p:sldId id="268" r:id="rId17"/>
    <p:sldId id="269" r:id="rId18"/>
    <p:sldId id="275" r:id="rId19"/>
    <p:sldId id="277" r:id="rId20"/>
    <p:sldId id="278" r:id="rId21"/>
    <p:sldId id="279" r:id="rId22"/>
    <p:sldId id="280" r:id="rId23"/>
    <p:sldId id="281" r:id="rId24"/>
    <p:sldId id="27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00FF00"/>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443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4210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092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8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7454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528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368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9258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525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057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272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E9E4BF-D903-454A-A054-D74E0242C6C8}" type="datetimeFigureOut">
              <a:rPr lang="en-US" smtClean="0">
                <a:solidFill>
                  <a:prstClr val="black">
                    <a:tint val="75000"/>
                  </a:prstClr>
                </a:solidFill>
              </a:rPr>
              <a:pPr/>
              <a:t>9/12/2022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5A329-D68D-4458-BF9F-0A87D7C7013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0903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6594" y="2393380"/>
            <a:ext cx="7772400" cy="1470025"/>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en-US" b="1" dirty="0">
                <a:ln w="13462">
                  <a:solidFill>
                    <a:schemeClr val="bg1"/>
                  </a:solidFill>
                  <a:prstDash val="solid"/>
                </a:ln>
                <a:solidFill>
                  <a:srgbClr val="FFC000"/>
                </a:solidFill>
                <a:effectLst>
                  <a:outerShdw dist="38100" dir="2700000" algn="bl" rotWithShape="0">
                    <a:schemeClr val="accent5"/>
                  </a:outerShdw>
                </a:effectLst>
                <a:latin typeface="Britannic Bold" panose="020B0903060703020204" pitchFamily="34" charset="0"/>
              </a:rPr>
              <a:t>The Playwright and the Play</a:t>
            </a:r>
          </a:p>
        </p:txBody>
      </p:sp>
      <p:sp>
        <p:nvSpPr>
          <p:cNvPr id="3" name="Subtitle 2"/>
          <p:cNvSpPr>
            <a:spLocks noGrp="1"/>
          </p:cNvSpPr>
          <p:nvPr>
            <p:ph type="subTitle" idx="1"/>
          </p:nvPr>
        </p:nvSpPr>
        <p:spPr>
          <a:xfrm>
            <a:off x="1372394" y="4043362"/>
            <a:ext cx="6400800" cy="2133600"/>
          </a:xfrm>
        </p:spPr>
        <p:txBody>
          <a:bodyPr>
            <a:normAutofit fontScale="92500" lnSpcReduction="10000"/>
          </a:bodyPr>
          <a:lstStyle/>
          <a:p>
            <a:r>
              <a:rPr lang="en-US" dirty="0">
                <a:solidFill>
                  <a:schemeClr val="bg1"/>
                </a:solidFill>
              </a:rPr>
              <a:t>Week 5</a:t>
            </a:r>
          </a:p>
          <a:p>
            <a:r>
              <a:rPr lang="en-US" dirty="0">
                <a:solidFill>
                  <a:schemeClr val="bg1"/>
                </a:solidFill>
              </a:rPr>
              <a:t>[Part 1]</a:t>
            </a:r>
          </a:p>
          <a:p>
            <a:r>
              <a:rPr lang="en-US" dirty="0">
                <a:solidFill>
                  <a:schemeClr val="bg1"/>
                </a:solidFill>
              </a:rPr>
              <a:t>Introduction to Theatre</a:t>
            </a:r>
          </a:p>
          <a:p>
            <a:r>
              <a:rPr lang="en-US" dirty="0">
                <a:solidFill>
                  <a:schemeClr val="bg1"/>
                </a:solidFill>
              </a:rPr>
              <a:t>College of the Desert</a:t>
            </a:r>
          </a:p>
        </p:txBody>
      </p:sp>
      <p:pic>
        <p:nvPicPr>
          <p:cNvPr id="1026" name="Picture 2" descr="C:\Users\Allyson\AppData\Local\Microsoft\Windows\INetCache\IE\1H6ZAOSB\theat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28600"/>
            <a:ext cx="2135188" cy="21351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llyson\AppData\Local\Microsoft\Windows\INetCache\IE\1H6ZAOSB\Masks[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038600"/>
            <a:ext cx="17049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858000" y="4043362"/>
            <a:ext cx="1700213" cy="139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342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urier New" panose="02070309020205020404" pitchFamily="49" charset="0"/>
                <a:cs typeface="Courier New" panose="02070309020205020404" pitchFamily="49" charset="0"/>
              </a:rPr>
              <a:t>Suicide Statistics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295400"/>
            <a:ext cx="8229600" cy="3733800"/>
          </a:xfrm>
        </p:spPr>
      </p:pic>
      <p:sp>
        <p:nvSpPr>
          <p:cNvPr id="5" name="Title 1"/>
          <p:cNvSpPr txBox="1">
            <a:spLocks/>
          </p:cNvSpPr>
          <p:nvPr/>
        </p:nvSpPr>
        <p:spPr>
          <a:xfrm>
            <a:off x="457200" y="52578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00B0F0"/>
                </a:solidFill>
                <a:latin typeface="Courier New" panose="02070309020205020404" pitchFamily="49" charset="0"/>
                <a:cs typeface="Courier New" panose="02070309020205020404" pitchFamily="49" charset="0"/>
              </a:rPr>
              <a:t>Do you think Jessie’s location played a role in her decision?</a:t>
            </a:r>
          </a:p>
        </p:txBody>
      </p:sp>
    </p:spTree>
    <p:extLst>
      <p:ext uri="{BB962C8B-B14F-4D97-AF65-F5344CB8AC3E}">
        <p14:creationId xmlns:p14="http://schemas.microsoft.com/office/powerpoint/2010/main" val="2043696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urier New" panose="02070309020205020404" pitchFamily="49" charset="0"/>
                <a:cs typeface="Courier New" panose="02070309020205020404" pitchFamily="49" charset="0"/>
              </a:rPr>
              <a:t>Facts About Suicide</a:t>
            </a:r>
          </a:p>
        </p:txBody>
      </p:sp>
      <p:sp>
        <p:nvSpPr>
          <p:cNvPr id="3" name="Content Placeholder 2"/>
          <p:cNvSpPr>
            <a:spLocks noGrp="1"/>
          </p:cNvSpPr>
          <p:nvPr>
            <p:ph idx="1"/>
          </p:nvPr>
        </p:nvSpPr>
        <p:spPr/>
        <p:txBody>
          <a:bodyPr>
            <a:noAutofit/>
          </a:bodyPr>
          <a:lstStyle/>
          <a:p>
            <a:r>
              <a:rPr lang="en-US" sz="1100" dirty="0">
                <a:solidFill>
                  <a:schemeClr val="bg1"/>
                </a:solidFill>
              </a:rPr>
              <a:t>Men are four times more likely than woman to die by suicide, but women try to commit suicide twice as often as men (they're just unsuccessful). </a:t>
            </a:r>
          </a:p>
          <a:p>
            <a:r>
              <a:rPr lang="en-US" sz="1100" dirty="0">
                <a:solidFill>
                  <a:schemeClr val="bg1"/>
                </a:solidFill>
              </a:rPr>
              <a:t>Such attempts are often viewed as a "cry for help" rather than an actual attempt to end the person's life. </a:t>
            </a:r>
          </a:p>
          <a:p>
            <a:r>
              <a:rPr lang="en-US" sz="1100" dirty="0">
                <a:solidFill>
                  <a:schemeClr val="bg1"/>
                </a:solidFill>
              </a:rPr>
              <a:t>Guns are the most commonly-used method for committing suicide. </a:t>
            </a:r>
          </a:p>
          <a:p>
            <a:r>
              <a:rPr lang="en-US" sz="1100" dirty="0">
                <a:solidFill>
                  <a:schemeClr val="bg1"/>
                </a:solidFill>
              </a:rPr>
              <a:t>Using a gun to kill oneself accounted for nearly 60 percent of suicides in 1996. </a:t>
            </a:r>
          </a:p>
          <a:p>
            <a:endParaRPr lang="en-US" sz="1100" dirty="0">
              <a:solidFill>
                <a:schemeClr val="bg1"/>
              </a:solidFill>
            </a:endParaRPr>
          </a:p>
          <a:p>
            <a:pPr marL="0" indent="0">
              <a:buNone/>
            </a:pPr>
            <a:endParaRPr lang="en-US" sz="1100" dirty="0">
              <a:solidFill>
                <a:schemeClr val="bg1"/>
              </a:solidFill>
            </a:endParaRPr>
          </a:p>
          <a:p>
            <a:pPr marL="0" indent="0" algn="ctr">
              <a:buNone/>
            </a:pPr>
            <a:r>
              <a:rPr lang="en-US" sz="1200" u="sng" dirty="0">
                <a:solidFill>
                  <a:schemeClr val="bg1"/>
                </a:solidFill>
              </a:rPr>
              <a:t>Attempted Suicides</a:t>
            </a:r>
          </a:p>
          <a:p>
            <a:endParaRPr lang="en-US" sz="1100" dirty="0">
              <a:solidFill>
                <a:schemeClr val="bg1"/>
              </a:solidFill>
            </a:endParaRPr>
          </a:p>
          <a:p>
            <a:r>
              <a:rPr lang="en-US" sz="1100" dirty="0">
                <a:solidFill>
                  <a:schemeClr val="bg1"/>
                </a:solidFill>
              </a:rPr>
              <a:t>No national surveillance data on attempted suicide are available; however, reliable scientific research has found that: </a:t>
            </a:r>
          </a:p>
          <a:p>
            <a:pPr lvl="1"/>
            <a:r>
              <a:rPr lang="en-US" sz="1200" dirty="0">
                <a:solidFill>
                  <a:schemeClr val="bg1"/>
                </a:solidFill>
              </a:rPr>
              <a:t>There are an estimated eight to 25 attempted suicides to one completion; the ratio is higher in women and youth and lower in men and the elderly. </a:t>
            </a:r>
          </a:p>
          <a:p>
            <a:pPr lvl="1"/>
            <a:r>
              <a:rPr lang="en-US" sz="1200" dirty="0">
                <a:solidFill>
                  <a:schemeClr val="bg1"/>
                </a:solidFill>
              </a:rPr>
              <a:t>The strongest risk factors for attempted suicide in adults are depression, alcohol abuse, cocaine use, and separation or divorce. </a:t>
            </a:r>
          </a:p>
          <a:p>
            <a:pPr lvl="1"/>
            <a:r>
              <a:rPr lang="en-US" sz="1200" dirty="0">
                <a:solidFill>
                  <a:schemeClr val="bg1"/>
                </a:solidFill>
              </a:rPr>
              <a:t>The strongest risk factors for attempted suicide in youth are depression, alcohol or other drug use disorder, and aggressive or disruptive behaviors. </a:t>
            </a:r>
          </a:p>
          <a:p>
            <a:pPr lvl="1"/>
            <a:r>
              <a:rPr lang="en-US" sz="1200" dirty="0">
                <a:solidFill>
                  <a:schemeClr val="bg1"/>
                </a:solidFill>
              </a:rPr>
              <a:t>The majority of suicide attempts are expressions of extreme distress that need to be addressed, and not just a harmless bid for attention. </a:t>
            </a:r>
          </a:p>
          <a:p>
            <a:pPr lvl="1"/>
            <a:r>
              <a:rPr lang="en-US" sz="1200" dirty="0">
                <a:solidFill>
                  <a:schemeClr val="bg1"/>
                </a:solidFill>
              </a:rPr>
              <a:t>A suicidal person should not be left alone and needs immediate mental health treatment. </a:t>
            </a:r>
            <a:endParaRPr lang="en-US" sz="1000" dirty="0">
              <a:solidFill>
                <a:schemeClr val="bg1"/>
              </a:solidFill>
            </a:endParaRPr>
          </a:p>
          <a:p>
            <a:pPr marL="0" indent="0">
              <a:buNone/>
            </a:pPr>
            <a:endParaRPr lang="en-US" sz="1100" dirty="0">
              <a:solidFill>
                <a:schemeClr val="bg1"/>
              </a:solidFill>
            </a:endParaRPr>
          </a:p>
          <a:p>
            <a:pPr marL="0" indent="0">
              <a:buNone/>
            </a:pPr>
            <a:r>
              <a:rPr lang="en-US" sz="1100" b="1" u="sng" dirty="0">
                <a:solidFill>
                  <a:srgbClr val="00B0F0"/>
                </a:solidFill>
              </a:rPr>
              <a:t>Discussion:</a:t>
            </a:r>
          </a:p>
          <a:p>
            <a:pPr marL="0" indent="0">
              <a:buNone/>
            </a:pPr>
            <a:r>
              <a:rPr lang="en-US" sz="1100" dirty="0">
                <a:solidFill>
                  <a:srgbClr val="00B0F0"/>
                </a:solidFill>
              </a:rPr>
              <a:t>Do you think Thelma failed Jessie by not calling for help?</a:t>
            </a:r>
          </a:p>
          <a:p>
            <a:pPr marL="0" indent="0">
              <a:buNone/>
            </a:pPr>
            <a:r>
              <a:rPr lang="en-US" sz="1100" dirty="0">
                <a:solidFill>
                  <a:srgbClr val="00B0F0"/>
                </a:solidFill>
              </a:rPr>
              <a:t>Do you think Jessie needed psychological help or was suicide her only way to be at peace?</a:t>
            </a:r>
          </a:p>
        </p:txBody>
      </p:sp>
    </p:spTree>
    <p:extLst>
      <p:ext uri="{BB962C8B-B14F-4D97-AF65-F5344CB8AC3E}">
        <p14:creationId xmlns:p14="http://schemas.microsoft.com/office/powerpoint/2010/main" val="3591539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fontScale="90000"/>
          </a:bodyPr>
          <a:lstStyle/>
          <a:p>
            <a:r>
              <a:rPr lang="en-US" sz="6000" b="1" dirty="0">
                <a:solidFill>
                  <a:srgbClr val="FF6600"/>
                </a:solidFill>
                <a:latin typeface="Estrangelo Edessa" panose="03080600000000000000" pitchFamily="66" charset="0"/>
                <a:cs typeface="Estrangelo Edessa" panose="03080600000000000000" pitchFamily="66" charset="0"/>
              </a:rPr>
              <a:t>Main Themes of the Play</a:t>
            </a:r>
          </a:p>
        </p:txBody>
      </p:sp>
      <p:sp>
        <p:nvSpPr>
          <p:cNvPr id="3" name="Content Placeholder 2"/>
          <p:cNvSpPr>
            <a:spLocks noGrp="1"/>
          </p:cNvSpPr>
          <p:nvPr>
            <p:ph idx="1"/>
          </p:nvPr>
        </p:nvSpPr>
        <p:spPr/>
        <p:txBody>
          <a:bodyPr/>
          <a:lstStyle/>
          <a:p>
            <a:r>
              <a:rPr lang="en-US" dirty="0">
                <a:solidFill>
                  <a:schemeClr val="bg1"/>
                </a:solidFill>
              </a:rPr>
              <a:t>Communication</a:t>
            </a:r>
          </a:p>
          <a:p>
            <a:r>
              <a:rPr lang="en-US" dirty="0">
                <a:solidFill>
                  <a:schemeClr val="bg1"/>
                </a:solidFill>
              </a:rPr>
              <a:t>Mother-Daughter Relationship</a:t>
            </a:r>
          </a:p>
          <a:p>
            <a:r>
              <a:rPr lang="en-US" dirty="0">
                <a:solidFill>
                  <a:schemeClr val="bg1"/>
                </a:solidFill>
              </a:rPr>
              <a:t>Suffering</a:t>
            </a:r>
          </a:p>
          <a:p>
            <a:r>
              <a:rPr lang="en-US" dirty="0">
                <a:solidFill>
                  <a:schemeClr val="bg1"/>
                </a:solidFill>
              </a:rPr>
              <a:t>Suicide</a:t>
            </a:r>
          </a:p>
          <a:p>
            <a:r>
              <a:rPr lang="en-US" dirty="0">
                <a:solidFill>
                  <a:schemeClr val="bg1"/>
                </a:solidFill>
              </a:rPr>
              <a:t>Family</a:t>
            </a:r>
          </a:p>
          <a:p>
            <a:r>
              <a:rPr lang="en-US" dirty="0">
                <a:solidFill>
                  <a:schemeClr val="bg1"/>
                </a:solidFill>
              </a:rPr>
              <a:t>Complex morality</a:t>
            </a:r>
          </a:p>
          <a:p>
            <a:r>
              <a:rPr lang="en-US" dirty="0">
                <a:solidFill>
                  <a:schemeClr val="bg1"/>
                </a:solidFill>
              </a:rPr>
              <a:t>Food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2400" y="2819400"/>
            <a:ext cx="4572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0050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Marsha Norman’s </a:t>
            </a:r>
            <a:r>
              <a:rPr lang="en-US" i="1" dirty="0">
                <a:solidFill>
                  <a:schemeClr val="bg1"/>
                </a:solidFill>
              </a:rPr>
              <a:t>’night, Mother </a:t>
            </a:r>
            <a:r>
              <a:rPr lang="en-US" dirty="0">
                <a:solidFill>
                  <a:schemeClr val="bg1"/>
                </a:solidFill>
              </a:rPr>
              <a:t>is a play about most people’s inability to communicate meaningfully, even when an obvious crisis requires it. </a:t>
            </a:r>
          </a:p>
          <a:p>
            <a:r>
              <a:rPr lang="en-US" dirty="0">
                <a:solidFill>
                  <a:schemeClr val="bg1"/>
                </a:solidFill>
              </a:rPr>
              <a:t>Suicide is merely the catalyst that forces Jessie and Mama to talk with one another. </a:t>
            </a:r>
          </a:p>
          <a:p>
            <a:r>
              <a:rPr lang="en-US" dirty="0">
                <a:solidFill>
                  <a:schemeClr val="bg1"/>
                </a:solidFill>
              </a:rPr>
              <a:t>It seems that Mama, at least at first, considers it a considerable sacrifice when she volunteers not to watch television that evening. It is no surprise, then, that the two women learn more about each other in less than two hours than they had in a lifetime of living together. </a:t>
            </a:r>
          </a:p>
          <a:p>
            <a:r>
              <a:rPr lang="en-US" dirty="0">
                <a:solidFill>
                  <a:schemeClr val="bg1"/>
                </a:solidFill>
              </a:rPr>
              <a:t>The previous lack of communication between the two is perhaps the major theme of the play. </a:t>
            </a:r>
          </a:p>
          <a:p>
            <a:r>
              <a:rPr lang="en-US" dirty="0">
                <a:solidFill>
                  <a:schemeClr val="bg1"/>
                </a:solidFill>
              </a:rPr>
              <a:t>It is ironic that a woman who talks as much as Thelma has neglected to say so many truly meaningful things. </a:t>
            </a:r>
          </a:p>
          <a:p>
            <a:r>
              <a:rPr lang="en-US" dirty="0">
                <a:solidFill>
                  <a:schemeClr val="bg1"/>
                </a:solidFill>
              </a:rPr>
              <a:t>Jessie has never asked questions, shared her opinions, or chosen to talk to anyone except her father. When Thelma asks what the two of them whispered about, Jessie replies that they were discussing important things such as why black socks are warmer than blue socks. Jessie has been very secure with her father’s habit of just sitting, of being quiet, and of not doing anything; Thelma has never understood it. In making strings of paper “boyfriends” and animals for Jessie, her father has given her the only memory of her childhood that she seems to value.</a:t>
            </a:r>
          </a:p>
        </p:txBody>
      </p:sp>
    </p:spTree>
    <p:extLst>
      <p:ext uri="{BB962C8B-B14F-4D97-AF65-F5344CB8AC3E}">
        <p14:creationId xmlns:p14="http://schemas.microsoft.com/office/powerpoint/2010/main" val="1287058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Jessie never sees that her father’s withdrawals might have indicated a medical condition similar to her own. </a:t>
            </a:r>
          </a:p>
          <a:p>
            <a:r>
              <a:rPr lang="en-US" dirty="0">
                <a:solidFill>
                  <a:schemeClr val="bg1"/>
                </a:solidFill>
              </a:rPr>
              <a:t>Mama remains childlike to the end; her wants are all sense-related and can be satisfied by eating a cupcake, watching television, or opening a trinket from the grab bag Jessie has left for her. There is no indication that Mama feels any guilt for Jessie’s death or that she will assume some new maturity. </a:t>
            </a:r>
          </a:p>
          <a:p>
            <a:r>
              <a:rPr lang="en-US" dirty="0">
                <a:solidFill>
                  <a:schemeClr val="bg1"/>
                </a:solidFill>
              </a:rPr>
              <a:t>In this reversal of roles, the child, Jessie, becomes her mother’s guardian, but only long enough to make sure that all is in order. Jessie rises to a certain nobility, but its only lasting effect is self-destruction.</a:t>
            </a:r>
          </a:p>
          <a:p>
            <a:r>
              <a:rPr lang="en-US" dirty="0">
                <a:solidFill>
                  <a:schemeClr val="bg1"/>
                </a:solidFill>
              </a:rPr>
              <a:t>Some might consider that the playwright, Norman, suggests that suicide is an acceptable alternative to living a life one considers intolerable, but Jessie’s view is not necessarily that of the playwright. Norman does not take an authorial point of view at all; she simply allows the women of her play to speak frankly. </a:t>
            </a:r>
          </a:p>
          <a:p>
            <a:r>
              <a:rPr lang="en-US" dirty="0">
                <a:solidFill>
                  <a:schemeClr val="bg1"/>
                </a:solidFill>
              </a:rPr>
              <a:t>The result is that </a:t>
            </a:r>
            <a:r>
              <a:rPr lang="en-US" i="1" dirty="0">
                <a:solidFill>
                  <a:schemeClr val="bg1"/>
                </a:solidFill>
              </a:rPr>
              <a:t>’night, Mother </a:t>
            </a:r>
            <a:r>
              <a:rPr lang="en-US" dirty="0">
                <a:solidFill>
                  <a:schemeClr val="bg1"/>
                </a:solidFill>
              </a:rPr>
              <a:t>is a tragedy only in the sense that its characters have missed a lifetime of opportunities to understand each other and reach only a limited mutual insight in Jessie’s final hours. </a:t>
            </a:r>
          </a:p>
          <a:p>
            <a:r>
              <a:rPr lang="en-US" dirty="0">
                <a:solidFill>
                  <a:schemeClr val="bg1"/>
                </a:solidFill>
              </a:rPr>
              <a:t>Unlike characters in classical tragedy, neither realizes the full extent of their loss. </a:t>
            </a:r>
          </a:p>
        </p:txBody>
      </p:sp>
    </p:spTree>
    <p:extLst>
      <p:ext uri="{BB962C8B-B14F-4D97-AF65-F5344CB8AC3E}">
        <p14:creationId xmlns:p14="http://schemas.microsoft.com/office/powerpoint/2010/main" val="663988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A critical issue in </a:t>
            </a:r>
            <a:r>
              <a:rPr lang="en-US" i="1" dirty="0">
                <a:solidFill>
                  <a:schemeClr val="bg1"/>
                </a:solidFill>
              </a:rPr>
              <a:t>'night, Mother </a:t>
            </a:r>
            <a:r>
              <a:rPr lang="en-US" dirty="0">
                <a:solidFill>
                  <a:schemeClr val="bg1"/>
                </a:solidFill>
              </a:rPr>
              <a:t>is the relationship between Jessie and her mother, Thelma. </a:t>
            </a:r>
          </a:p>
          <a:p>
            <a:r>
              <a:rPr lang="en-US" dirty="0">
                <a:solidFill>
                  <a:schemeClr val="bg1"/>
                </a:solidFill>
              </a:rPr>
              <a:t>It is evident in Jessie's preparations for her suicide that she regards herself as her mother's primary caretaker. Jessie is responsible for her mother's diet, for the maintenance of the home, and for her mother's health, or so Thelma lets her believe. </a:t>
            </a:r>
          </a:p>
          <a:p>
            <a:r>
              <a:rPr lang="en-US" dirty="0">
                <a:solidFill>
                  <a:schemeClr val="bg1"/>
                </a:solidFill>
              </a:rPr>
              <a:t>In assuming so much control over her mother, Jessie has reversed the mother-daughter relationship and has become a mother to her own mother. </a:t>
            </a:r>
          </a:p>
          <a:p>
            <a:r>
              <a:rPr lang="en-US" dirty="0">
                <a:solidFill>
                  <a:schemeClr val="bg1"/>
                </a:solidFill>
              </a:rPr>
              <a:t>In deciding that she will kill herself, Jessie is finally establishing an identity of her own and setting a boundary between them that her mother cannot cross. </a:t>
            </a:r>
          </a:p>
          <a:p>
            <a:r>
              <a:rPr lang="en-US" dirty="0">
                <a:solidFill>
                  <a:schemeClr val="bg1"/>
                </a:solidFill>
              </a:rPr>
              <a:t>When Jessie announces her decision to kill herself at the end of the evening, she sets in motion a series of events that must end with her death; there is never any doubt that Jessie will die at the play's conclusion because it is necessary for her to die to free herself. </a:t>
            </a:r>
          </a:p>
          <a:p>
            <a:r>
              <a:rPr lang="en-US" dirty="0">
                <a:solidFill>
                  <a:schemeClr val="bg1"/>
                </a:solidFill>
              </a:rPr>
              <a:t>The choice she makes is one that only she can make; her mother has no say in the matter. </a:t>
            </a:r>
          </a:p>
          <a:p>
            <a:r>
              <a:rPr lang="en-US" dirty="0">
                <a:solidFill>
                  <a:schemeClr val="bg1"/>
                </a:solidFill>
              </a:rPr>
              <a:t>Their dialogue establishes that this may have been the first significant decision Jessie has ever made independent of her mother.</a:t>
            </a:r>
          </a:p>
        </p:txBody>
      </p:sp>
    </p:spTree>
    <p:extLst>
      <p:ext uri="{BB962C8B-B14F-4D97-AF65-F5344CB8AC3E}">
        <p14:creationId xmlns:p14="http://schemas.microsoft.com/office/powerpoint/2010/main" val="172879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Jessie has always been bound to her mother. </a:t>
            </a:r>
          </a:p>
          <a:p>
            <a:r>
              <a:rPr lang="en-US" dirty="0">
                <a:solidFill>
                  <a:schemeClr val="bg1"/>
                </a:solidFill>
              </a:rPr>
              <a:t>She left her mother's home to marry the man her mother selected for her, and, when that marriage failed, she returned home to her mother. And with the example of her parent's unhappy and uncommunicative marriage before her, Jessie accepted that a retreat to her mother's house was her only option. </a:t>
            </a:r>
          </a:p>
          <a:p>
            <a:r>
              <a:rPr lang="en-US" dirty="0">
                <a:solidFill>
                  <a:schemeClr val="bg1"/>
                </a:solidFill>
              </a:rPr>
              <a:t>According to developmental psychology, adult maturation is partially achieved through a separation from parental figures, as a person acquires independence and the ability to make independent decisions. </a:t>
            </a:r>
          </a:p>
          <a:p>
            <a:r>
              <a:rPr lang="en-US" dirty="0">
                <a:solidFill>
                  <a:schemeClr val="bg1"/>
                </a:solidFill>
              </a:rPr>
              <a:t>This maturation process has been lacking in Jessie's life. She has been sheltered and protected, kept isolated in her mother's home, and closeted with only her family to provide socialization. </a:t>
            </a:r>
          </a:p>
          <a:p>
            <a:r>
              <a:rPr lang="en-US" dirty="0">
                <a:solidFill>
                  <a:schemeClr val="bg1"/>
                </a:solidFill>
              </a:rPr>
              <a:t>Consequently, a complete break from her family is the only option if Jessie is to become an individual; the tragedy of this play is that for Jessie suicide is the only avenue to this independence.</a:t>
            </a:r>
          </a:p>
          <a:p>
            <a:pPr marL="0" indent="0" algn="ctr">
              <a:buNone/>
            </a:pPr>
            <a:r>
              <a:rPr lang="en-US" u="sng" dirty="0">
                <a:solidFill>
                  <a:srgbClr val="FF0000"/>
                </a:solidFill>
              </a:rPr>
              <a:t>Discussion</a:t>
            </a:r>
          </a:p>
          <a:p>
            <a:r>
              <a:rPr lang="en-US" dirty="0">
                <a:solidFill>
                  <a:schemeClr val="accent2">
                    <a:lumMod val="40000"/>
                    <a:lumOff val="60000"/>
                  </a:schemeClr>
                </a:solidFill>
              </a:rPr>
              <a:t>Do you think people must leave their parent’s house to become an independent individual? What if they are paying their parents rent and going to college? Are they still independent?</a:t>
            </a:r>
          </a:p>
        </p:txBody>
      </p:sp>
    </p:spTree>
    <p:extLst>
      <p:ext uri="{BB962C8B-B14F-4D97-AF65-F5344CB8AC3E}">
        <p14:creationId xmlns:p14="http://schemas.microsoft.com/office/powerpoint/2010/main" val="2029293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rmAutofit fontScale="92500" lnSpcReduction="10000"/>
          </a:bodyPr>
          <a:lstStyle/>
          <a:p>
            <a:r>
              <a:rPr lang="en-US" sz="1600" dirty="0">
                <a:solidFill>
                  <a:schemeClr val="bg1"/>
                </a:solidFill>
              </a:rPr>
              <a:t>The isolation of an existence without friends and a lack of the socialization that accompanies the emotional and physical growth of most young women is an important feature of Jessie's loneliness. </a:t>
            </a:r>
          </a:p>
          <a:p>
            <a:r>
              <a:rPr lang="en-US" sz="1600" dirty="0">
                <a:solidFill>
                  <a:schemeClr val="bg1"/>
                </a:solidFill>
              </a:rPr>
              <a:t>The emptiness of her life is the primary reason for her decision to kill herself.</a:t>
            </a:r>
          </a:p>
          <a:p>
            <a:r>
              <a:rPr lang="en-US" sz="1600" dirty="0">
                <a:solidFill>
                  <a:schemeClr val="bg1"/>
                </a:solidFill>
              </a:rPr>
              <a:t>Thelma recognizes and understands Jessie's isolation. She has lived a long time with solitude. Any thought that her daughter would provide companionship evaporated when Jessie demonstrated that she preferred the company of her silent father; but since Jessie, too, has a susceptibility for silence, it is unlikely that Jessie could ever have provided Thelma with a substantial form of companionship. </a:t>
            </a:r>
          </a:p>
          <a:p>
            <a:r>
              <a:rPr lang="en-US" sz="1600" dirty="0">
                <a:solidFill>
                  <a:schemeClr val="bg1"/>
                </a:solidFill>
              </a:rPr>
              <a:t>Instead of conversation, Thelma has satisfied her social needs and combated her loneliness with needlepoint, junk food, and candy. But for Jessie, the craving for something more in her life cannot be satisfied with food or cross-stitching.</a:t>
            </a:r>
          </a:p>
          <a:p>
            <a:r>
              <a:rPr lang="en-US" sz="1600" dirty="0">
                <a:solidFill>
                  <a:schemeClr val="accent2">
                    <a:lumMod val="60000"/>
                    <a:lumOff val="40000"/>
                  </a:schemeClr>
                </a:solidFill>
              </a:rPr>
              <a:t>Turn to page 76. What was Jessie reason for why she had no other choice?</a:t>
            </a:r>
          </a:p>
          <a:p>
            <a:r>
              <a:rPr lang="en-US" sz="1600" dirty="0">
                <a:solidFill>
                  <a:schemeClr val="bg1"/>
                </a:solidFill>
              </a:rPr>
              <a:t>Like many people who commit suicide, Jessie Cates sees this as the only option left to her; it is the only way to cancel a life filled with hopelessness, helplessness, and emptiness. Jessie Cates had struggled throughout her life with depression, seizures, memory loss, abandonment, a forced marriage and a controlling mother. She knew no other world, enslaved to these conditions of her existence and base of familiarity. Her concept of time was blurred.</a:t>
            </a:r>
          </a:p>
          <a:p>
            <a:r>
              <a:rPr lang="en-US" sz="1600" dirty="0">
                <a:solidFill>
                  <a:schemeClr val="bg1"/>
                </a:solidFill>
              </a:rPr>
              <a:t>The play is a convincing critique of the myth of the failed American dream. The American women's dream was to be happy and comfortable with marital life. This dream shattered to the effect that the frustrated victims of the dream had to choose suicide as a measure to the liberation.</a:t>
            </a:r>
          </a:p>
        </p:txBody>
      </p:sp>
    </p:spTree>
    <p:extLst>
      <p:ext uri="{BB962C8B-B14F-4D97-AF65-F5344CB8AC3E}">
        <p14:creationId xmlns:p14="http://schemas.microsoft.com/office/powerpoint/2010/main" val="1090698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Autofit/>
          </a:bodyPr>
          <a:lstStyle/>
          <a:p>
            <a:r>
              <a:rPr lang="en-US" sz="1200" i="1" dirty="0">
                <a:solidFill>
                  <a:schemeClr val="bg1"/>
                </a:solidFill>
              </a:rPr>
              <a:t>‘Night, Mother </a:t>
            </a:r>
            <a:r>
              <a:rPr lang="en-US" sz="1200" dirty="0">
                <a:solidFill>
                  <a:schemeClr val="bg1"/>
                </a:solidFill>
              </a:rPr>
              <a:t>is full of food imagery and references. From the opening stage directions to Jessie’s constant kitchen chores, food is intertwined in every moment of the play. </a:t>
            </a:r>
          </a:p>
          <a:p>
            <a:r>
              <a:rPr lang="en-US" sz="1200" dirty="0">
                <a:solidFill>
                  <a:schemeClr val="bg1"/>
                </a:solidFill>
              </a:rPr>
              <a:t>Norman’s food references serve to show what is missing in the lives of Jessie and her mother Thelma and the ways they fill these holes with food. </a:t>
            </a:r>
          </a:p>
          <a:p>
            <a:r>
              <a:rPr lang="en-US" sz="1200" dirty="0">
                <a:solidFill>
                  <a:schemeClr val="bg1"/>
                </a:solidFill>
              </a:rPr>
              <a:t>Jessie and Thelma have different strategies for this substitution, one creating through consumption, the other through preparation, but with close analysis through the lens of food advertising and psychological associations with food, love is found to be the driving motivation behind these preoccupations with food.</a:t>
            </a:r>
          </a:p>
          <a:p>
            <a:r>
              <a:rPr lang="en-US" sz="1200" dirty="0">
                <a:solidFill>
                  <a:schemeClr val="bg1"/>
                </a:solidFill>
              </a:rPr>
              <a:t>Thelma has a big appetite for sweets. This is apparent from the opening scene of the play. The stage directions read: “Mama hums a tune as she stretches to reach the cupcakes in a cabinet in the kitchen. She can’t see them, but she can feel around for them, and she’s eager to have one, so she’s working pretty hard at it. This may be the most serious exercise Mama ever gets” (Norman 5). </a:t>
            </a:r>
          </a:p>
          <a:p>
            <a:r>
              <a:rPr lang="en-US" sz="1200" dirty="0">
                <a:solidFill>
                  <a:schemeClr val="bg1"/>
                </a:solidFill>
              </a:rPr>
              <a:t>Jessie’s conversations with Thelma lead to the understanding that candy and sweets are a large part of Thelma’s diet. </a:t>
            </a:r>
          </a:p>
          <a:p>
            <a:r>
              <a:rPr lang="en-US" sz="1200" dirty="0">
                <a:solidFill>
                  <a:schemeClr val="bg1"/>
                </a:solidFill>
              </a:rPr>
              <a:t>After Jessie has confessed her intentions to commit suicide, she goes about doing chores to keep Mama’s sweets stocked after she’s gone. Throughout the night, Jessie refills both the honey and sugar jar, replenishes the candy bowls, and cleans the empty papers out of Thelma’s box of chocolates.</a:t>
            </a:r>
          </a:p>
          <a:p>
            <a:r>
              <a:rPr lang="en-US" sz="1200" dirty="0">
                <a:solidFill>
                  <a:schemeClr val="bg1"/>
                </a:solidFill>
              </a:rPr>
              <a:t>Sweets for Thelma are a replacement for love. </a:t>
            </a:r>
          </a:p>
          <a:p>
            <a:r>
              <a:rPr lang="en-US" sz="1200" dirty="0">
                <a:solidFill>
                  <a:schemeClr val="bg1"/>
                </a:solidFill>
              </a:rPr>
              <a:t>Laura Morrow in her article “Orality and Identity in ‘night Mother and Crimes of the Heart” (1988) says, “Sweets are for [Thelma] a happy substitute for genuine human interaction; they provide Mama with the sensual gratification and the sense of fullness she failed to obtain from her marriage.” </a:t>
            </a:r>
          </a:p>
          <a:p>
            <a:r>
              <a:rPr lang="en-US" sz="1200" dirty="0">
                <a:solidFill>
                  <a:schemeClr val="bg1"/>
                </a:solidFill>
              </a:rPr>
              <a:t>Thelma’s constant consumption of sugary treats can be interpreted as an attempt to solve her feelings of discontent. She latches on to the idea suggested by Jessie that she make hot chocolate and caramel apples. This is another attempt to change Jessie’s mind about suicide. </a:t>
            </a:r>
          </a:p>
          <a:p>
            <a:r>
              <a:rPr lang="en-US" sz="1200" dirty="0">
                <a:solidFill>
                  <a:schemeClr val="bg1"/>
                </a:solidFill>
              </a:rPr>
              <a:t>If Thelma could just get Jessie to feel the same sense of love from food that she does, maybe she could save her.</a:t>
            </a:r>
          </a:p>
        </p:txBody>
      </p:sp>
    </p:spTree>
    <p:extLst>
      <p:ext uri="{BB962C8B-B14F-4D97-AF65-F5344CB8AC3E}">
        <p14:creationId xmlns:p14="http://schemas.microsoft.com/office/powerpoint/2010/main" val="208813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3" name="Content Placeholder 2"/>
          <p:cNvSpPr>
            <a:spLocks noGrp="1"/>
          </p:cNvSpPr>
          <p:nvPr>
            <p:ph idx="1"/>
          </p:nvPr>
        </p:nvSpPr>
        <p:spPr/>
        <p:txBody>
          <a:bodyPr>
            <a:normAutofit fontScale="92500"/>
          </a:bodyPr>
          <a:lstStyle/>
          <a:p>
            <a:r>
              <a:rPr lang="en-US" sz="1600" dirty="0">
                <a:solidFill>
                  <a:schemeClr val="bg1"/>
                </a:solidFill>
              </a:rPr>
              <a:t>Jessie’s attitude towards food in the play is very different from her mother’s. </a:t>
            </a:r>
          </a:p>
          <a:p>
            <a:r>
              <a:rPr lang="en-US" sz="1600" dirty="0">
                <a:solidFill>
                  <a:schemeClr val="bg1"/>
                </a:solidFill>
              </a:rPr>
              <a:t>Jessie only consumes a single taste of hot chocolate over the course of the entire play. </a:t>
            </a:r>
          </a:p>
          <a:p>
            <a:r>
              <a:rPr lang="en-US" sz="1600" dirty="0">
                <a:solidFill>
                  <a:schemeClr val="bg1"/>
                </a:solidFill>
              </a:rPr>
              <a:t>This is clearly shown in Jessie’s line: “It was maybe, if there was something I really liked, like maybe if I really liked rice pudding or cornflakes for breakfast or something, that might be enough” (Norman). But Jessie cannot find that passion for food, or for anything in fact. </a:t>
            </a:r>
          </a:p>
          <a:p>
            <a:r>
              <a:rPr lang="en-US" sz="1600" dirty="0">
                <a:solidFill>
                  <a:schemeClr val="bg1"/>
                </a:solidFill>
              </a:rPr>
              <a:t>The only thing Jessie does show some liking for is smoking. She claims Cecil left her for refusing to quit and describes her relationships with cigarettes thus: “Smoking is the only thing I know that’s always just what you think it’s going to be. Just like it was the last time and right there when you want it and real quiet” (Norman). Smoking is Jessie’s food replacement. </a:t>
            </a:r>
          </a:p>
          <a:p>
            <a:r>
              <a:rPr lang="en-US" sz="1600" dirty="0">
                <a:solidFill>
                  <a:schemeClr val="bg1"/>
                </a:solidFill>
              </a:rPr>
              <a:t>This is a very purposeful choice made by Norman, because smoking is highly destructive, yet it is this what Jessie finds solace in. </a:t>
            </a:r>
          </a:p>
          <a:p>
            <a:r>
              <a:rPr lang="en-US" sz="1600" dirty="0">
                <a:solidFill>
                  <a:schemeClr val="bg1"/>
                </a:solidFill>
              </a:rPr>
              <a:t>Laura Morrow relates Jessie’s cigarette addiction to her use of the gun as well: “Norman here invokes the traditional metaphorical fusion of gun, cigarette, and phallus as symbols of personal power.” It is the power that Jessie gets out of smoking that she really appreciates the most. </a:t>
            </a:r>
          </a:p>
          <a:p>
            <a:r>
              <a:rPr lang="en-US" sz="1600" dirty="0">
                <a:solidFill>
                  <a:schemeClr val="bg1"/>
                </a:solidFill>
              </a:rPr>
              <a:t>The gun also serves as an symbol of food replacement. When Thelma asks Jessie where she got the bullets from, Jessie replies, “Feed store Dawson told me about” (Norman). She’s not getting feed from the feed store, rather something destructive and powerful—things that are much more important to her.</a:t>
            </a:r>
          </a:p>
        </p:txBody>
      </p:sp>
    </p:spTree>
    <p:extLst>
      <p:ext uri="{BB962C8B-B14F-4D97-AF65-F5344CB8AC3E}">
        <p14:creationId xmlns:p14="http://schemas.microsoft.com/office/powerpoint/2010/main" val="202234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1807305"/>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pPr>
            <a:r>
              <a:rPr lang="en-US" sz="3700" b="1" dirty="0">
                <a:ln/>
                <a:solidFill>
                  <a:schemeClr val="accent3"/>
                </a:solidFill>
                <a:latin typeface="Georgia" panose="02040502050405020303" pitchFamily="18" charset="0"/>
              </a:rPr>
              <a:t>General Information about the Play</a:t>
            </a:r>
          </a:p>
        </p:txBody>
      </p:sp>
      <p:sp>
        <p:nvSpPr>
          <p:cNvPr id="3" name="Content Placeholder 2"/>
          <p:cNvSpPr>
            <a:spLocks noGrp="1"/>
          </p:cNvSpPr>
          <p:nvPr>
            <p:ph idx="1"/>
          </p:nvPr>
        </p:nvSpPr>
        <p:spPr>
          <a:xfrm>
            <a:off x="628650" y="2333296"/>
            <a:ext cx="4043261" cy="4219903"/>
          </a:xfrm>
        </p:spPr>
        <p:txBody>
          <a:bodyPr>
            <a:normAutofit/>
          </a:bodyPr>
          <a:lstStyle/>
          <a:p>
            <a:pPr>
              <a:lnSpc>
                <a:spcPct val="90000"/>
              </a:lnSpc>
            </a:pPr>
            <a:r>
              <a:rPr lang="en-US" sz="1400" dirty="0">
                <a:solidFill>
                  <a:schemeClr val="bg1"/>
                </a:solidFill>
              </a:rPr>
              <a:t>Marsha Norman’s first play, </a:t>
            </a:r>
            <a:r>
              <a:rPr lang="en-US" sz="1400" i="1" dirty="0">
                <a:solidFill>
                  <a:schemeClr val="bg1"/>
                </a:solidFill>
              </a:rPr>
              <a:t>‘Night, Mother</a:t>
            </a:r>
            <a:r>
              <a:rPr lang="en-US" sz="1400" dirty="0">
                <a:solidFill>
                  <a:schemeClr val="bg1"/>
                </a:solidFill>
              </a:rPr>
              <a:t>, opened on Broadway in March of 1982. </a:t>
            </a:r>
          </a:p>
          <a:p>
            <a:pPr>
              <a:lnSpc>
                <a:spcPct val="90000"/>
              </a:lnSpc>
            </a:pPr>
            <a:r>
              <a:rPr lang="en-US" sz="1400" dirty="0">
                <a:solidFill>
                  <a:schemeClr val="bg1"/>
                </a:solidFill>
              </a:rPr>
              <a:t>It was awarded the Pulitzer Prize for drama in 1983.</a:t>
            </a:r>
          </a:p>
          <a:p>
            <a:pPr>
              <a:lnSpc>
                <a:spcPct val="90000"/>
              </a:lnSpc>
            </a:pPr>
            <a:r>
              <a:rPr lang="en-US" sz="1400" dirty="0">
                <a:solidFill>
                  <a:schemeClr val="bg1"/>
                </a:solidFill>
              </a:rPr>
              <a:t>Written in 1981, </a:t>
            </a:r>
            <a:r>
              <a:rPr lang="en-US" sz="1400" i="1" dirty="0">
                <a:solidFill>
                  <a:schemeClr val="bg1"/>
                </a:solidFill>
              </a:rPr>
              <a:t>’night, Mother </a:t>
            </a:r>
            <a:r>
              <a:rPr lang="en-US" sz="1400" dirty="0">
                <a:solidFill>
                  <a:schemeClr val="bg1"/>
                </a:solidFill>
              </a:rPr>
              <a:t>was produced by Robert </a:t>
            </a:r>
            <a:r>
              <a:rPr lang="en-US" sz="1400" dirty="0" err="1">
                <a:solidFill>
                  <a:schemeClr val="bg1"/>
                </a:solidFill>
              </a:rPr>
              <a:t>Brustein</a:t>
            </a:r>
            <a:r>
              <a:rPr lang="en-US" sz="1400" dirty="0">
                <a:solidFill>
                  <a:schemeClr val="bg1"/>
                </a:solidFill>
              </a:rPr>
              <a:t> at the American Repertory Theatre in Cambridge, Massachusetts, in 1982. </a:t>
            </a:r>
          </a:p>
          <a:p>
            <a:pPr>
              <a:lnSpc>
                <a:spcPct val="90000"/>
              </a:lnSpc>
            </a:pPr>
            <a:r>
              <a:rPr lang="en-US" sz="1400" dirty="0">
                <a:solidFill>
                  <a:schemeClr val="bg1"/>
                </a:solidFill>
              </a:rPr>
              <a:t>The play later moved to the John Golden Theatre on Broadway, where it ran for ten months to mostly favorable reviews. </a:t>
            </a:r>
          </a:p>
          <a:p>
            <a:pPr>
              <a:lnSpc>
                <a:spcPct val="90000"/>
              </a:lnSpc>
            </a:pPr>
            <a:r>
              <a:rPr lang="en-US" sz="1400" dirty="0">
                <a:solidFill>
                  <a:schemeClr val="bg1"/>
                </a:solidFill>
              </a:rPr>
              <a:t>In 1983, Marsha Norman was awarded the Susan Smith Blackburn Prize, given annually to a female playwright from an English-speaking country. The drama later played regional repertory theaters and has appeared widely in colleges.</a:t>
            </a:r>
          </a:p>
          <a:p>
            <a:pPr>
              <a:lnSpc>
                <a:spcPct val="90000"/>
              </a:lnSpc>
            </a:pPr>
            <a:r>
              <a:rPr lang="en-US" sz="1400" i="1" dirty="0">
                <a:solidFill>
                  <a:schemeClr val="bg1"/>
                </a:solidFill>
              </a:rPr>
              <a:t>‘Night, Mother </a:t>
            </a:r>
            <a:r>
              <a:rPr lang="en-US" sz="1400" dirty="0">
                <a:solidFill>
                  <a:schemeClr val="bg1"/>
                </a:solidFill>
              </a:rPr>
              <a:t>was made into a film in 1986  starring Sissy </a:t>
            </a:r>
            <a:r>
              <a:rPr lang="en-US" sz="1400" dirty="0" err="1">
                <a:solidFill>
                  <a:schemeClr val="bg1"/>
                </a:solidFill>
              </a:rPr>
              <a:t>Spacek</a:t>
            </a:r>
            <a:r>
              <a:rPr lang="en-US" sz="1400" dirty="0">
                <a:solidFill>
                  <a:schemeClr val="bg1"/>
                </a:solidFill>
              </a:rPr>
              <a:t> and Anne Bancroft. It was directed by Tom Moore who had also directed the play on Broadway.</a:t>
            </a:r>
          </a:p>
        </p:txBody>
      </p:sp>
      <p:pic>
        <p:nvPicPr>
          <p:cNvPr id="4" name="Picture 3">
            <a:extLst>
              <a:ext uri="{FF2B5EF4-FFF2-40B4-BE49-F238E27FC236}">
                <a16:creationId xmlns:a16="http://schemas.microsoft.com/office/drawing/2014/main" id="{08A2326E-C11E-053D-6449-20745CBE195B}"/>
              </a:ext>
            </a:extLst>
          </p:cNvPr>
          <p:cNvPicPr>
            <a:picLocks noChangeAspect="1"/>
          </p:cNvPicPr>
          <p:nvPr/>
        </p:nvPicPr>
        <p:blipFill rotWithShape="1">
          <a:blip r:embed="rId2"/>
          <a:srcRect r="2" b="19492"/>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789604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latin typeface="Castellar" panose="020A0402060406010301" pitchFamily="18" charset="0"/>
              </a:rPr>
              <a:t>Looking at the Play a little Deeper</a:t>
            </a:r>
          </a:p>
        </p:txBody>
      </p:sp>
      <p:sp>
        <p:nvSpPr>
          <p:cNvPr id="4" name="Content Placeholder 3"/>
          <p:cNvSpPr>
            <a:spLocks noGrp="1"/>
          </p:cNvSpPr>
          <p:nvPr>
            <p:ph idx="1"/>
          </p:nvPr>
        </p:nvSpPr>
        <p:spPr/>
        <p:txBody>
          <a:bodyPr>
            <a:normAutofit fontScale="85000" lnSpcReduction="10000"/>
          </a:bodyPr>
          <a:lstStyle/>
          <a:p>
            <a:r>
              <a:rPr lang="en-US" dirty="0">
                <a:solidFill>
                  <a:schemeClr val="bg1"/>
                </a:solidFill>
              </a:rPr>
              <a:t>For Thelma, the emptiness is caused by a husband who wouldn’t speak to her and who she didn’t love. </a:t>
            </a:r>
          </a:p>
          <a:p>
            <a:r>
              <a:rPr lang="en-US" dirty="0">
                <a:solidFill>
                  <a:schemeClr val="bg1"/>
                </a:solidFill>
              </a:rPr>
              <a:t>For Jessie, it is her family’s destruction and her failure to find a love for anything besides smoking. </a:t>
            </a:r>
          </a:p>
          <a:p>
            <a:r>
              <a:rPr lang="en-US" dirty="0">
                <a:solidFill>
                  <a:schemeClr val="bg1"/>
                </a:solidFill>
              </a:rPr>
              <a:t>The shared rejection of the nutrient-packed milk of the hot chocolate and the realization that she doesn’t really have anything to sustain her life any more than Jessie does, is what leads to Thelma’s painful understanding of Jessie’s need to commit suicide.</a:t>
            </a:r>
          </a:p>
        </p:txBody>
      </p:sp>
    </p:spTree>
    <p:extLst>
      <p:ext uri="{BB962C8B-B14F-4D97-AF65-F5344CB8AC3E}">
        <p14:creationId xmlns:p14="http://schemas.microsoft.com/office/powerpoint/2010/main" val="1225294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FF00"/>
                </a:solidFill>
                <a:latin typeface="Haettenschweiler" panose="020B0706040902060204" pitchFamily="34" charset="0"/>
              </a:rPr>
              <a:t>Second Critique Due – 9/27/22</a:t>
            </a:r>
            <a:br>
              <a:rPr lang="en-US" dirty="0">
                <a:solidFill>
                  <a:srgbClr val="00FF00"/>
                </a:solidFill>
                <a:latin typeface="Haettenschweiler" panose="020B0706040902060204" pitchFamily="34" charset="0"/>
              </a:rPr>
            </a:br>
            <a:r>
              <a:rPr lang="en-US" dirty="0">
                <a:solidFill>
                  <a:srgbClr val="00FF00"/>
                </a:solidFill>
                <a:latin typeface="Haettenschweiler" panose="020B0706040902060204" pitchFamily="34" charset="0"/>
              </a:rPr>
              <a:t>Night, Mother</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Critiques are expected to be AT LEAST FIVE (5) full double-spaced typewritten pages long. 1 inch margins, 12 pt. Time New Roman font.</a:t>
            </a:r>
          </a:p>
          <a:p>
            <a:r>
              <a:rPr lang="en-US" dirty="0">
                <a:solidFill>
                  <a:schemeClr val="bg1"/>
                </a:solidFill>
              </a:rPr>
              <a:t>Cite your sources APA style (go to “Son of Citation Machine” for help online with citing sources).</a:t>
            </a:r>
          </a:p>
          <a:p>
            <a:r>
              <a:rPr lang="en-US" dirty="0">
                <a:solidFill>
                  <a:schemeClr val="bg1"/>
                </a:solidFill>
              </a:rPr>
              <a:t>VERY IMPORTANT:  DO NOT, I REPEAT NOT, GIVE A SYNOPSIS OF THE PLAY (A DESCRIPTION OF WHAT HAPPENS -- THE STORY, IF YOU WILL), EXCEPT FOR A VERY BRIEF ONE (ONE PARAGRAPH OR SHORTER). ASSUME YOUR READER IS FAMILIAR WITH THE PLAY. ANY ELEMENTS OF A SYNOPSIS SHOULD BE USED ONLY TO HELP SUPPORT / DEVELOP THE IDEAS YOU MENTION AS YOU ANALYZE THE PLAY / PRODUCTION.  </a:t>
            </a:r>
          </a:p>
          <a:p>
            <a:r>
              <a:rPr lang="en-US" dirty="0">
                <a:solidFill>
                  <a:schemeClr val="bg1"/>
                </a:solidFill>
              </a:rPr>
              <a:t>YOUR CRITIQUE MUST BE AN ANALYSIS OF THE PLAY / PRODUCTION. </a:t>
            </a:r>
          </a:p>
          <a:p>
            <a:r>
              <a:rPr lang="en-US" dirty="0">
                <a:solidFill>
                  <a:schemeClr val="bg1"/>
                </a:solidFill>
              </a:rPr>
              <a:t> BE SURE TO BACK UP / SUPPORT / CLARIFY YOUR IDEAS WITH SPECIFIC EXAMPLES FROM THE PLAY.</a:t>
            </a:r>
          </a:p>
          <a:p>
            <a:r>
              <a:rPr lang="en-US" dirty="0">
                <a:solidFill>
                  <a:schemeClr val="bg1"/>
                </a:solidFill>
              </a:rPr>
              <a:t>Please make sure that you have one specific question you are trying to analyze and that it is clearly stated in your thesis statement.</a:t>
            </a:r>
          </a:p>
          <a:p>
            <a:endParaRPr lang="en-US" dirty="0">
              <a:solidFill>
                <a:schemeClr val="bg1"/>
              </a:solidFill>
            </a:endParaRPr>
          </a:p>
        </p:txBody>
      </p:sp>
    </p:spTree>
    <p:extLst>
      <p:ext uri="{BB962C8B-B14F-4D97-AF65-F5344CB8AC3E}">
        <p14:creationId xmlns:p14="http://schemas.microsoft.com/office/powerpoint/2010/main" val="39753149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FF00"/>
                </a:solidFill>
                <a:latin typeface="Haettenschweiler" panose="020B0706040902060204" pitchFamily="34" charset="0"/>
              </a:rPr>
              <a:t>Second Critique Due – 9/27/22</a:t>
            </a:r>
            <a:br>
              <a:rPr lang="en-US" dirty="0">
                <a:solidFill>
                  <a:srgbClr val="00FF00"/>
                </a:solidFill>
                <a:latin typeface="Haettenschweiler" panose="020B0706040902060204" pitchFamily="34" charset="0"/>
              </a:rPr>
            </a:br>
            <a:r>
              <a:rPr lang="en-US" dirty="0">
                <a:solidFill>
                  <a:srgbClr val="00FF00"/>
                </a:solidFill>
                <a:latin typeface="Haettenschweiler" panose="020B0706040902060204" pitchFamily="34" charset="0"/>
              </a:rPr>
              <a:t>Night, Mother</a:t>
            </a:r>
          </a:p>
        </p:txBody>
      </p:sp>
      <p:sp>
        <p:nvSpPr>
          <p:cNvPr id="3" name="Content Placeholder 2"/>
          <p:cNvSpPr>
            <a:spLocks noGrp="1"/>
          </p:cNvSpPr>
          <p:nvPr>
            <p:ph idx="1"/>
          </p:nvPr>
        </p:nvSpPr>
        <p:spPr/>
        <p:txBody>
          <a:bodyPr>
            <a:normAutofit fontScale="40000" lnSpcReduction="20000"/>
          </a:bodyPr>
          <a:lstStyle/>
          <a:p>
            <a:pPr marL="0" indent="0">
              <a:buNone/>
            </a:pPr>
            <a:r>
              <a:rPr lang="en-US" sz="6000" b="1" u="sng" dirty="0">
                <a:solidFill>
                  <a:schemeClr val="bg1"/>
                </a:solidFill>
              </a:rPr>
              <a:t>Do TWO of the following: </a:t>
            </a:r>
          </a:p>
          <a:p>
            <a:endParaRPr lang="en-US" dirty="0">
              <a:solidFill>
                <a:schemeClr val="bg1"/>
              </a:solidFill>
            </a:endParaRPr>
          </a:p>
          <a:p>
            <a:pPr marL="514350" indent="-514350">
              <a:buAutoNum type="arabicPeriod"/>
            </a:pPr>
            <a:r>
              <a:rPr lang="en-US" sz="4000" dirty="0">
                <a:solidFill>
                  <a:schemeClr val="bg1"/>
                </a:solidFill>
              </a:rPr>
              <a:t>Describe and analyze the play's characters. </a:t>
            </a:r>
          </a:p>
          <a:p>
            <a:pPr marL="914400" lvl="1" indent="-514350">
              <a:buAutoNum type="arabicPeriod"/>
            </a:pPr>
            <a:r>
              <a:rPr lang="en-US" dirty="0">
                <a:solidFill>
                  <a:schemeClr val="bg1"/>
                </a:solidFill>
              </a:rPr>
              <a:t>Are the characters clearly defined? </a:t>
            </a:r>
          </a:p>
          <a:p>
            <a:pPr marL="914400" lvl="1" indent="-514350">
              <a:buAutoNum type="arabicPeriod"/>
            </a:pPr>
            <a:r>
              <a:rPr lang="en-US" dirty="0">
                <a:solidFill>
                  <a:schemeClr val="bg1"/>
                </a:solidFill>
              </a:rPr>
              <a:t>Are they realistic or symbolic? </a:t>
            </a:r>
          </a:p>
          <a:p>
            <a:pPr marL="914400" lvl="1" indent="-514350">
              <a:buAutoNum type="arabicPeriod"/>
            </a:pPr>
            <a:r>
              <a:rPr lang="en-US" dirty="0">
                <a:solidFill>
                  <a:schemeClr val="bg1"/>
                </a:solidFill>
              </a:rPr>
              <a:t>Which characters are in conflict? </a:t>
            </a:r>
          </a:p>
          <a:p>
            <a:pPr marL="914400" lvl="1" indent="-514350">
              <a:buAutoNum type="arabicPeriod"/>
            </a:pPr>
            <a:r>
              <a:rPr lang="en-US" dirty="0">
                <a:solidFill>
                  <a:schemeClr val="bg1"/>
                </a:solidFill>
              </a:rPr>
              <a:t>How do minor characters relate to major ones? Are they mirror images, contrasts, parallels? </a:t>
            </a:r>
          </a:p>
          <a:p>
            <a:pPr marL="914400" lvl="1" indent="-514350">
              <a:buAutoNum type="arabicPeriod"/>
            </a:pPr>
            <a:r>
              <a:rPr lang="en-US" dirty="0">
                <a:solidFill>
                  <a:schemeClr val="bg1"/>
                </a:solidFill>
              </a:rPr>
              <a:t>Which characters are poorly presented? Are they incomplete, inconsistent, unbelievable? </a:t>
            </a:r>
          </a:p>
          <a:p>
            <a:pPr marL="914400" lvl="1" indent="-514350">
              <a:buAutoNum type="arabicPeriod"/>
            </a:pPr>
            <a:r>
              <a:rPr lang="en-US" dirty="0">
                <a:solidFill>
                  <a:schemeClr val="bg1"/>
                </a:solidFill>
              </a:rPr>
              <a:t>Which characters did you identify most closely with? Why? </a:t>
            </a:r>
          </a:p>
          <a:p>
            <a:pPr marL="514350" indent="-514350">
              <a:buAutoNum type="arabicPeriod"/>
            </a:pPr>
            <a:r>
              <a:rPr lang="en-US" sz="4000" dirty="0">
                <a:solidFill>
                  <a:schemeClr val="bg1"/>
                </a:solidFill>
              </a:rPr>
              <a:t>Describe and analyze the content and plot structure of the play.</a:t>
            </a:r>
          </a:p>
          <a:p>
            <a:pPr marL="914400" lvl="1" indent="-514350">
              <a:buAutoNum type="arabicPeriod"/>
            </a:pPr>
            <a:r>
              <a:rPr lang="en-US" dirty="0">
                <a:solidFill>
                  <a:schemeClr val="bg1"/>
                </a:solidFill>
              </a:rPr>
              <a:t>Is the structure serious or comic? Realistic or fantastic? If serious, is it tragic or more down-to-earth? If comic, is it plain comedy or farcical. </a:t>
            </a:r>
          </a:p>
          <a:p>
            <a:pPr marL="914400" lvl="1" indent="-514350">
              <a:buAutoNum type="arabicPeriod"/>
            </a:pPr>
            <a:r>
              <a:rPr lang="en-US" dirty="0">
                <a:solidFill>
                  <a:schemeClr val="bg1"/>
                </a:solidFill>
              </a:rPr>
              <a:t>Does it mix elements? Serious with comic, realistic with unrealistic? </a:t>
            </a:r>
          </a:p>
          <a:p>
            <a:pPr marL="914400" lvl="1" indent="-514350">
              <a:buAutoNum type="arabicPeriod"/>
            </a:pPr>
            <a:r>
              <a:rPr lang="en-US" dirty="0">
                <a:solidFill>
                  <a:schemeClr val="bg1"/>
                </a:solidFill>
              </a:rPr>
              <a:t>Is the play written in climactic form, episodic form, or some other form? </a:t>
            </a:r>
          </a:p>
          <a:p>
            <a:pPr marL="914400" lvl="1" indent="-514350">
              <a:buAutoNum type="arabicPeriod"/>
            </a:pPr>
            <a:r>
              <a:rPr lang="en-US" dirty="0">
                <a:solidFill>
                  <a:schemeClr val="bg1"/>
                </a:solidFill>
              </a:rPr>
              <a:t>What is the major conflict and its initiating incident? </a:t>
            </a:r>
          </a:p>
          <a:p>
            <a:pPr marL="914400" lvl="1" indent="-514350">
              <a:buAutoNum type="arabicPeriod"/>
            </a:pPr>
            <a:r>
              <a:rPr lang="en-US" dirty="0">
                <a:solidFill>
                  <a:schemeClr val="bg1"/>
                </a:solidFill>
              </a:rPr>
              <a:t>Does the play have an early or a late point-of-attack? </a:t>
            </a:r>
          </a:p>
          <a:p>
            <a:pPr marL="914400" lvl="1" indent="-514350">
              <a:buAutoNum type="arabicPeriod"/>
            </a:pPr>
            <a:r>
              <a:rPr lang="en-US" dirty="0">
                <a:solidFill>
                  <a:schemeClr val="bg1"/>
                </a:solidFill>
              </a:rPr>
              <a:t>How is precursor action made clear? </a:t>
            </a:r>
          </a:p>
          <a:p>
            <a:pPr marL="914400" lvl="1" indent="-514350">
              <a:buAutoNum type="arabicPeriod"/>
            </a:pPr>
            <a:r>
              <a:rPr lang="en-US" dirty="0">
                <a:solidFill>
                  <a:schemeClr val="bg1"/>
                </a:solidFill>
              </a:rPr>
              <a:t>How are complications developed and how does the play resolve? </a:t>
            </a:r>
          </a:p>
          <a:p>
            <a:pPr marL="514350" indent="-514350">
              <a:buAutoNum type="arabicPeriod"/>
            </a:pPr>
            <a:r>
              <a:rPr lang="en-US" sz="4000" dirty="0">
                <a:solidFill>
                  <a:schemeClr val="bg1"/>
                </a:solidFill>
              </a:rPr>
              <a:t>Describe and analyze the theme of the play. </a:t>
            </a:r>
          </a:p>
          <a:p>
            <a:pPr marL="914400" lvl="1" indent="-514350">
              <a:buAutoNum type="arabicPeriod"/>
            </a:pPr>
            <a:r>
              <a:rPr lang="en-US" dirty="0">
                <a:solidFill>
                  <a:schemeClr val="bg1"/>
                </a:solidFill>
              </a:rPr>
              <a:t>What is the play about? Is it easy to understand or not? </a:t>
            </a:r>
          </a:p>
          <a:p>
            <a:pPr marL="914400" lvl="1" indent="-514350">
              <a:buAutoNum type="arabicPeriod"/>
            </a:pPr>
            <a:r>
              <a:rPr lang="en-US" dirty="0">
                <a:solidFill>
                  <a:schemeClr val="bg1"/>
                </a:solidFill>
              </a:rPr>
              <a:t>Does the play present the subject clearly? </a:t>
            </a:r>
          </a:p>
          <a:p>
            <a:pPr marL="914400" lvl="1" indent="-514350">
              <a:buAutoNum type="arabicPeriod"/>
            </a:pPr>
            <a:r>
              <a:rPr lang="en-US" dirty="0">
                <a:solidFill>
                  <a:schemeClr val="bg1"/>
                </a:solidFill>
              </a:rPr>
              <a:t>Does the playwright seem to have an opinion, or does the playwright appear neutral? </a:t>
            </a:r>
          </a:p>
          <a:p>
            <a:pPr marL="914400" lvl="1" indent="-514350">
              <a:buAutoNum type="arabicPeriod"/>
            </a:pPr>
            <a:r>
              <a:rPr lang="en-US" dirty="0">
                <a:solidFill>
                  <a:schemeClr val="bg1"/>
                </a:solidFill>
              </a:rPr>
              <a:t>How is the theme brought about? Words? Actions? Symbols? </a:t>
            </a:r>
          </a:p>
          <a:p>
            <a:pPr marL="914400" lvl="1" indent="-514350">
              <a:buAutoNum type="arabicPeriod"/>
            </a:pPr>
            <a:r>
              <a:rPr lang="en-US" dirty="0">
                <a:solidFill>
                  <a:schemeClr val="bg1"/>
                </a:solidFill>
              </a:rPr>
              <a:t>Is there more than one theme? Are they consistent with one another? </a:t>
            </a:r>
          </a:p>
          <a:p>
            <a:endParaRPr lang="en-US" dirty="0">
              <a:solidFill>
                <a:schemeClr val="bg1"/>
              </a:solidFill>
            </a:endParaRPr>
          </a:p>
        </p:txBody>
      </p:sp>
    </p:spTree>
    <p:extLst>
      <p:ext uri="{BB962C8B-B14F-4D97-AF65-F5344CB8AC3E}">
        <p14:creationId xmlns:p14="http://schemas.microsoft.com/office/powerpoint/2010/main" val="8321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Gigi" panose="04040504061007020D02" pitchFamily="82" charset="0"/>
              </a:rPr>
              <a:t>‘Night, Mother Essay Questions</a:t>
            </a:r>
          </a:p>
        </p:txBody>
      </p:sp>
      <p:sp>
        <p:nvSpPr>
          <p:cNvPr id="3" name="Content Placeholder 2"/>
          <p:cNvSpPr>
            <a:spLocks noGrp="1"/>
          </p:cNvSpPr>
          <p:nvPr>
            <p:ph idx="1"/>
          </p:nvPr>
        </p:nvSpPr>
        <p:spPr/>
        <p:txBody>
          <a:bodyPr>
            <a:normAutofit fontScale="92500" lnSpcReduction="20000"/>
          </a:bodyPr>
          <a:lstStyle/>
          <a:p>
            <a:r>
              <a:rPr lang="en-US" dirty="0">
                <a:solidFill>
                  <a:schemeClr val="bg1"/>
                </a:solidFill>
              </a:rPr>
              <a:t>You are not limited to these topics; these questions are only for inspiration, but you may use them for your essays:</a:t>
            </a:r>
          </a:p>
          <a:p>
            <a:pPr lvl="1"/>
            <a:r>
              <a:rPr lang="en-US" dirty="0">
                <a:solidFill>
                  <a:schemeClr val="bg1"/>
                </a:solidFill>
              </a:rPr>
              <a:t>What purpose do the minor characters serve in </a:t>
            </a:r>
            <a:r>
              <a:rPr lang="en-US" i="1" dirty="0">
                <a:solidFill>
                  <a:schemeClr val="bg1"/>
                </a:solidFill>
              </a:rPr>
              <a:t>'Night, Mother</a:t>
            </a:r>
            <a:r>
              <a:rPr lang="en-US" dirty="0">
                <a:solidFill>
                  <a:schemeClr val="bg1"/>
                </a:solidFill>
              </a:rPr>
              <a:t>?</a:t>
            </a:r>
          </a:p>
          <a:p>
            <a:pPr lvl="1"/>
            <a:r>
              <a:rPr lang="en-US" dirty="0">
                <a:solidFill>
                  <a:schemeClr val="bg1"/>
                </a:solidFill>
              </a:rPr>
              <a:t>What is the playwright's intention in </a:t>
            </a:r>
            <a:r>
              <a:rPr lang="en-US" i="1" dirty="0">
                <a:solidFill>
                  <a:schemeClr val="bg1"/>
                </a:solidFill>
              </a:rPr>
              <a:t>‘Night, Mother</a:t>
            </a:r>
            <a:r>
              <a:rPr lang="en-US" dirty="0">
                <a:solidFill>
                  <a:schemeClr val="bg1"/>
                </a:solidFill>
              </a:rPr>
              <a:t>? </a:t>
            </a:r>
          </a:p>
          <a:p>
            <a:pPr lvl="1"/>
            <a:r>
              <a:rPr lang="en-US" dirty="0">
                <a:solidFill>
                  <a:schemeClr val="bg1"/>
                </a:solidFill>
              </a:rPr>
              <a:t>Has Jessie ever had independence?</a:t>
            </a:r>
          </a:p>
          <a:p>
            <a:pPr lvl="1"/>
            <a:r>
              <a:rPr lang="en-US" dirty="0">
                <a:solidFill>
                  <a:schemeClr val="bg1"/>
                </a:solidFill>
              </a:rPr>
              <a:t>What is the relationship like between Jessie and her mother?</a:t>
            </a:r>
          </a:p>
          <a:p>
            <a:pPr lvl="1"/>
            <a:r>
              <a:rPr lang="en-US" dirty="0">
                <a:solidFill>
                  <a:schemeClr val="bg1"/>
                </a:solidFill>
              </a:rPr>
              <a:t>Do you think Jessie did the right thing by taking her own life?</a:t>
            </a:r>
          </a:p>
          <a:p>
            <a:pPr lvl="1"/>
            <a:r>
              <a:rPr lang="en-US" dirty="0">
                <a:solidFill>
                  <a:schemeClr val="bg1"/>
                </a:solidFill>
              </a:rPr>
              <a:t>How do Jessie and Thelma view life?</a:t>
            </a:r>
          </a:p>
          <a:p>
            <a:pPr lvl="1"/>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746401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Works Cited</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err="1">
                <a:solidFill>
                  <a:schemeClr val="bg1"/>
                </a:solidFill>
              </a:rPr>
              <a:t>Grohol</a:t>
            </a:r>
            <a:r>
              <a:rPr lang="en-US" dirty="0">
                <a:solidFill>
                  <a:schemeClr val="bg1"/>
                </a:solidFill>
              </a:rPr>
              <a:t>, J. M., Dr. (2005, April 4). Facts about Suicide. Retrieved September 11, 2018, from https://psychcentral.com/library/suicide_facts.htm </a:t>
            </a:r>
          </a:p>
          <a:p>
            <a:pPr marL="0" indent="0">
              <a:buNone/>
            </a:pPr>
            <a:endParaRPr lang="en-US" dirty="0">
              <a:solidFill>
                <a:schemeClr val="bg1"/>
              </a:solidFill>
            </a:endParaRPr>
          </a:p>
          <a:p>
            <a:pPr marL="0" indent="0">
              <a:buNone/>
            </a:pPr>
            <a:r>
              <a:rPr lang="en-US" dirty="0" err="1">
                <a:solidFill>
                  <a:schemeClr val="bg1"/>
                </a:solidFill>
              </a:rPr>
              <a:t>Kaplon</a:t>
            </a:r>
            <a:r>
              <a:rPr lang="en-US" dirty="0">
                <a:solidFill>
                  <a:schemeClr val="bg1"/>
                </a:solidFill>
              </a:rPr>
              <a:t>, M. P. (2012, June 01). Food, Love and Death in Norman's "'night Mother". Retrieved September 08, 2017, from http://www.inquiriesjournal.com/articles/653/food-love-and-death-in-normans-night-mother </a:t>
            </a:r>
          </a:p>
          <a:p>
            <a:pPr marL="0" indent="0">
              <a:buNone/>
            </a:pPr>
            <a:endParaRPr lang="en-US" dirty="0">
              <a:solidFill>
                <a:schemeClr val="bg1"/>
              </a:solidFill>
            </a:endParaRPr>
          </a:p>
          <a:p>
            <a:pPr marL="0" indent="0">
              <a:buNone/>
            </a:pPr>
            <a:r>
              <a:rPr lang="en-US" dirty="0">
                <a:solidFill>
                  <a:schemeClr val="bg1"/>
                </a:solidFill>
              </a:rPr>
              <a:t>Males, M. (2018, February 02). The truth about teen suicide. Retrieved September 11, 2018, from https://washingtonmonthly.com/2018/01/30/the-truth-about-teen-suicide/</a:t>
            </a:r>
          </a:p>
        </p:txBody>
      </p:sp>
    </p:spTree>
    <p:extLst>
      <p:ext uri="{BB962C8B-B14F-4D97-AF65-F5344CB8AC3E}">
        <p14:creationId xmlns:p14="http://schemas.microsoft.com/office/powerpoint/2010/main" val="113307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latin typeface="Georgia" panose="02040502050405020303" pitchFamily="18" charset="0"/>
              </a:rPr>
              <a:t>General Information about the Play</a:t>
            </a:r>
          </a:p>
        </p:txBody>
      </p:sp>
      <p:sp>
        <p:nvSpPr>
          <p:cNvPr id="3" name="Content Placeholder 2"/>
          <p:cNvSpPr>
            <a:spLocks noGrp="1"/>
          </p:cNvSpPr>
          <p:nvPr>
            <p:ph idx="1"/>
          </p:nvPr>
        </p:nvSpPr>
        <p:spPr/>
        <p:txBody>
          <a:bodyPr>
            <a:noAutofit/>
          </a:bodyPr>
          <a:lstStyle/>
          <a:p>
            <a:r>
              <a:rPr lang="en-US" sz="2000" i="1" dirty="0">
                <a:solidFill>
                  <a:schemeClr val="bg1"/>
                </a:solidFill>
              </a:rPr>
              <a:t>’Night, Mother </a:t>
            </a:r>
            <a:r>
              <a:rPr lang="en-US" sz="2000" dirty="0">
                <a:solidFill>
                  <a:schemeClr val="bg1"/>
                </a:solidFill>
              </a:rPr>
              <a:t>is a tightly crafted drama. </a:t>
            </a:r>
          </a:p>
          <a:p>
            <a:r>
              <a:rPr lang="en-US" sz="2000" dirty="0">
                <a:solidFill>
                  <a:schemeClr val="bg1"/>
                </a:solidFill>
              </a:rPr>
              <a:t>Norman wants to create real people, yet she divorces them from any set environment. The house where the drama takes place should not show any character traits. It is neither messy nor quaint. The town is not to be associated with any regional locale or accent. </a:t>
            </a:r>
          </a:p>
          <a:p>
            <a:r>
              <a:rPr lang="en-US" sz="2000" dirty="0">
                <a:solidFill>
                  <a:schemeClr val="bg1"/>
                </a:solidFill>
              </a:rPr>
              <a:t>The play holds to the classical unities: </a:t>
            </a:r>
          </a:p>
          <a:p>
            <a:pPr lvl="1"/>
            <a:r>
              <a:rPr lang="en-US" sz="2000" dirty="0">
                <a:solidFill>
                  <a:schemeClr val="bg1"/>
                </a:solidFill>
              </a:rPr>
              <a:t>There are only two characters, fixed in one location. </a:t>
            </a:r>
          </a:p>
          <a:p>
            <a:pPr lvl="1"/>
            <a:r>
              <a:rPr lang="en-US" sz="2000" dirty="0">
                <a:solidFill>
                  <a:schemeClr val="bg1"/>
                </a:solidFill>
              </a:rPr>
              <a:t>Narrative time is synchronized to performance time so that all the clocks on stage start at 8:15 p.m., or curtain time, and run throughout the performance. </a:t>
            </a:r>
          </a:p>
          <a:p>
            <a:pPr lvl="1"/>
            <a:r>
              <a:rPr lang="en-US" sz="2000" dirty="0">
                <a:solidFill>
                  <a:schemeClr val="bg1"/>
                </a:solidFill>
              </a:rPr>
              <a:t>There are no breaks or intermissions. </a:t>
            </a:r>
          </a:p>
          <a:p>
            <a:pPr lvl="1"/>
            <a:r>
              <a:rPr lang="en-US" sz="2000" dirty="0">
                <a:solidFill>
                  <a:schemeClr val="bg1"/>
                </a:solidFill>
              </a:rPr>
              <a:t>The drama, which moves swiftly and inevitably toward the climax, is based on the unraveling of past events.</a:t>
            </a:r>
          </a:p>
        </p:txBody>
      </p:sp>
    </p:spTree>
    <p:extLst>
      <p:ext uri="{BB962C8B-B14F-4D97-AF65-F5344CB8AC3E}">
        <p14:creationId xmlns:p14="http://schemas.microsoft.com/office/powerpoint/2010/main" val="265937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a:ln/>
                <a:solidFill>
                  <a:schemeClr val="accent3"/>
                </a:solidFill>
                <a:latin typeface="Georgia" panose="02040502050405020303" pitchFamily="18" charset="0"/>
              </a:rPr>
              <a:t>General Information about the Play</a:t>
            </a:r>
          </a:p>
        </p:txBody>
      </p:sp>
      <p:sp>
        <p:nvSpPr>
          <p:cNvPr id="3" name="Content Placeholder 2"/>
          <p:cNvSpPr>
            <a:spLocks noGrp="1"/>
          </p:cNvSpPr>
          <p:nvPr>
            <p:ph idx="1"/>
          </p:nvPr>
        </p:nvSpPr>
        <p:spPr/>
        <p:txBody>
          <a:bodyPr>
            <a:normAutofit fontScale="70000" lnSpcReduction="20000"/>
          </a:bodyPr>
          <a:lstStyle/>
          <a:p>
            <a:r>
              <a:rPr lang="en-US" dirty="0">
                <a:solidFill>
                  <a:schemeClr val="bg1"/>
                </a:solidFill>
              </a:rPr>
              <a:t>The play depicts women’s lives as hopeless and futile. </a:t>
            </a:r>
          </a:p>
          <a:p>
            <a:r>
              <a:rPr lang="en-US" dirty="0">
                <a:solidFill>
                  <a:schemeClr val="bg1"/>
                </a:solidFill>
              </a:rPr>
              <a:t>The two women in the drama undergo an emotional revelation, but little is done to change their lives. </a:t>
            </a:r>
          </a:p>
          <a:p>
            <a:r>
              <a:rPr lang="en-US" dirty="0">
                <a:solidFill>
                  <a:schemeClr val="bg1"/>
                </a:solidFill>
              </a:rPr>
              <a:t>Much of what they do emphasizes the deadly routine of women’s lives, but little is done to affect a revolution. </a:t>
            </a:r>
          </a:p>
          <a:p>
            <a:r>
              <a:rPr lang="en-US" dirty="0">
                <a:solidFill>
                  <a:schemeClr val="bg1"/>
                </a:solidFill>
              </a:rPr>
              <a:t>Many of the women’s problems surround their relations with absent men—fathers, husbands, sons, and brothers.</a:t>
            </a:r>
          </a:p>
          <a:p>
            <a:r>
              <a:rPr lang="en-US" dirty="0">
                <a:solidFill>
                  <a:schemeClr val="bg1"/>
                </a:solidFill>
              </a:rPr>
              <a:t>There are no act divisions, intervals, scene changes, or other lapses of time to interrupt the tense mood. </a:t>
            </a:r>
          </a:p>
          <a:p>
            <a:r>
              <a:rPr lang="en-US" dirty="0">
                <a:solidFill>
                  <a:schemeClr val="bg1"/>
                </a:solidFill>
              </a:rPr>
              <a:t>The audience feels the tension early in the play, when Jessie, asked by Mama why she is cleaning her father’s old revolver, offhandedly replies that she intends to kill herself. </a:t>
            </a:r>
          </a:p>
          <a:p>
            <a:r>
              <a:rPr lang="en-US" dirty="0">
                <a:solidFill>
                  <a:schemeClr val="bg1"/>
                </a:solidFill>
              </a:rPr>
              <a:t>To this point, the conversation has seemed ordinary and even trivial, though it is immediately clear how different these women are.</a:t>
            </a:r>
          </a:p>
        </p:txBody>
      </p:sp>
    </p:spTree>
    <p:extLst>
      <p:ext uri="{BB962C8B-B14F-4D97-AF65-F5344CB8AC3E}">
        <p14:creationId xmlns:p14="http://schemas.microsoft.com/office/powerpoint/2010/main" val="3441139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Who is Marsha Norman?</a:t>
            </a:r>
          </a:p>
        </p:txBody>
      </p:sp>
      <p:sp>
        <p:nvSpPr>
          <p:cNvPr id="3" name="Content Placeholder 2"/>
          <p:cNvSpPr>
            <a:spLocks noGrp="1"/>
          </p:cNvSpPr>
          <p:nvPr>
            <p:ph sz="half" idx="1"/>
          </p:nvPr>
        </p:nvSpPr>
        <p:spPr>
          <a:xfrm>
            <a:off x="457200" y="1524000"/>
            <a:ext cx="4038600" cy="4525963"/>
          </a:xfrm>
        </p:spPr>
        <p:txBody>
          <a:bodyPr>
            <a:noAutofit/>
          </a:bodyPr>
          <a:lstStyle/>
          <a:p>
            <a:r>
              <a:rPr lang="en-US" sz="1400" dirty="0">
                <a:solidFill>
                  <a:schemeClr val="bg1"/>
                </a:solidFill>
              </a:rPr>
              <a:t>Marsha Norman was born in Louisville, Kentucky in 1947. </a:t>
            </a:r>
          </a:p>
          <a:p>
            <a:r>
              <a:rPr lang="en-US" sz="1400" dirty="0">
                <a:solidFill>
                  <a:schemeClr val="bg1"/>
                </a:solidFill>
              </a:rPr>
              <a:t>As a child, she played the piano, read books, and attended the theater. </a:t>
            </a:r>
          </a:p>
          <a:p>
            <a:r>
              <a:rPr lang="en-US" sz="1400" dirty="0">
                <a:solidFill>
                  <a:schemeClr val="bg1"/>
                </a:solidFill>
              </a:rPr>
              <a:t>She worked for WHAS television in the summers and saw Tennessee Williams’s </a:t>
            </a:r>
            <a:r>
              <a:rPr lang="en-US" sz="1400" i="1" dirty="0">
                <a:solidFill>
                  <a:schemeClr val="bg1"/>
                </a:solidFill>
              </a:rPr>
              <a:t>The Glass Menagerie</a:t>
            </a:r>
            <a:r>
              <a:rPr lang="en-US" sz="1400" dirty="0">
                <a:solidFill>
                  <a:schemeClr val="bg1"/>
                </a:solidFill>
              </a:rPr>
              <a:t> at Actors Theatre of Louisville.</a:t>
            </a:r>
          </a:p>
          <a:p>
            <a:r>
              <a:rPr lang="en-US" sz="1400" dirty="0">
                <a:solidFill>
                  <a:schemeClr val="bg1"/>
                </a:solidFill>
              </a:rPr>
              <a:t>She received her bachelor’s degree in humanities from  University of Louisville  (</a:t>
            </a:r>
            <a:r>
              <a:rPr lang="en-US" sz="1400" dirty="0" err="1">
                <a:solidFill>
                  <a:schemeClr val="bg1"/>
                </a:solidFill>
              </a:rPr>
              <a:t>UofL</a:t>
            </a:r>
            <a:r>
              <a:rPr lang="en-US" sz="1400" dirty="0">
                <a:solidFill>
                  <a:schemeClr val="bg1"/>
                </a:solidFill>
              </a:rPr>
              <a:t>) in 1969. </a:t>
            </a:r>
          </a:p>
          <a:p>
            <a:r>
              <a:rPr lang="en-US" sz="1400" dirty="0">
                <a:solidFill>
                  <a:schemeClr val="bg1"/>
                </a:solidFill>
              </a:rPr>
              <a:t>Norman began to work as a journalist after graduation, writing articles and reviews of books, plays, and films for the Louisville Times. </a:t>
            </a:r>
          </a:p>
          <a:p>
            <a:r>
              <a:rPr lang="en-US" sz="1400" dirty="0">
                <a:solidFill>
                  <a:schemeClr val="bg1"/>
                </a:solidFill>
              </a:rPr>
              <a:t>She also wrote for Kentucky Educational Television. </a:t>
            </a:r>
          </a:p>
          <a:p>
            <a:r>
              <a:rPr lang="en-US" sz="1400" dirty="0">
                <a:solidFill>
                  <a:schemeClr val="bg1"/>
                </a:solidFill>
              </a:rPr>
              <a:t>In 1971, she received her Masters in Teaching from the University of Louisville. </a:t>
            </a:r>
          </a:p>
          <a:p>
            <a:r>
              <a:rPr lang="en-US" sz="1400" dirty="0">
                <a:solidFill>
                  <a:schemeClr val="bg1"/>
                </a:solidFill>
              </a:rPr>
              <a:t>Norman taught in Jefferson County Public Schools from 1970 to 1973 and worked for the Kentucky Arts Commission from 1973-1976. </a:t>
            </a:r>
          </a:p>
        </p:txBody>
      </p:sp>
      <p:sp>
        <p:nvSpPr>
          <p:cNvPr id="4" name="Content Placeholder 3"/>
          <p:cNvSpPr>
            <a:spLocks noGrp="1"/>
          </p:cNvSpPr>
          <p:nvPr>
            <p:ph sz="half" idx="2"/>
          </p:nvPr>
        </p:nvSpPr>
        <p:spPr>
          <a:xfrm>
            <a:off x="4648200" y="1524000"/>
            <a:ext cx="4038600" cy="4525963"/>
          </a:xfrm>
        </p:spPr>
        <p:txBody>
          <a:bodyPr>
            <a:normAutofit fontScale="25000" lnSpcReduction="20000"/>
          </a:bodyPr>
          <a:lstStyle/>
          <a:p>
            <a:r>
              <a:rPr lang="en-US" sz="5600" dirty="0">
                <a:solidFill>
                  <a:schemeClr val="bg1"/>
                </a:solidFill>
              </a:rPr>
              <a:t>By 1976, Ms. Norman had turned to full-time playwriting.</a:t>
            </a:r>
          </a:p>
          <a:p>
            <a:r>
              <a:rPr lang="en-US" sz="5600" dirty="0">
                <a:solidFill>
                  <a:schemeClr val="bg1"/>
                </a:solidFill>
              </a:rPr>
              <a:t>Norman’s first play, </a:t>
            </a:r>
            <a:r>
              <a:rPr lang="en-US" sz="5600" i="1" dirty="0">
                <a:solidFill>
                  <a:schemeClr val="bg1"/>
                </a:solidFill>
              </a:rPr>
              <a:t>Getting Out </a:t>
            </a:r>
            <a:r>
              <a:rPr lang="en-US" sz="5600" dirty="0">
                <a:solidFill>
                  <a:schemeClr val="bg1"/>
                </a:solidFill>
              </a:rPr>
              <a:t>(1977), was inspired by her work at Central State Hospital, while she was getting her Master’s Degree at </a:t>
            </a:r>
            <a:r>
              <a:rPr lang="en-US" sz="5600" dirty="0" err="1">
                <a:solidFill>
                  <a:schemeClr val="bg1"/>
                </a:solidFill>
              </a:rPr>
              <a:t>UofL</a:t>
            </a:r>
            <a:r>
              <a:rPr lang="en-US" sz="5600" dirty="0">
                <a:solidFill>
                  <a:schemeClr val="bg1"/>
                </a:solidFill>
              </a:rPr>
              <a:t>. </a:t>
            </a:r>
          </a:p>
          <a:p>
            <a:r>
              <a:rPr lang="en-US" sz="5600" dirty="0">
                <a:solidFill>
                  <a:schemeClr val="bg1"/>
                </a:solidFill>
              </a:rPr>
              <a:t>After the success of this play, Norman moved to New York City. In 1982, she wrote </a:t>
            </a:r>
            <a:r>
              <a:rPr lang="en-US" sz="5600" i="1" dirty="0">
                <a:solidFill>
                  <a:schemeClr val="bg1"/>
                </a:solidFill>
              </a:rPr>
              <a:t>‘night, Mother</a:t>
            </a:r>
            <a:r>
              <a:rPr lang="en-US" sz="5600" dirty="0">
                <a:solidFill>
                  <a:schemeClr val="bg1"/>
                </a:solidFill>
              </a:rPr>
              <a:t>, which won the Pulitzer Prize the following year. </a:t>
            </a:r>
          </a:p>
          <a:p>
            <a:r>
              <a:rPr lang="en-US" sz="5600" dirty="0">
                <a:solidFill>
                  <a:schemeClr val="bg1"/>
                </a:solidFill>
              </a:rPr>
              <a:t>Four years later she published her first novel, </a:t>
            </a:r>
            <a:r>
              <a:rPr lang="en-US" sz="5600" i="1" dirty="0">
                <a:solidFill>
                  <a:schemeClr val="bg1"/>
                </a:solidFill>
              </a:rPr>
              <a:t>The Fortune Teller</a:t>
            </a:r>
            <a:r>
              <a:rPr lang="en-US" sz="5600" dirty="0">
                <a:solidFill>
                  <a:schemeClr val="bg1"/>
                </a:solidFill>
              </a:rPr>
              <a:t> in 1988. </a:t>
            </a:r>
          </a:p>
          <a:p>
            <a:r>
              <a:rPr lang="en-US" sz="5600" dirty="0">
                <a:solidFill>
                  <a:schemeClr val="bg1"/>
                </a:solidFill>
              </a:rPr>
              <a:t>In 1991, she wrote the book and lyrics for </a:t>
            </a:r>
            <a:r>
              <a:rPr lang="en-US" sz="5600" i="1" dirty="0">
                <a:solidFill>
                  <a:schemeClr val="bg1"/>
                </a:solidFill>
              </a:rPr>
              <a:t>The Secret Garden</a:t>
            </a:r>
            <a:r>
              <a:rPr lang="en-US" sz="5600" dirty="0">
                <a:solidFill>
                  <a:schemeClr val="bg1"/>
                </a:solidFill>
              </a:rPr>
              <a:t>, a Broadway musical for which she won a Tony Award. </a:t>
            </a:r>
          </a:p>
          <a:p>
            <a:r>
              <a:rPr lang="en-US" sz="5600" dirty="0">
                <a:solidFill>
                  <a:schemeClr val="bg1"/>
                </a:solidFill>
              </a:rPr>
              <a:t>She also wrote the book and lyrics for </a:t>
            </a:r>
            <a:r>
              <a:rPr lang="en-US" sz="5600" i="1" dirty="0">
                <a:solidFill>
                  <a:schemeClr val="bg1"/>
                </a:solidFill>
              </a:rPr>
              <a:t>The Red Shoes </a:t>
            </a:r>
            <a:r>
              <a:rPr lang="en-US" sz="5600" dirty="0">
                <a:solidFill>
                  <a:schemeClr val="bg1"/>
                </a:solidFill>
              </a:rPr>
              <a:t>and the libretto for the musical </a:t>
            </a:r>
            <a:r>
              <a:rPr lang="en-US" sz="5600" i="1" dirty="0">
                <a:solidFill>
                  <a:schemeClr val="bg1"/>
                </a:solidFill>
              </a:rPr>
              <a:t>The Color Purple</a:t>
            </a:r>
            <a:r>
              <a:rPr lang="en-US" sz="5600" dirty="0">
                <a:solidFill>
                  <a:schemeClr val="bg1"/>
                </a:solidFill>
              </a:rPr>
              <a:t>. </a:t>
            </a:r>
          </a:p>
          <a:p>
            <a:r>
              <a:rPr lang="en-US" sz="5600" dirty="0">
                <a:solidFill>
                  <a:schemeClr val="bg1"/>
                </a:solidFill>
              </a:rPr>
              <a:t>She has written extensively for television and film, most recently </a:t>
            </a:r>
            <a:r>
              <a:rPr lang="en-US" sz="5600" i="1" dirty="0">
                <a:solidFill>
                  <a:schemeClr val="bg1"/>
                </a:solidFill>
              </a:rPr>
              <a:t>American Girl: Samantha</a:t>
            </a:r>
            <a:r>
              <a:rPr lang="en-US" sz="5600" dirty="0">
                <a:solidFill>
                  <a:schemeClr val="bg1"/>
                </a:solidFill>
              </a:rPr>
              <a:t>, </a:t>
            </a:r>
            <a:r>
              <a:rPr lang="en-US" sz="5600" i="1" dirty="0">
                <a:solidFill>
                  <a:schemeClr val="bg1"/>
                </a:solidFill>
              </a:rPr>
              <a:t>The Audrey Hepburn Story</a:t>
            </a:r>
            <a:r>
              <a:rPr lang="en-US" sz="5600" dirty="0">
                <a:solidFill>
                  <a:schemeClr val="bg1"/>
                </a:solidFill>
              </a:rPr>
              <a:t>, and </a:t>
            </a:r>
            <a:r>
              <a:rPr lang="en-US" sz="5600" i="1" dirty="0">
                <a:solidFill>
                  <a:schemeClr val="bg1"/>
                </a:solidFill>
              </a:rPr>
              <a:t>Law and Order: Criminal Intent</a:t>
            </a:r>
            <a:r>
              <a:rPr lang="en-US" sz="5600" dirty="0">
                <a:solidFill>
                  <a:schemeClr val="bg1"/>
                </a:solidFill>
              </a:rPr>
              <a:t>.</a:t>
            </a:r>
          </a:p>
          <a:p>
            <a:r>
              <a:rPr lang="en-US" sz="5600" dirty="0">
                <a:solidFill>
                  <a:schemeClr val="bg1"/>
                </a:solidFill>
              </a:rPr>
              <a:t>She is the Vice-President of the Dramatists Guild of America, and with Christopher </a:t>
            </a:r>
            <a:r>
              <a:rPr lang="en-US" sz="5600" dirty="0" err="1">
                <a:solidFill>
                  <a:schemeClr val="bg1"/>
                </a:solidFill>
              </a:rPr>
              <a:t>Durang</a:t>
            </a:r>
            <a:r>
              <a:rPr lang="en-US" sz="5600" dirty="0">
                <a:solidFill>
                  <a:schemeClr val="bg1"/>
                </a:solidFill>
              </a:rPr>
              <a:t>, the co-chair of the Playwriting Program at the Juilliard School.</a:t>
            </a:r>
          </a:p>
          <a:p>
            <a:endParaRPr lang="en-US" dirty="0">
              <a:solidFill>
                <a:schemeClr val="bg1"/>
              </a:solidFill>
            </a:endParaRPr>
          </a:p>
        </p:txBody>
      </p:sp>
    </p:spTree>
    <p:extLst>
      <p:ext uri="{BB962C8B-B14F-4D97-AF65-F5344CB8AC3E}">
        <p14:creationId xmlns:p14="http://schemas.microsoft.com/office/powerpoint/2010/main" val="3603240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askerville Old Face" panose="02020602080505020303" pitchFamily="18" charset="0"/>
              </a:rPr>
              <a:t>Who is Marsha Norman?</a:t>
            </a:r>
          </a:p>
        </p:txBody>
      </p:sp>
      <p:sp>
        <p:nvSpPr>
          <p:cNvPr id="3" name="Content Placeholder 2"/>
          <p:cNvSpPr>
            <a:spLocks noGrp="1"/>
          </p:cNvSpPr>
          <p:nvPr>
            <p:ph sz="half" idx="1"/>
          </p:nvPr>
        </p:nvSpPr>
        <p:spPr/>
        <p:txBody>
          <a:bodyPr>
            <a:noAutofit/>
          </a:bodyPr>
          <a:lstStyle/>
          <a:p>
            <a:r>
              <a:rPr lang="en-US" sz="1800" dirty="0">
                <a:solidFill>
                  <a:schemeClr val="bg1"/>
                </a:solidFill>
              </a:rPr>
              <a:t>None of Marsha Norman’s plays display any regionalism or mannered characterization. All of her plays portray essentially simple people facing some moment of overwhelming crisis. </a:t>
            </a:r>
          </a:p>
          <a:p>
            <a:r>
              <a:rPr lang="en-US" sz="1800" dirty="0">
                <a:solidFill>
                  <a:schemeClr val="bg1"/>
                </a:solidFill>
              </a:rPr>
              <a:t>Norman’s gift for portraying American life resembles that of Arthur Miller (</a:t>
            </a:r>
            <a:r>
              <a:rPr lang="en-US" sz="1800" i="1" dirty="0">
                <a:solidFill>
                  <a:schemeClr val="bg1"/>
                </a:solidFill>
              </a:rPr>
              <a:t>Death of a Salesman</a:t>
            </a:r>
            <a:r>
              <a:rPr lang="en-US" sz="1800" dirty="0">
                <a:solidFill>
                  <a:schemeClr val="bg1"/>
                </a:solidFill>
              </a:rPr>
              <a:t>), though without political overtones. </a:t>
            </a:r>
          </a:p>
          <a:p>
            <a:r>
              <a:rPr lang="en-US" sz="1800" dirty="0">
                <a:solidFill>
                  <a:schemeClr val="bg1"/>
                </a:solidFill>
              </a:rPr>
              <a:t>She writes psychological portraits, as does Tennessee Williams (</a:t>
            </a:r>
            <a:r>
              <a:rPr lang="en-US" sz="1800" i="1" dirty="0">
                <a:solidFill>
                  <a:schemeClr val="bg1"/>
                </a:solidFill>
              </a:rPr>
              <a:t>Cat on a Hot Tin Roof</a:t>
            </a:r>
            <a:r>
              <a:rPr lang="en-US" sz="1800" dirty="0">
                <a:solidFill>
                  <a:schemeClr val="bg1"/>
                </a:solidFill>
              </a:rPr>
              <a:t>). Her tense style resembles that of Samuel Beckett (</a:t>
            </a:r>
            <a:r>
              <a:rPr lang="en-US" sz="1800" i="1" dirty="0">
                <a:solidFill>
                  <a:schemeClr val="bg1"/>
                </a:solidFill>
              </a:rPr>
              <a:t>Waiting for Godot</a:t>
            </a:r>
            <a:r>
              <a:rPr lang="en-US" sz="1800" dirty="0">
                <a:solidFill>
                  <a:schemeClr val="bg1"/>
                </a:solidFill>
              </a:rPr>
              <a:t>), but her plays are entirely realistic, classified as Naturalism. </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158846" y="1600200"/>
            <a:ext cx="3017308" cy="45259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443322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n w="22225">
                  <a:solidFill>
                    <a:schemeClr val="accent2"/>
                  </a:solidFill>
                  <a:prstDash val="solid"/>
                </a:ln>
                <a:solidFill>
                  <a:schemeClr val="accent2">
                    <a:lumMod val="40000"/>
                    <a:lumOff val="60000"/>
                  </a:schemeClr>
                </a:solidFill>
                <a:latin typeface="Narkisim" panose="020E0502050101010101" pitchFamily="34" charset="-79"/>
                <a:cs typeface="Narkisim" panose="020E0502050101010101" pitchFamily="34" charset="-79"/>
              </a:rPr>
              <a:t>Quick Summary of the Play</a:t>
            </a:r>
          </a:p>
        </p:txBody>
      </p:sp>
      <p:sp>
        <p:nvSpPr>
          <p:cNvPr id="3" name="Content Placeholder 2"/>
          <p:cNvSpPr>
            <a:spLocks noGrp="1"/>
          </p:cNvSpPr>
          <p:nvPr>
            <p:ph idx="1"/>
          </p:nvPr>
        </p:nvSpPr>
        <p:spPr/>
        <p:txBody>
          <a:bodyPr>
            <a:normAutofit fontScale="62500" lnSpcReduction="20000"/>
          </a:bodyPr>
          <a:lstStyle/>
          <a:p>
            <a:r>
              <a:rPr lang="en-US" dirty="0">
                <a:solidFill>
                  <a:schemeClr val="bg1"/>
                </a:solidFill>
              </a:rPr>
              <a:t>On a seemingly normal evening, we meet Thelma Cates (Mama), an aging mother and widow who lives with her daughter, Jessie. </a:t>
            </a:r>
          </a:p>
          <a:p>
            <a:r>
              <a:rPr lang="en-US" dirty="0">
                <a:solidFill>
                  <a:schemeClr val="bg1"/>
                </a:solidFill>
              </a:rPr>
              <a:t>Jessie is the divorced mother of a hoodlum son, who - unsatisfied and depressed - struggles with life as an unemployed epileptic. </a:t>
            </a:r>
          </a:p>
          <a:p>
            <a:r>
              <a:rPr lang="en-US" dirty="0">
                <a:solidFill>
                  <a:schemeClr val="bg1"/>
                </a:solidFill>
              </a:rPr>
              <a:t>On this night, Jessie comes into the room asking her mother about the whereabouts of her father’s old revolver. </a:t>
            </a:r>
          </a:p>
          <a:p>
            <a:r>
              <a:rPr lang="en-US" dirty="0">
                <a:solidFill>
                  <a:schemeClr val="bg1"/>
                </a:solidFill>
              </a:rPr>
              <a:t>When Jessie finds it in the attic, she confesses to her mother that she is going to kill herself. Tonight. </a:t>
            </a:r>
          </a:p>
          <a:p>
            <a:r>
              <a:rPr lang="en-US" dirty="0">
                <a:solidFill>
                  <a:schemeClr val="bg1"/>
                </a:solidFill>
              </a:rPr>
              <a:t>At first, Mama laughs it off, thinking Jessie is just making a sick joke. But, as Jessie makes her way around the house, organizing, making lists, and teaching Mama her responsibilities, it soon becomes clear that it is not. </a:t>
            </a:r>
          </a:p>
          <a:p>
            <a:r>
              <a:rPr lang="en-US" dirty="0">
                <a:solidFill>
                  <a:schemeClr val="bg1"/>
                </a:solidFill>
              </a:rPr>
              <a:t>As Mama pleads for Jessie to reconsider her decision, old secrets are revealed and long-ignored feelings rise to the surface. </a:t>
            </a:r>
          </a:p>
          <a:p>
            <a:r>
              <a:rPr lang="en-US" dirty="0">
                <a:solidFill>
                  <a:schemeClr val="bg1"/>
                </a:solidFill>
              </a:rPr>
              <a:t>The mother-daughter bond between Jessie and Mama becomes stronger and lovelier than ever, making it possible for Jessie to end her noisy, cluttered existence, and enter a quieter, calmer life with closure and love. </a:t>
            </a:r>
          </a:p>
        </p:txBody>
      </p:sp>
    </p:spTree>
    <p:extLst>
      <p:ext uri="{BB962C8B-B14F-4D97-AF65-F5344CB8AC3E}">
        <p14:creationId xmlns:p14="http://schemas.microsoft.com/office/powerpoint/2010/main" val="168109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solidFill>
                  <a:srgbClr val="FFC000"/>
                </a:solidFill>
                <a:latin typeface="Jokerman" panose="04090605060D06020702" pitchFamily="82" charset="0"/>
              </a:rPr>
              <a:t>Discussion Topics</a:t>
            </a:r>
          </a:p>
        </p:txBody>
      </p:sp>
      <p:sp>
        <p:nvSpPr>
          <p:cNvPr id="3" name="Content Placeholder 2"/>
          <p:cNvSpPr>
            <a:spLocks noGrp="1"/>
          </p:cNvSpPr>
          <p:nvPr>
            <p:ph idx="1"/>
          </p:nvPr>
        </p:nvSpPr>
        <p:spPr/>
        <p:txBody>
          <a:bodyPr>
            <a:noAutofit/>
          </a:bodyPr>
          <a:lstStyle/>
          <a:p>
            <a:r>
              <a:rPr lang="en-US" sz="1600" dirty="0">
                <a:solidFill>
                  <a:schemeClr val="bg1"/>
                </a:solidFill>
              </a:rPr>
              <a:t>Who is the “real” mother in </a:t>
            </a:r>
            <a:r>
              <a:rPr lang="en-US" sz="1600" i="1" dirty="0">
                <a:solidFill>
                  <a:schemeClr val="bg1"/>
                </a:solidFill>
              </a:rPr>
              <a:t>‘Night, Mother</a:t>
            </a:r>
            <a:r>
              <a:rPr lang="en-US" sz="1600" dirty="0">
                <a:solidFill>
                  <a:schemeClr val="bg1"/>
                </a:solidFill>
              </a:rPr>
              <a:t>? Is it Jessie or Mama?</a:t>
            </a:r>
          </a:p>
          <a:p>
            <a:r>
              <a:rPr lang="en-US" sz="1600" dirty="0">
                <a:solidFill>
                  <a:schemeClr val="bg1"/>
                </a:solidFill>
              </a:rPr>
              <a:t>The emptiness of her life is an oppressive force for Jessie. Discuss the issue of alienation and isolation that defines Jessie's life.</a:t>
            </a:r>
          </a:p>
          <a:p>
            <a:r>
              <a:rPr lang="en-US" sz="1600" dirty="0">
                <a:solidFill>
                  <a:schemeClr val="bg1"/>
                </a:solidFill>
              </a:rPr>
              <a:t>In </a:t>
            </a:r>
            <a:r>
              <a:rPr lang="en-US" sz="1600" i="1" dirty="0">
                <a:solidFill>
                  <a:schemeClr val="bg1"/>
                </a:solidFill>
              </a:rPr>
              <a:t>‘Night, Mother </a:t>
            </a:r>
            <a:r>
              <a:rPr lang="en-US" sz="1600" dirty="0">
                <a:solidFill>
                  <a:schemeClr val="bg1"/>
                </a:solidFill>
              </a:rPr>
              <a:t>Jessie identifies herself in relationship to her father, husband, son, and especially her mother; she appears to have no identity of her own. How has Jessie struggled to create an identity separate from these family members. Is suicide the only means available to her?</a:t>
            </a:r>
          </a:p>
          <a:p>
            <a:r>
              <a:rPr lang="en-US" sz="1600" dirty="0">
                <a:solidFill>
                  <a:schemeClr val="bg1"/>
                </a:solidFill>
              </a:rPr>
              <a:t>The play </a:t>
            </a:r>
            <a:r>
              <a:rPr lang="en-US" sz="1600" i="1" dirty="0">
                <a:solidFill>
                  <a:schemeClr val="bg1"/>
                </a:solidFill>
              </a:rPr>
              <a:t>‘Night, Mother </a:t>
            </a:r>
            <a:r>
              <a:rPr lang="en-US" sz="1600" dirty="0">
                <a:solidFill>
                  <a:schemeClr val="bg1"/>
                </a:solidFill>
              </a:rPr>
              <a:t>addresses the human condition and how character human depth influences the way readers understand drama. The invisible characters play a large part on how the two main character’s act, and how it influences their dialogue. The father, the son of Jessie, and her ex-husband are mentioned throughout the play, and they set up the dynamics of the story, physically and emotionally. How do these invisible characters play a role in the play and how does their role affect Jessie and Mama?</a:t>
            </a:r>
          </a:p>
          <a:p>
            <a:r>
              <a:rPr lang="en-US" sz="1600" dirty="0">
                <a:solidFill>
                  <a:schemeClr val="bg1"/>
                </a:solidFill>
              </a:rPr>
              <a:t>How much control should a person have over his/her destiny?</a:t>
            </a:r>
          </a:p>
          <a:p>
            <a:r>
              <a:rPr lang="en-US" sz="1600" dirty="0">
                <a:solidFill>
                  <a:schemeClr val="bg1"/>
                </a:solidFill>
              </a:rPr>
              <a:t>What gives meaning to our lives?</a:t>
            </a:r>
          </a:p>
          <a:p>
            <a:r>
              <a:rPr lang="en-US" sz="1600" dirty="0">
                <a:solidFill>
                  <a:schemeClr val="bg1"/>
                </a:solidFill>
              </a:rPr>
              <a:t>What preparations has Jesse been making for her suicide? Why has she been so careful in her planning? Why did she wait until this particular time to commit suicide?</a:t>
            </a:r>
          </a:p>
        </p:txBody>
      </p:sp>
    </p:spTree>
    <p:extLst>
      <p:ext uri="{BB962C8B-B14F-4D97-AF65-F5344CB8AC3E}">
        <p14:creationId xmlns:p14="http://schemas.microsoft.com/office/powerpoint/2010/main" val="3162402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ourier New" panose="02070309020205020404" pitchFamily="49" charset="0"/>
                <a:cs typeface="Courier New" panose="02070309020205020404" pitchFamily="49" charset="0"/>
              </a:rPr>
              <a:t>Does this play glorify suicide?</a:t>
            </a:r>
          </a:p>
        </p:txBody>
      </p:sp>
      <p:sp>
        <p:nvSpPr>
          <p:cNvPr id="3" name="Content Placeholder 2"/>
          <p:cNvSpPr>
            <a:spLocks noGrp="1"/>
          </p:cNvSpPr>
          <p:nvPr>
            <p:ph idx="1"/>
          </p:nvPr>
        </p:nvSpPr>
        <p:spPr/>
        <p:txBody>
          <a:bodyPr>
            <a:normAutofit fontScale="55000" lnSpcReduction="20000"/>
          </a:bodyPr>
          <a:lstStyle/>
          <a:p>
            <a:r>
              <a:rPr lang="en-US" dirty="0">
                <a:solidFill>
                  <a:schemeClr val="bg1"/>
                </a:solidFill>
              </a:rPr>
              <a:t>According to Jessie, it is better to exchange a disastrously frustrated life with the redemptive joy and worth of suicide. </a:t>
            </a:r>
          </a:p>
          <a:p>
            <a:r>
              <a:rPr lang="en-US" dirty="0">
                <a:solidFill>
                  <a:schemeClr val="bg1"/>
                </a:solidFill>
              </a:rPr>
              <a:t>To Jessie, suicide might have emerged worthwhile because her present life with a trademark of pointlessness was sterile and worthless. </a:t>
            </a:r>
          </a:p>
          <a:p>
            <a:r>
              <a:rPr lang="en-US" dirty="0">
                <a:solidFill>
                  <a:schemeClr val="bg1"/>
                </a:solidFill>
              </a:rPr>
              <a:t>The significant factor of </a:t>
            </a:r>
            <a:r>
              <a:rPr lang="en-US" i="1" dirty="0">
                <a:solidFill>
                  <a:schemeClr val="bg1"/>
                </a:solidFill>
              </a:rPr>
              <a:t>'night, Mother </a:t>
            </a:r>
            <a:r>
              <a:rPr lang="en-US" dirty="0">
                <a:solidFill>
                  <a:schemeClr val="bg1"/>
                </a:solidFill>
              </a:rPr>
              <a:t>is not the event of Jessie's suicide but Jessie's planning and preparation for suicide in a casual manner. </a:t>
            </a:r>
          </a:p>
          <a:p>
            <a:r>
              <a:rPr lang="en-US" dirty="0">
                <a:solidFill>
                  <a:schemeClr val="bg1"/>
                </a:solidFill>
              </a:rPr>
              <a:t>She not only prepares for suicide, but discusses with her mother, Thelma, about her seriously and thoughtfully developed desire to commit suicide. </a:t>
            </a:r>
          </a:p>
          <a:p>
            <a:r>
              <a:rPr lang="en-US" dirty="0">
                <a:solidFill>
                  <a:schemeClr val="bg1"/>
                </a:solidFill>
              </a:rPr>
              <a:t>By dramatizing Jessie's cool style of discussing suicide Marsha Norman has not tried to defend a right to suicide in the wake of utter pointlessness and frustration in life. Nor does the playwright intend to vindicate Jessie's act of suicide. </a:t>
            </a:r>
          </a:p>
          <a:p>
            <a:r>
              <a:rPr lang="en-US" dirty="0">
                <a:solidFill>
                  <a:schemeClr val="bg1"/>
                </a:solidFill>
              </a:rPr>
              <a:t>Still Marsha Norman has not asserted a defeated and frustrated woman's right to give appropriate destination for her shipwrecked life. </a:t>
            </a:r>
          </a:p>
          <a:p>
            <a:r>
              <a:rPr lang="en-US" dirty="0">
                <a:solidFill>
                  <a:schemeClr val="bg1"/>
                </a:solidFill>
              </a:rPr>
              <a:t>Jessie's life was shipwrecked. Her life became an oven of frustration and breeding ground of pointlessness. To bring the shipwrecked life of her to the destination she chooses suicide.</a:t>
            </a:r>
          </a:p>
          <a:p>
            <a:r>
              <a:rPr lang="en-US" dirty="0">
                <a:solidFill>
                  <a:schemeClr val="tx2">
                    <a:lumMod val="60000"/>
                    <a:lumOff val="40000"/>
                  </a:schemeClr>
                </a:solidFill>
              </a:rPr>
              <a:t>What do you guys think? Does </a:t>
            </a:r>
            <a:r>
              <a:rPr lang="en-US" i="1" dirty="0">
                <a:solidFill>
                  <a:schemeClr val="tx2">
                    <a:lumMod val="60000"/>
                    <a:lumOff val="40000"/>
                  </a:schemeClr>
                </a:solidFill>
              </a:rPr>
              <a:t>‘Night, Mother </a:t>
            </a:r>
            <a:r>
              <a:rPr lang="en-US" dirty="0">
                <a:solidFill>
                  <a:schemeClr val="tx2">
                    <a:lumMod val="60000"/>
                    <a:lumOff val="40000"/>
                  </a:schemeClr>
                </a:solidFill>
              </a:rPr>
              <a:t>glorify suicide? How is this different than </a:t>
            </a:r>
            <a:r>
              <a:rPr lang="en-US" i="1" dirty="0">
                <a:solidFill>
                  <a:schemeClr val="tx2">
                    <a:lumMod val="60000"/>
                    <a:lumOff val="40000"/>
                  </a:schemeClr>
                </a:solidFill>
              </a:rPr>
              <a:t>13 Reasons Why</a:t>
            </a:r>
            <a:r>
              <a:rPr lang="en-US" dirty="0">
                <a:solidFill>
                  <a:schemeClr val="tx2">
                    <a:lumMod val="60000"/>
                    <a:lumOff val="40000"/>
                  </a:schemeClr>
                </a:solidFill>
              </a:rPr>
              <a:t>?</a:t>
            </a:r>
          </a:p>
        </p:txBody>
      </p:sp>
    </p:spTree>
    <p:extLst>
      <p:ext uri="{BB962C8B-B14F-4D97-AF65-F5344CB8AC3E}">
        <p14:creationId xmlns:p14="http://schemas.microsoft.com/office/powerpoint/2010/main" val="5319244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4591</Words>
  <Application>Microsoft Office PowerPoint</Application>
  <PresentationFormat>On-screen Show (4:3)</PresentationFormat>
  <Paragraphs>209</Paragraphs>
  <Slides>24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Baskerville Old Face</vt:lpstr>
      <vt:lpstr>Britannic Bold</vt:lpstr>
      <vt:lpstr>Calibri</vt:lpstr>
      <vt:lpstr>Castellar</vt:lpstr>
      <vt:lpstr>Courier New</vt:lpstr>
      <vt:lpstr>Estrangelo Edessa</vt:lpstr>
      <vt:lpstr>Georgia</vt:lpstr>
      <vt:lpstr>Gigi</vt:lpstr>
      <vt:lpstr>Haettenschweiler</vt:lpstr>
      <vt:lpstr>Jokerman</vt:lpstr>
      <vt:lpstr>Narkisim</vt:lpstr>
      <vt:lpstr>1_Office Theme</vt:lpstr>
      <vt:lpstr>The Playwright and the Play</vt:lpstr>
      <vt:lpstr>General Information about the Play</vt:lpstr>
      <vt:lpstr>General Information about the Play</vt:lpstr>
      <vt:lpstr>General Information about the Play</vt:lpstr>
      <vt:lpstr>Who is Marsha Norman?</vt:lpstr>
      <vt:lpstr>Who is Marsha Norman?</vt:lpstr>
      <vt:lpstr>Quick Summary of the Play</vt:lpstr>
      <vt:lpstr>Discussion Topics</vt:lpstr>
      <vt:lpstr>Does this play glorify suicide?</vt:lpstr>
      <vt:lpstr>Suicide Statistics</vt:lpstr>
      <vt:lpstr>Facts About Suicide</vt:lpstr>
      <vt:lpstr>Main Themes of the Play</vt:lpstr>
      <vt:lpstr>Looking at the Play a little Deeper</vt:lpstr>
      <vt:lpstr>Looking at the Play a little Deeper</vt:lpstr>
      <vt:lpstr>Looking at the Play a little Deeper</vt:lpstr>
      <vt:lpstr>Looking at the Play a little Deeper</vt:lpstr>
      <vt:lpstr>Looking at the Play a little Deeper</vt:lpstr>
      <vt:lpstr>Looking at the Play a little Deeper</vt:lpstr>
      <vt:lpstr>Looking at the Play a little Deeper</vt:lpstr>
      <vt:lpstr>Looking at the Play a little Deeper</vt:lpstr>
      <vt:lpstr>Second Critique Due – 9/27/22 Night, Mother</vt:lpstr>
      <vt:lpstr>Second Critique Due – 9/27/22 Night, Mother</vt:lpstr>
      <vt:lpstr>‘Night, Mother Essay Questions</vt:lpstr>
      <vt:lpstr>Works Cited</vt:lpstr>
    </vt:vector>
  </TitlesOfParts>
  <Company>Palm Springs Unified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Playwright and the Play</dc:title>
  <dc:creator>Sawyer, Allyson (asawyer@psusd.us)</dc:creator>
  <cp:lastModifiedBy>Boylan, Allyson (aboylan@psusd.us)</cp:lastModifiedBy>
  <cp:revision>56</cp:revision>
  <dcterms:created xsi:type="dcterms:W3CDTF">2017-09-07T23:09:56Z</dcterms:created>
  <dcterms:modified xsi:type="dcterms:W3CDTF">2022-09-12T21:12:15Z</dcterms:modified>
</cp:coreProperties>
</file>