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79" r:id="rId7"/>
    <p:sldId id="263" r:id="rId8"/>
    <p:sldId id="262" r:id="rId9"/>
    <p:sldId id="264" r:id="rId10"/>
    <p:sldId id="265" r:id="rId11"/>
    <p:sldId id="266" r:id="rId12"/>
    <p:sldId id="267" r:id="rId13"/>
    <p:sldId id="269" r:id="rId14"/>
    <p:sldId id="278" r:id="rId15"/>
    <p:sldId id="270" r:id="rId16"/>
    <p:sldId id="271" r:id="rId17"/>
    <p:sldId id="272" r:id="rId18"/>
    <p:sldId id="273" r:id="rId19"/>
    <p:sldId id="274" r:id="rId20"/>
    <p:sldId id="275" r:id="rId21"/>
    <p:sldId id="276" r:id="rId22"/>
    <p:sldId id="277" r:id="rId23"/>
    <p:sldId id="26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49" autoAdjust="0"/>
    <p:restoredTop sz="94660"/>
  </p:normalViewPr>
  <p:slideViewPr>
    <p:cSldViewPr>
      <p:cViewPr varScale="1">
        <p:scale>
          <a:sx n="97" d="100"/>
          <a:sy n="97" d="100"/>
        </p:scale>
        <p:origin x="1368"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E9E4BF-D903-454A-A054-D74E0242C6C8}" type="datetimeFigureOut">
              <a:rPr lang="en-US" smtClean="0">
                <a:solidFill>
                  <a:prstClr val="black">
                    <a:tint val="75000"/>
                  </a:prstClr>
                </a:solidFill>
              </a:rPr>
              <a:pPr/>
              <a:t>10/31/2022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4931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E9E4BF-D903-454A-A054-D74E0242C6C8}" type="datetimeFigureOut">
              <a:rPr lang="en-US" smtClean="0">
                <a:solidFill>
                  <a:prstClr val="black">
                    <a:tint val="75000"/>
                  </a:prstClr>
                </a:solidFill>
              </a:rPr>
              <a:pPr/>
              <a:t>10/31/2022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6765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E9E4BF-D903-454A-A054-D74E0242C6C8}" type="datetimeFigureOut">
              <a:rPr lang="en-US" smtClean="0">
                <a:solidFill>
                  <a:prstClr val="black">
                    <a:tint val="75000"/>
                  </a:prstClr>
                </a:solidFill>
              </a:rPr>
              <a:pPr/>
              <a:t>10/31/2022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5053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E9E4BF-D903-454A-A054-D74E0242C6C8}" type="datetimeFigureOut">
              <a:rPr lang="en-US" smtClean="0">
                <a:solidFill>
                  <a:prstClr val="black">
                    <a:tint val="75000"/>
                  </a:prstClr>
                </a:solidFill>
              </a:rPr>
              <a:pPr/>
              <a:t>10/31/2022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2562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E9E4BF-D903-454A-A054-D74E0242C6C8}" type="datetimeFigureOut">
              <a:rPr lang="en-US" smtClean="0">
                <a:solidFill>
                  <a:prstClr val="black">
                    <a:tint val="75000"/>
                  </a:prstClr>
                </a:solidFill>
              </a:rPr>
              <a:pPr/>
              <a:t>10/31/2022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0712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E9E4BF-D903-454A-A054-D74E0242C6C8}" type="datetimeFigureOut">
              <a:rPr lang="en-US" smtClean="0">
                <a:solidFill>
                  <a:prstClr val="black">
                    <a:tint val="75000"/>
                  </a:prstClr>
                </a:solidFill>
              </a:rPr>
              <a:pPr/>
              <a:t>10/31/2022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8184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E9E4BF-D903-454A-A054-D74E0242C6C8}" type="datetimeFigureOut">
              <a:rPr lang="en-US" smtClean="0">
                <a:solidFill>
                  <a:prstClr val="black">
                    <a:tint val="75000"/>
                  </a:prstClr>
                </a:solidFill>
              </a:rPr>
              <a:pPr/>
              <a:t>10/31/2022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6057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E9E4BF-D903-454A-A054-D74E0242C6C8}" type="datetimeFigureOut">
              <a:rPr lang="en-US" smtClean="0">
                <a:solidFill>
                  <a:prstClr val="black">
                    <a:tint val="75000"/>
                  </a:prstClr>
                </a:solidFill>
              </a:rPr>
              <a:pPr/>
              <a:t>10/31/2022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0888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E9E4BF-D903-454A-A054-D74E0242C6C8}" type="datetimeFigureOut">
              <a:rPr lang="en-US" smtClean="0">
                <a:solidFill>
                  <a:prstClr val="black">
                    <a:tint val="75000"/>
                  </a:prstClr>
                </a:solidFill>
              </a:rPr>
              <a:pPr/>
              <a:t>10/31/2022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603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E9E4BF-D903-454A-A054-D74E0242C6C8}" type="datetimeFigureOut">
              <a:rPr lang="en-US" smtClean="0">
                <a:solidFill>
                  <a:prstClr val="black">
                    <a:tint val="75000"/>
                  </a:prstClr>
                </a:solidFill>
              </a:rPr>
              <a:pPr/>
              <a:t>10/31/2022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6639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E9E4BF-D903-454A-A054-D74E0242C6C8}" type="datetimeFigureOut">
              <a:rPr lang="en-US" smtClean="0">
                <a:solidFill>
                  <a:prstClr val="black">
                    <a:tint val="75000"/>
                  </a:prstClr>
                </a:solidFill>
              </a:rPr>
              <a:pPr/>
              <a:t>10/31/2022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4005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E9E4BF-D903-454A-A054-D74E0242C6C8}" type="datetimeFigureOut">
              <a:rPr lang="en-US" smtClean="0">
                <a:solidFill>
                  <a:prstClr val="black">
                    <a:tint val="75000"/>
                  </a:prstClr>
                </a:solidFill>
              </a:rPr>
              <a:pPr/>
              <a:t>10/31/2022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3520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s://youtu.be/h_0TAXWt8hY"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6594" y="2393380"/>
            <a:ext cx="7772400" cy="1470025"/>
          </a:xfrm>
        </p:spPr>
        <p:txBody>
          <a:bodyPr>
            <a:normAutofit/>
          </a:bodyPr>
          <a:lstStyle/>
          <a:p>
            <a:r>
              <a:rPr lang="en-US" sz="3200" dirty="0">
                <a:solidFill>
                  <a:srgbClr val="0099FF"/>
                </a:solidFill>
                <a:effectLst>
                  <a:reflection blurRad="6350" stA="55000" endA="50" endPos="85000" dir="5400000" sy="-100000" algn="bl" rotWithShape="0"/>
                </a:effectLst>
                <a:latin typeface="Forte" panose="03060902040502070203" pitchFamily="66" charset="0"/>
              </a:rPr>
              <a:t>The Renaissance and Spanish Theatre</a:t>
            </a:r>
          </a:p>
        </p:txBody>
      </p:sp>
      <p:sp>
        <p:nvSpPr>
          <p:cNvPr id="3" name="Subtitle 2"/>
          <p:cNvSpPr>
            <a:spLocks noGrp="1"/>
          </p:cNvSpPr>
          <p:nvPr>
            <p:ph type="subTitle" idx="1"/>
          </p:nvPr>
        </p:nvSpPr>
        <p:spPr>
          <a:xfrm>
            <a:off x="1372394" y="4043362"/>
            <a:ext cx="6400800" cy="2133600"/>
          </a:xfrm>
        </p:spPr>
        <p:txBody>
          <a:bodyPr>
            <a:normAutofit fontScale="92500" lnSpcReduction="10000"/>
          </a:bodyPr>
          <a:lstStyle/>
          <a:p>
            <a:r>
              <a:rPr lang="en-US" dirty="0">
                <a:solidFill>
                  <a:schemeClr val="bg1"/>
                </a:solidFill>
              </a:rPr>
              <a:t>Week 11</a:t>
            </a:r>
          </a:p>
          <a:p>
            <a:r>
              <a:rPr lang="en-US" dirty="0">
                <a:solidFill>
                  <a:schemeClr val="bg1"/>
                </a:solidFill>
              </a:rPr>
              <a:t>[Part 1]</a:t>
            </a:r>
          </a:p>
          <a:p>
            <a:r>
              <a:rPr lang="en-US" dirty="0">
                <a:solidFill>
                  <a:schemeClr val="bg1"/>
                </a:solidFill>
              </a:rPr>
              <a:t>Introduction to Theatre</a:t>
            </a:r>
          </a:p>
          <a:p>
            <a:r>
              <a:rPr lang="en-US" dirty="0">
                <a:solidFill>
                  <a:schemeClr val="bg1"/>
                </a:solidFill>
              </a:rPr>
              <a:t>College of the Desert</a:t>
            </a:r>
          </a:p>
        </p:txBody>
      </p:sp>
      <p:pic>
        <p:nvPicPr>
          <p:cNvPr id="1026" name="Picture 2" descr="C:\Users\Allyson\AppData\Local\Microsoft\Windows\INetCache\IE\1H6ZAOSB\theater[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228600"/>
            <a:ext cx="2135188" cy="21351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llyson\AppData\Local\Microsoft\Windows\INetCache\IE\1H6ZAOSB\Masks[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038600"/>
            <a:ext cx="1704975" cy="140017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6858000" y="4043362"/>
            <a:ext cx="1700213" cy="139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7614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spc="50" dirty="0">
                <a:ln w="0"/>
                <a:solidFill>
                  <a:schemeClr val="bg2"/>
                </a:solidFill>
                <a:effectLst>
                  <a:innerShdw blurRad="63500" dist="50800" dir="13500000">
                    <a:srgbClr val="000000">
                      <a:alpha val="50000"/>
                    </a:srgbClr>
                  </a:innerShdw>
                  <a:reflection blurRad="6350" stA="60000" endA="900" endPos="60000" dist="29997" dir="5400000" sy="-100000" algn="bl" rotWithShape="0"/>
                </a:effectLst>
                <a:latin typeface="Courier New" panose="02070309020205020404" pitchFamily="49" charset="0"/>
                <a:cs typeface="Courier New" panose="02070309020205020404" pitchFamily="49" charset="0"/>
              </a:rPr>
              <a:t>The Chariot-and-Pole System</a:t>
            </a:r>
          </a:p>
        </p:txBody>
      </p:sp>
      <p:sp>
        <p:nvSpPr>
          <p:cNvPr id="3" name="Content Placeholder 2"/>
          <p:cNvSpPr>
            <a:spLocks noGrp="1"/>
          </p:cNvSpPr>
          <p:nvPr>
            <p:ph idx="1"/>
          </p:nvPr>
        </p:nvSpPr>
        <p:spPr/>
        <p:txBody>
          <a:bodyPr>
            <a:normAutofit fontScale="40000" lnSpcReduction="20000"/>
          </a:bodyPr>
          <a:lstStyle/>
          <a:p>
            <a:r>
              <a:rPr lang="en-US" sz="6000" dirty="0">
                <a:solidFill>
                  <a:schemeClr val="bg1"/>
                </a:solidFill>
              </a:rPr>
              <a:t>Giacomo </a:t>
            </a:r>
            <a:r>
              <a:rPr lang="en-US" sz="6000" dirty="0" err="1">
                <a:solidFill>
                  <a:schemeClr val="bg1"/>
                </a:solidFill>
              </a:rPr>
              <a:t>Torelli</a:t>
            </a:r>
            <a:r>
              <a:rPr lang="en-US" sz="6000" dirty="0">
                <a:solidFill>
                  <a:schemeClr val="bg1"/>
                </a:solidFill>
              </a:rPr>
              <a:t> in 1645 came up with a new innovation in all of Europe except England: The Chariot-and-Pole System	</a:t>
            </a:r>
          </a:p>
          <a:p>
            <a:pPr lvl="1"/>
            <a:r>
              <a:rPr lang="en-US" sz="4000" dirty="0">
                <a:solidFill>
                  <a:schemeClr val="bg1"/>
                </a:solidFill>
              </a:rPr>
              <a:t>Chariots or wagons on tracks – below the stage</a:t>
            </a:r>
          </a:p>
          <a:p>
            <a:pPr lvl="1"/>
            <a:r>
              <a:rPr lang="en-US" sz="4000" dirty="0">
                <a:solidFill>
                  <a:schemeClr val="bg1"/>
                </a:solidFill>
              </a:rPr>
              <a:t>Poles came up through slots cut parallel to the front of the stage</a:t>
            </a:r>
          </a:p>
          <a:p>
            <a:pPr lvl="1"/>
            <a:r>
              <a:rPr lang="en-US" sz="4000" dirty="0">
                <a:solidFill>
                  <a:schemeClr val="bg1"/>
                </a:solidFill>
              </a:rPr>
              <a:t>Scenery and wings and backs attached to poles</a:t>
            </a:r>
          </a:p>
          <a:p>
            <a:pPr lvl="1"/>
            <a:r>
              <a:rPr lang="en-US" sz="4000" dirty="0">
                <a:solidFill>
                  <a:schemeClr val="bg1"/>
                </a:solidFill>
              </a:rPr>
              <a:t>A system of ropes and pulleys helped get a simultaneous shift of scenery</a:t>
            </a:r>
          </a:p>
          <a:p>
            <a:pPr marL="457200" lvl="1" indent="0">
              <a:buNone/>
            </a:pPr>
            <a:endParaRPr lang="en-US" sz="4000" dirty="0">
              <a:solidFill>
                <a:schemeClr val="bg1"/>
              </a:solidFill>
            </a:endParaRPr>
          </a:p>
          <a:p>
            <a:r>
              <a:rPr lang="en-US" sz="6000" dirty="0">
                <a:solidFill>
                  <a:schemeClr val="bg1"/>
                </a:solidFill>
              </a:rPr>
              <a:t>Groove system – in England after 1640</a:t>
            </a:r>
          </a:p>
          <a:p>
            <a:pPr lvl="1"/>
            <a:r>
              <a:rPr lang="en-US" sz="4000" dirty="0">
                <a:solidFill>
                  <a:schemeClr val="bg1"/>
                </a:solidFill>
              </a:rPr>
              <a:t>Grooves in the floor and pieces of wood overhead</a:t>
            </a:r>
          </a:p>
          <a:p>
            <a:pPr marL="0" indent="0">
              <a:buNone/>
            </a:pPr>
            <a:endParaRPr lang="en-US" sz="6000" dirty="0">
              <a:solidFill>
                <a:schemeClr val="bg1"/>
              </a:solidFill>
            </a:endParaRPr>
          </a:p>
          <a:p>
            <a:r>
              <a:rPr lang="en-US" sz="6000" dirty="0">
                <a:solidFill>
                  <a:schemeClr val="bg1"/>
                </a:solidFill>
              </a:rPr>
              <a:t>Italianate Special Effects:</a:t>
            </a:r>
          </a:p>
          <a:p>
            <a:pPr lvl="1"/>
            <a:r>
              <a:rPr lang="en-US" sz="4000" dirty="0">
                <a:solidFill>
                  <a:schemeClr val="bg1"/>
                </a:solidFill>
              </a:rPr>
              <a:t>Neoclassicism in drama still wanted little attention to the supernatural, so dramas were done with few special effects</a:t>
            </a:r>
          </a:p>
          <a:p>
            <a:pPr lvl="1"/>
            <a:r>
              <a:rPr lang="en-US" sz="4000" dirty="0">
                <a:solidFill>
                  <a:schemeClr val="bg1"/>
                </a:solidFill>
              </a:rPr>
              <a:t>Operas (which had become popular in Italy), intermezzi (short courtly shows given between acts of dramas), and lavish dances had extravagant special effects:</a:t>
            </a:r>
          </a:p>
          <a:p>
            <a:pPr lvl="2"/>
            <a:r>
              <a:rPr lang="en-US" sz="4000" dirty="0">
                <a:solidFill>
                  <a:schemeClr val="bg1"/>
                </a:solidFill>
              </a:rPr>
              <a:t>Trap doors, scenes shifted with no curtain</a:t>
            </a:r>
          </a:p>
          <a:p>
            <a:endParaRPr lang="en-US" dirty="0">
              <a:solidFill>
                <a:schemeClr val="bg1"/>
              </a:solidFill>
            </a:endParaRPr>
          </a:p>
        </p:txBody>
      </p:sp>
    </p:spTree>
    <p:extLst>
      <p:ext uri="{BB962C8B-B14F-4D97-AF65-F5344CB8AC3E}">
        <p14:creationId xmlns:p14="http://schemas.microsoft.com/office/powerpoint/2010/main" val="664961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399" y="152400"/>
            <a:ext cx="8839201" cy="6553200"/>
          </a:xfrm>
          <a:prstGeom prst="rect">
            <a:avLst/>
          </a:prstGeom>
        </p:spPr>
      </p:pic>
    </p:spTree>
    <p:extLst>
      <p:ext uri="{BB962C8B-B14F-4D97-AF65-F5344CB8AC3E}">
        <p14:creationId xmlns:p14="http://schemas.microsoft.com/office/powerpoint/2010/main" val="2065763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Eras Bold ITC" panose="020B0907030504020204" pitchFamily="34" charset="0"/>
              </a:rPr>
              <a:t>Who was Giacomo </a:t>
            </a:r>
            <a:r>
              <a:rPr lang="en-US"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Eras Bold ITC" panose="020B0907030504020204" pitchFamily="34" charset="0"/>
              </a:rPr>
              <a:t>Torelli</a:t>
            </a:r>
            <a:r>
              <a:rPr lang="en-US"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Eras Bold ITC" panose="020B0907030504020204" pitchFamily="34" charset="0"/>
              </a:rPr>
              <a:t>?</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1600200"/>
            <a:ext cx="2057400" cy="38060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Content Placeholder 3"/>
          <p:cNvSpPr>
            <a:spLocks noGrp="1"/>
          </p:cNvSpPr>
          <p:nvPr>
            <p:ph sz="half" idx="2"/>
          </p:nvPr>
        </p:nvSpPr>
        <p:spPr>
          <a:xfrm>
            <a:off x="2590800" y="1600200"/>
            <a:ext cx="6096000" cy="4525963"/>
          </a:xfrm>
        </p:spPr>
        <p:txBody>
          <a:bodyPr>
            <a:normAutofit fontScale="47500" lnSpcReduction="20000"/>
          </a:bodyPr>
          <a:lstStyle/>
          <a:p>
            <a:pPr marL="0" indent="0">
              <a:buNone/>
            </a:pPr>
            <a:r>
              <a:rPr lang="en-US" sz="2900" dirty="0">
                <a:solidFill>
                  <a:schemeClr val="bg1"/>
                </a:solidFill>
              </a:rPr>
              <a:t>According to Britannica.com:</a:t>
            </a:r>
          </a:p>
          <a:p>
            <a:r>
              <a:rPr lang="en-US" sz="2900" dirty="0">
                <a:solidFill>
                  <a:schemeClr val="bg1"/>
                </a:solidFill>
              </a:rPr>
              <a:t>Giacomo </a:t>
            </a:r>
            <a:r>
              <a:rPr lang="en-US" sz="2900" dirty="0" err="1">
                <a:solidFill>
                  <a:schemeClr val="bg1"/>
                </a:solidFill>
              </a:rPr>
              <a:t>Torelli</a:t>
            </a:r>
            <a:r>
              <a:rPr lang="en-US" sz="2900" dirty="0">
                <a:solidFill>
                  <a:schemeClr val="bg1"/>
                </a:solidFill>
              </a:rPr>
              <a:t>, also called Jacopo was born Sept. 1, 1608 —died June 17, 1678 </a:t>
            </a:r>
          </a:p>
          <a:p>
            <a:r>
              <a:rPr lang="en-US" sz="2900" dirty="0">
                <a:solidFill>
                  <a:schemeClr val="bg1"/>
                </a:solidFill>
              </a:rPr>
              <a:t>He was an Italian stage designer and engineer whose innovative theatre machinery provided the basis for many modern stage devices</a:t>
            </a:r>
          </a:p>
          <a:p>
            <a:r>
              <a:rPr lang="en-US" sz="2900" dirty="0">
                <a:solidFill>
                  <a:schemeClr val="bg1"/>
                </a:solidFill>
              </a:rPr>
              <a:t>Nothing is known of </a:t>
            </a:r>
            <a:r>
              <a:rPr lang="en-US" sz="2900" dirty="0" err="1">
                <a:solidFill>
                  <a:schemeClr val="bg1"/>
                </a:solidFill>
              </a:rPr>
              <a:t>Torelli’s</a:t>
            </a:r>
            <a:r>
              <a:rPr lang="en-US" sz="2900" dirty="0">
                <a:solidFill>
                  <a:schemeClr val="bg1"/>
                </a:solidFill>
              </a:rPr>
              <a:t> early life. </a:t>
            </a:r>
          </a:p>
          <a:p>
            <a:r>
              <a:rPr lang="en-US" sz="2900" dirty="0">
                <a:solidFill>
                  <a:schemeClr val="bg1"/>
                </a:solidFill>
              </a:rPr>
              <a:t>In 1641 he was a military engineer at Venice. </a:t>
            </a:r>
          </a:p>
          <a:p>
            <a:r>
              <a:rPr lang="en-US" sz="2900" dirty="0">
                <a:solidFill>
                  <a:schemeClr val="bg1"/>
                </a:solidFill>
              </a:rPr>
              <a:t>Already known as an architect, he built two churches there. </a:t>
            </a:r>
          </a:p>
          <a:p>
            <a:r>
              <a:rPr lang="en-US" sz="2900" dirty="0">
                <a:solidFill>
                  <a:schemeClr val="bg1"/>
                </a:solidFill>
              </a:rPr>
              <a:t>Having erected the </a:t>
            </a:r>
            <a:r>
              <a:rPr lang="en-US" sz="2900" dirty="0" err="1">
                <a:solidFill>
                  <a:schemeClr val="bg1"/>
                </a:solidFill>
              </a:rPr>
              <a:t>Teatro</a:t>
            </a:r>
            <a:r>
              <a:rPr lang="en-US" sz="2900" dirty="0">
                <a:solidFill>
                  <a:schemeClr val="bg1"/>
                </a:solidFill>
              </a:rPr>
              <a:t> </a:t>
            </a:r>
            <a:r>
              <a:rPr lang="en-US" sz="2900" dirty="0" err="1">
                <a:solidFill>
                  <a:schemeClr val="bg1"/>
                </a:solidFill>
              </a:rPr>
              <a:t>Novissimo</a:t>
            </a:r>
            <a:r>
              <a:rPr lang="en-US" sz="2900" dirty="0">
                <a:solidFill>
                  <a:schemeClr val="bg1"/>
                </a:solidFill>
              </a:rPr>
              <a:t> at Venice, he furnished it with ingenious machines, including a revolving stage and the chariot-and-pole system for changing scenery. </a:t>
            </a:r>
          </a:p>
          <a:p>
            <a:r>
              <a:rPr lang="en-US" sz="2900" dirty="0">
                <a:solidFill>
                  <a:schemeClr val="bg1"/>
                </a:solidFill>
              </a:rPr>
              <a:t>His inventions amazed 17th-century Europe and earned for him the title </a:t>
            </a:r>
            <a:r>
              <a:rPr lang="en-US" sz="2900" dirty="0" err="1">
                <a:solidFill>
                  <a:schemeClr val="bg1"/>
                </a:solidFill>
              </a:rPr>
              <a:t>il</a:t>
            </a:r>
            <a:r>
              <a:rPr lang="en-US" sz="2900" dirty="0">
                <a:solidFill>
                  <a:schemeClr val="bg1"/>
                </a:solidFill>
              </a:rPr>
              <a:t> gran </a:t>
            </a:r>
            <a:r>
              <a:rPr lang="en-US" sz="2900" dirty="0" err="1">
                <a:solidFill>
                  <a:schemeClr val="bg1"/>
                </a:solidFill>
              </a:rPr>
              <a:t>stregone</a:t>
            </a:r>
            <a:r>
              <a:rPr lang="en-US" sz="2900" dirty="0">
                <a:solidFill>
                  <a:schemeClr val="bg1"/>
                </a:solidFill>
              </a:rPr>
              <a:t> (“the great wizard”). </a:t>
            </a:r>
          </a:p>
          <a:p>
            <a:r>
              <a:rPr lang="en-US" sz="2900" dirty="0">
                <a:solidFill>
                  <a:schemeClr val="bg1"/>
                </a:solidFill>
              </a:rPr>
              <a:t>He was called to France in 1645. </a:t>
            </a:r>
          </a:p>
          <a:p>
            <a:r>
              <a:rPr lang="en-US" sz="2900" dirty="0">
                <a:solidFill>
                  <a:schemeClr val="bg1"/>
                </a:solidFill>
              </a:rPr>
              <a:t>There </a:t>
            </a:r>
            <a:r>
              <a:rPr lang="en-US" sz="2900" dirty="0" err="1">
                <a:solidFill>
                  <a:schemeClr val="bg1"/>
                </a:solidFill>
              </a:rPr>
              <a:t>Torelli</a:t>
            </a:r>
            <a:r>
              <a:rPr lang="en-US" sz="2900" dirty="0">
                <a:solidFill>
                  <a:schemeClr val="bg1"/>
                </a:solidFill>
              </a:rPr>
              <a:t> equipped the </a:t>
            </a:r>
            <a:r>
              <a:rPr lang="en-US" sz="2900" dirty="0" err="1">
                <a:solidFill>
                  <a:schemeClr val="bg1"/>
                </a:solidFill>
              </a:rPr>
              <a:t>Théâtre</a:t>
            </a:r>
            <a:r>
              <a:rPr lang="en-US" sz="2900" dirty="0">
                <a:solidFill>
                  <a:schemeClr val="bg1"/>
                </a:solidFill>
              </a:rPr>
              <a:t> du Petit-Bourbon in Paris with numerous devices such as the first effective machinery for rapid changes of heavy sets, which greatly encouraged the development of elaborate stage effects. </a:t>
            </a:r>
          </a:p>
          <a:p>
            <a:r>
              <a:rPr lang="en-US" sz="2900" dirty="0" err="1">
                <a:solidFill>
                  <a:schemeClr val="bg1"/>
                </a:solidFill>
              </a:rPr>
              <a:t>Torelli</a:t>
            </a:r>
            <a:r>
              <a:rPr lang="en-US" sz="2900" dirty="0">
                <a:solidFill>
                  <a:schemeClr val="bg1"/>
                </a:solidFill>
              </a:rPr>
              <a:t> later returned to Italy (c. 1662) and built an elaborately equipped theatre at </a:t>
            </a:r>
            <a:r>
              <a:rPr lang="en-US" sz="2900" dirty="0" err="1">
                <a:solidFill>
                  <a:schemeClr val="bg1"/>
                </a:solidFill>
              </a:rPr>
              <a:t>Fano</a:t>
            </a:r>
            <a:r>
              <a:rPr lang="en-US" sz="2900" dirty="0">
                <a:solidFill>
                  <a:schemeClr val="bg1"/>
                </a:solidFill>
              </a:rPr>
              <a:t>. </a:t>
            </a:r>
          </a:p>
          <a:p>
            <a:r>
              <a:rPr lang="en-US" sz="2900" dirty="0">
                <a:solidFill>
                  <a:schemeClr val="bg1"/>
                </a:solidFill>
              </a:rPr>
              <a:t>His successor at the Petit-Bourbon, </a:t>
            </a:r>
            <a:r>
              <a:rPr lang="en-US" sz="2900" dirty="0" err="1">
                <a:solidFill>
                  <a:schemeClr val="bg1"/>
                </a:solidFill>
              </a:rPr>
              <a:t>Gaspare</a:t>
            </a:r>
            <a:r>
              <a:rPr lang="en-US" sz="2900" dirty="0">
                <a:solidFill>
                  <a:schemeClr val="bg1"/>
                </a:solidFill>
              </a:rPr>
              <a:t> </a:t>
            </a:r>
            <a:r>
              <a:rPr lang="en-US" sz="2900" dirty="0" err="1">
                <a:solidFill>
                  <a:schemeClr val="bg1"/>
                </a:solidFill>
              </a:rPr>
              <a:t>Vigarani</a:t>
            </a:r>
            <a:r>
              <a:rPr lang="en-US" sz="2900" dirty="0">
                <a:solidFill>
                  <a:schemeClr val="bg1"/>
                </a:solidFill>
              </a:rPr>
              <a:t>, destroyed his sets, apparently out of jealousy, but the designs for them were reproduced in the </a:t>
            </a:r>
            <a:r>
              <a:rPr lang="en-US" sz="2900" dirty="0" err="1">
                <a:solidFill>
                  <a:schemeClr val="bg1"/>
                </a:solidFill>
              </a:rPr>
              <a:t>Encyclopédie</a:t>
            </a:r>
            <a:r>
              <a:rPr lang="en-US" sz="2900" dirty="0">
                <a:solidFill>
                  <a:schemeClr val="bg1"/>
                </a:solidFill>
              </a:rPr>
              <a:t> (1751–72) of French philosopher Denis Diderot.</a:t>
            </a:r>
          </a:p>
          <a:p>
            <a:endParaRPr lang="en-US" dirty="0">
              <a:solidFill>
                <a:schemeClr val="bg1"/>
              </a:solidFill>
            </a:endParaRPr>
          </a:p>
        </p:txBody>
      </p:sp>
    </p:spTree>
    <p:extLst>
      <p:ext uri="{BB962C8B-B14F-4D97-AF65-F5344CB8AC3E}">
        <p14:creationId xmlns:p14="http://schemas.microsoft.com/office/powerpoint/2010/main" val="1350803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ln w="22225">
                  <a:solidFill>
                    <a:schemeClr val="accent2"/>
                  </a:solidFill>
                  <a:prstDash val="solid"/>
                </a:ln>
                <a:solidFill>
                  <a:schemeClr val="accent2">
                    <a:lumMod val="40000"/>
                    <a:lumOff val="60000"/>
                  </a:schemeClr>
                </a:solidFill>
                <a:latin typeface="Britannic Bold" panose="020B0903060703020204" pitchFamily="34" charset="0"/>
              </a:rPr>
              <a:t>Commedia </a:t>
            </a:r>
            <a:r>
              <a:rPr lang="en-US" sz="6000" b="1" dirty="0" err="1">
                <a:ln w="22225">
                  <a:solidFill>
                    <a:schemeClr val="accent2"/>
                  </a:solidFill>
                  <a:prstDash val="solid"/>
                </a:ln>
                <a:solidFill>
                  <a:schemeClr val="accent2">
                    <a:lumMod val="40000"/>
                    <a:lumOff val="60000"/>
                  </a:schemeClr>
                </a:solidFill>
                <a:latin typeface="Britannic Bold" panose="020B0903060703020204" pitchFamily="34" charset="0"/>
              </a:rPr>
              <a:t>dell’Arte</a:t>
            </a:r>
            <a:endParaRPr lang="en-US" sz="6000" b="1" dirty="0">
              <a:ln w="22225">
                <a:solidFill>
                  <a:schemeClr val="accent2"/>
                </a:solidFill>
                <a:prstDash val="solid"/>
              </a:ln>
              <a:solidFill>
                <a:schemeClr val="accent2">
                  <a:lumMod val="40000"/>
                  <a:lumOff val="60000"/>
                </a:schemeClr>
              </a:solidFill>
              <a:latin typeface="Britannic Bold" panose="020B0903060703020204" pitchFamily="34" charset="0"/>
            </a:endParaRPr>
          </a:p>
        </p:txBody>
      </p:sp>
      <p:sp>
        <p:nvSpPr>
          <p:cNvPr id="3" name="Content Placeholder 2"/>
          <p:cNvSpPr>
            <a:spLocks noGrp="1"/>
          </p:cNvSpPr>
          <p:nvPr>
            <p:ph idx="1"/>
          </p:nvPr>
        </p:nvSpPr>
        <p:spPr/>
        <p:txBody>
          <a:bodyPr>
            <a:noAutofit/>
          </a:bodyPr>
          <a:lstStyle/>
          <a:p>
            <a:r>
              <a:rPr lang="en-US" sz="1800" dirty="0">
                <a:solidFill>
                  <a:schemeClr val="bg1"/>
                </a:solidFill>
              </a:rPr>
              <a:t>Came into prominence in Italy after 1550</a:t>
            </a:r>
          </a:p>
          <a:p>
            <a:r>
              <a:rPr lang="en-US" sz="1800" dirty="0">
                <a:solidFill>
                  <a:schemeClr val="bg1"/>
                </a:solidFill>
              </a:rPr>
              <a:t>By the end of the 1500’s, there were troupes in other parts of Europe; by the 17th century, in all of Europe</a:t>
            </a:r>
          </a:p>
          <a:p>
            <a:r>
              <a:rPr lang="en-US" sz="1800" dirty="0">
                <a:solidFill>
                  <a:schemeClr val="bg1"/>
                </a:solidFill>
              </a:rPr>
              <a:t>But it diminished after 1750 and was "dead" by 1800</a:t>
            </a:r>
          </a:p>
          <a:p>
            <a:r>
              <a:rPr lang="en-US" sz="1800" dirty="0">
                <a:solidFill>
                  <a:schemeClr val="bg1"/>
                </a:solidFill>
              </a:rPr>
              <a:t>Played to all kinds of audiences in all kinds of places</a:t>
            </a:r>
          </a:p>
          <a:p>
            <a:r>
              <a:rPr lang="en-US" sz="1800" dirty="0">
                <a:solidFill>
                  <a:schemeClr val="bg1"/>
                </a:solidFill>
              </a:rPr>
              <a:t>The basic story was described in a scenario – almost 800 still survive, but there is still no clear picture of the quality of the performances, although accounts say the performers were skilled</a:t>
            </a:r>
          </a:p>
          <a:p>
            <a:r>
              <a:rPr lang="en-US" sz="1800" dirty="0">
                <a:solidFill>
                  <a:schemeClr val="bg1"/>
                </a:solidFill>
              </a:rPr>
              <a:t>Never achieved international prominence</a:t>
            </a:r>
          </a:p>
          <a:p>
            <a:r>
              <a:rPr lang="en-US" sz="1800" dirty="0">
                <a:solidFill>
                  <a:srgbClr val="FFFF99"/>
                </a:solidFill>
              </a:rPr>
              <a:t>The scenario was improvised, with stock characters and proven comic routines or comic bits were used</a:t>
            </a:r>
          </a:p>
          <a:p>
            <a:pPr lvl="1"/>
            <a:r>
              <a:rPr lang="en-US" sz="1600" dirty="0">
                <a:solidFill>
                  <a:srgbClr val="FFFF99"/>
                </a:solidFill>
              </a:rPr>
              <a:t>A stock character is a stereotypical person whom audiences readily recognize from frequent recurrences in a particular literary tradition. Stock characters are archetypal characters distinguished by their flatness; as a result, they tend to be easy targets for parody and to be criticized as clichés.</a:t>
            </a:r>
          </a:p>
        </p:txBody>
      </p:sp>
    </p:spTree>
    <p:extLst>
      <p:ext uri="{BB962C8B-B14F-4D97-AF65-F5344CB8AC3E}">
        <p14:creationId xmlns:p14="http://schemas.microsoft.com/office/powerpoint/2010/main" val="2396998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ln w="22225">
                  <a:solidFill>
                    <a:schemeClr val="accent2"/>
                  </a:solidFill>
                  <a:prstDash val="solid"/>
                </a:ln>
                <a:solidFill>
                  <a:schemeClr val="accent2">
                    <a:lumMod val="40000"/>
                    <a:lumOff val="60000"/>
                  </a:schemeClr>
                </a:solidFill>
                <a:latin typeface="Britannic Bold" panose="020B0903060703020204" pitchFamily="34" charset="0"/>
              </a:rPr>
              <a:t>Commedia </a:t>
            </a:r>
            <a:r>
              <a:rPr lang="en-US" sz="6000" b="1" dirty="0" err="1">
                <a:ln w="22225">
                  <a:solidFill>
                    <a:schemeClr val="accent2"/>
                  </a:solidFill>
                  <a:prstDash val="solid"/>
                </a:ln>
                <a:solidFill>
                  <a:schemeClr val="accent2">
                    <a:lumMod val="40000"/>
                    <a:lumOff val="60000"/>
                  </a:schemeClr>
                </a:solidFill>
                <a:latin typeface="Britannic Bold" panose="020B0903060703020204" pitchFamily="34" charset="0"/>
              </a:rPr>
              <a:t>dell’Arte</a:t>
            </a:r>
            <a:endParaRPr lang="en-US" sz="6000" b="1" dirty="0">
              <a:ln w="22225">
                <a:solidFill>
                  <a:schemeClr val="accent2"/>
                </a:solidFill>
                <a:prstDash val="solid"/>
              </a:ln>
              <a:solidFill>
                <a:schemeClr val="accent2">
                  <a:lumMod val="40000"/>
                  <a:lumOff val="60000"/>
                </a:schemeClr>
              </a:solidFill>
              <a:latin typeface="Britannic Bold" panose="020B0903060703020204" pitchFamily="34" charset="0"/>
            </a:endParaRPr>
          </a:p>
        </p:txBody>
      </p:sp>
      <p:sp>
        <p:nvSpPr>
          <p:cNvPr id="3" name="Content Placeholder 2"/>
          <p:cNvSpPr>
            <a:spLocks noGrp="1"/>
          </p:cNvSpPr>
          <p:nvPr>
            <p:ph idx="1"/>
          </p:nvPr>
        </p:nvSpPr>
        <p:spPr/>
        <p:txBody>
          <a:bodyPr>
            <a:noAutofit/>
          </a:bodyPr>
          <a:lstStyle/>
          <a:p>
            <a:pPr marL="0" indent="0">
              <a:buNone/>
            </a:pPr>
            <a:r>
              <a:rPr lang="en-US" sz="1800" dirty="0">
                <a:solidFill>
                  <a:schemeClr val="bg1"/>
                </a:solidFill>
              </a:rPr>
              <a:t>Types of Characters seen in Commedia </a:t>
            </a:r>
            <a:r>
              <a:rPr lang="en-US" sz="1800" dirty="0" err="1">
                <a:solidFill>
                  <a:schemeClr val="bg1"/>
                </a:solidFill>
              </a:rPr>
              <a:t>Dell’Arte</a:t>
            </a:r>
            <a:r>
              <a:rPr lang="en-US" sz="1800" dirty="0">
                <a:solidFill>
                  <a:schemeClr val="bg1"/>
                </a:solidFill>
              </a:rPr>
              <a:t>:</a:t>
            </a:r>
          </a:p>
          <a:p>
            <a:r>
              <a:rPr lang="en-US" sz="1800" dirty="0">
                <a:solidFill>
                  <a:schemeClr val="bg1"/>
                </a:solidFill>
              </a:rPr>
              <a:t>Pantalone – the old man, a fool</a:t>
            </a:r>
          </a:p>
          <a:p>
            <a:r>
              <a:rPr lang="en-US" sz="1800" dirty="0" err="1">
                <a:solidFill>
                  <a:schemeClr val="bg1"/>
                </a:solidFill>
              </a:rPr>
              <a:t>Dottore</a:t>
            </a:r>
            <a:r>
              <a:rPr lang="en-US" sz="1800" dirty="0">
                <a:solidFill>
                  <a:schemeClr val="bg1"/>
                </a:solidFill>
              </a:rPr>
              <a:t> – the doctor, a drunk or glutton</a:t>
            </a:r>
          </a:p>
          <a:p>
            <a:r>
              <a:rPr lang="en-US" sz="1800" dirty="0">
                <a:solidFill>
                  <a:schemeClr val="bg1"/>
                </a:solidFill>
              </a:rPr>
              <a:t>Capitano – braggart soldier</a:t>
            </a:r>
          </a:p>
          <a:p>
            <a:r>
              <a:rPr lang="en-US" sz="1800" dirty="0" err="1">
                <a:solidFill>
                  <a:schemeClr val="bg1"/>
                </a:solidFill>
              </a:rPr>
              <a:t>Inamorati</a:t>
            </a:r>
            <a:r>
              <a:rPr lang="en-US" sz="1800" dirty="0">
                <a:solidFill>
                  <a:schemeClr val="bg1"/>
                </a:solidFill>
              </a:rPr>
              <a:t> – the young lovers – the only "normal" characters</a:t>
            </a:r>
          </a:p>
          <a:p>
            <a:r>
              <a:rPr lang="en-US" sz="1800" dirty="0">
                <a:solidFill>
                  <a:schemeClr val="bg1"/>
                </a:solidFill>
              </a:rPr>
              <a:t>“</a:t>
            </a:r>
            <a:r>
              <a:rPr lang="en-US" sz="1800" dirty="0" err="1">
                <a:solidFill>
                  <a:schemeClr val="bg1"/>
                </a:solidFill>
              </a:rPr>
              <a:t>Zanni</a:t>
            </a:r>
            <a:r>
              <a:rPr lang="en-US" sz="1800" dirty="0">
                <a:solidFill>
                  <a:schemeClr val="bg1"/>
                </a:solidFill>
              </a:rPr>
              <a:t>" -- foolish servants</a:t>
            </a:r>
          </a:p>
          <a:p>
            <a:r>
              <a:rPr lang="en-US" sz="1800" dirty="0">
                <a:solidFill>
                  <a:schemeClr val="bg1"/>
                </a:solidFill>
              </a:rPr>
              <a:t>Harlequin (or </a:t>
            </a:r>
            <a:r>
              <a:rPr lang="en-US" sz="1800" dirty="0" err="1">
                <a:solidFill>
                  <a:schemeClr val="bg1"/>
                </a:solidFill>
              </a:rPr>
              <a:t>Arlecchino</a:t>
            </a:r>
            <a:r>
              <a:rPr lang="en-US" sz="1800" dirty="0">
                <a:solidFill>
                  <a:schemeClr val="bg1"/>
                </a:solidFill>
              </a:rPr>
              <a:t>) was the most popular</a:t>
            </a:r>
          </a:p>
          <a:p>
            <a:pPr marL="0" indent="0">
              <a:buNone/>
            </a:pPr>
            <a:endParaRPr lang="en-US" sz="1800" dirty="0">
              <a:solidFill>
                <a:schemeClr val="bg1"/>
              </a:solidFill>
            </a:endParaRPr>
          </a:p>
          <a:p>
            <a:r>
              <a:rPr lang="en-US" sz="1800" dirty="0">
                <a:solidFill>
                  <a:schemeClr val="bg1"/>
                </a:solidFill>
              </a:rPr>
              <a:t>By 1750, Italian theatre was no longer in prominence, except for the opera</a:t>
            </a:r>
          </a:p>
          <a:p>
            <a:r>
              <a:rPr lang="en-US" sz="1800" dirty="0">
                <a:solidFill>
                  <a:schemeClr val="bg1"/>
                </a:solidFill>
              </a:rPr>
              <a:t>France and England became the prominent forces for world theatre</a:t>
            </a:r>
          </a:p>
          <a:p>
            <a:endParaRPr lang="en-US" sz="1800" dirty="0">
              <a:solidFill>
                <a:schemeClr val="bg1"/>
              </a:solidFill>
            </a:endParaRPr>
          </a:p>
          <a:p>
            <a:r>
              <a:rPr lang="en-US" sz="1800" dirty="0">
                <a:solidFill>
                  <a:schemeClr val="bg1"/>
                </a:solidFill>
              </a:rPr>
              <a:t>Video of Commedia </a:t>
            </a:r>
            <a:r>
              <a:rPr lang="en-US" sz="1800" dirty="0" err="1">
                <a:solidFill>
                  <a:schemeClr val="bg1"/>
                </a:solidFill>
              </a:rPr>
              <a:t>dell’Arte</a:t>
            </a:r>
            <a:r>
              <a:rPr lang="en-US" sz="1800" dirty="0">
                <a:solidFill>
                  <a:schemeClr val="bg1"/>
                </a:solidFill>
              </a:rPr>
              <a:t>:</a:t>
            </a:r>
          </a:p>
          <a:p>
            <a:pPr lvl="1"/>
            <a:r>
              <a:rPr lang="en-US" sz="1800" dirty="0">
                <a:solidFill>
                  <a:schemeClr val="bg1"/>
                </a:solidFill>
              </a:rPr>
              <a:t>The World of Commedia </a:t>
            </a:r>
            <a:r>
              <a:rPr lang="en-US" sz="1800" dirty="0" err="1">
                <a:solidFill>
                  <a:schemeClr val="bg1"/>
                </a:solidFill>
              </a:rPr>
              <a:t>dell'Arte</a:t>
            </a:r>
            <a:r>
              <a:rPr lang="en-US" sz="1800" dirty="0">
                <a:solidFill>
                  <a:schemeClr val="bg1"/>
                </a:solidFill>
              </a:rPr>
              <a:t> </a:t>
            </a:r>
          </a:p>
          <a:p>
            <a:pPr lvl="2"/>
            <a:r>
              <a:rPr lang="en-US" sz="1800" dirty="0">
                <a:solidFill>
                  <a:schemeClr val="bg1"/>
                </a:solidFill>
                <a:hlinkClick r:id="rId2"/>
              </a:rPr>
              <a:t>https://youtu.be/h_0TAXWt8hY</a:t>
            </a:r>
            <a:r>
              <a:rPr lang="en-US" sz="1800" dirty="0">
                <a:solidFill>
                  <a:schemeClr val="bg1"/>
                </a:solidFill>
              </a:rPr>
              <a: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1371600"/>
            <a:ext cx="2286000" cy="28194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992196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4">
                    <a:lumMod val="60000"/>
                    <a:lumOff val="40000"/>
                  </a:schemeClr>
                </a:solidFill>
                <a:effectLst>
                  <a:glow rad="139700">
                    <a:schemeClr val="accent4">
                      <a:satMod val="175000"/>
                      <a:alpha val="40000"/>
                    </a:schemeClr>
                  </a:glow>
                </a:effectLst>
                <a:latin typeface="Colonna MT" panose="04020805060202030203" pitchFamily="82" charset="0"/>
              </a:rPr>
              <a:t>The Golden Age of Spanish Theatre</a:t>
            </a:r>
          </a:p>
        </p:txBody>
      </p:sp>
      <p:sp>
        <p:nvSpPr>
          <p:cNvPr id="3" name="Content Placeholder 2"/>
          <p:cNvSpPr>
            <a:spLocks noGrp="1"/>
          </p:cNvSpPr>
          <p:nvPr>
            <p:ph idx="1"/>
          </p:nvPr>
        </p:nvSpPr>
        <p:spPr/>
        <p:txBody>
          <a:bodyPr>
            <a:normAutofit fontScale="47500" lnSpcReduction="20000"/>
          </a:bodyPr>
          <a:lstStyle/>
          <a:p>
            <a:r>
              <a:rPr lang="en-US" dirty="0">
                <a:solidFill>
                  <a:schemeClr val="bg1"/>
                </a:solidFill>
              </a:rPr>
              <a:t>The Output of the Golden Age of Spanish Theatre was from the 1500s – 1700s</a:t>
            </a:r>
          </a:p>
          <a:p>
            <a:r>
              <a:rPr lang="en-US" dirty="0">
                <a:solidFill>
                  <a:schemeClr val="bg1"/>
                </a:solidFill>
              </a:rPr>
              <a:t>By 1700, 30,000 plays were written</a:t>
            </a:r>
          </a:p>
          <a:p>
            <a:r>
              <a:rPr lang="en-US" dirty="0">
                <a:solidFill>
                  <a:schemeClr val="bg1"/>
                </a:solidFill>
              </a:rPr>
              <a:t>In quantity and vigor, the Spanish theatre was equal to England’s between 1585 and 1642</a:t>
            </a:r>
          </a:p>
          <a:p>
            <a:r>
              <a:rPr lang="en-US" dirty="0">
                <a:solidFill>
                  <a:schemeClr val="bg1"/>
                </a:solidFill>
              </a:rPr>
              <a:t>Spanish drama flourished in the 16th and 17th centuries, like England, but came form different influences:</a:t>
            </a:r>
          </a:p>
          <a:p>
            <a:pPr lvl="1"/>
            <a:r>
              <a:rPr lang="en-US" sz="2900" dirty="0">
                <a:solidFill>
                  <a:schemeClr val="bg1"/>
                </a:solidFill>
              </a:rPr>
              <a:t>Catholicism was able to become secure in Spain while religious infighting was rampant in the rest of Europe:</a:t>
            </a:r>
          </a:p>
          <a:p>
            <a:pPr lvl="2"/>
            <a:r>
              <a:rPr lang="en-US" sz="2500" dirty="0">
                <a:solidFill>
                  <a:schemeClr val="bg1"/>
                </a:solidFill>
              </a:rPr>
              <a:t>Ferdinand and Isabella, after 1479, were able to unite much of Spain by establishing the Inquisition to hunt down and punish heretics, expel Moors and Jews—Catholicism became secure</a:t>
            </a:r>
          </a:p>
          <a:p>
            <a:pPr marL="0" indent="0">
              <a:buNone/>
            </a:pPr>
            <a:endParaRPr lang="en-US" sz="3400" dirty="0">
              <a:solidFill>
                <a:schemeClr val="bg1"/>
              </a:solidFill>
            </a:endParaRPr>
          </a:p>
          <a:p>
            <a:r>
              <a:rPr lang="en-US" sz="3400" dirty="0">
                <a:solidFill>
                  <a:srgbClr val="FFFF00"/>
                </a:solidFill>
              </a:rPr>
              <a:t>Influences of Spanish drama: </a:t>
            </a:r>
          </a:p>
          <a:p>
            <a:pPr lvl="1"/>
            <a:r>
              <a:rPr lang="en-US" sz="2900" dirty="0">
                <a:solidFill>
                  <a:srgbClr val="FFFF99"/>
                </a:solidFill>
              </a:rPr>
              <a:t>Moorish influence: </a:t>
            </a:r>
          </a:p>
          <a:p>
            <a:pPr lvl="2"/>
            <a:r>
              <a:rPr lang="en-US" sz="2500" dirty="0">
                <a:solidFill>
                  <a:schemeClr val="bg1"/>
                </a:solidFill>
              </a:rPr>
              <a:t>Women and honor</a:t>
            </a:r>
          </a:p>
          <a:p>
            <a:pPr lvl="2"/>
            <a:r>
              <a:rPr lang="en-US" sz="2500" dirty="0">
                <a:solidFill>
                  <a:schemeClr val="bg1"/>
                </a:solidFill>
              </a:rPr>
              <a:t>The Moors are Muslims who travelled all over Europe, and eventually Spain. They called Spain Al </a:t>
            </a:r>
            <a:r>
              <a:rPr lang="en-US" sz="2500" dirty="0" err="1">
                <a:solidFill>
                  <a:schemeClr val="bg1"/>
                </a:solidFill>
              </a:rPr>
              <a:t>Andalus</a:t>
            </a:r>
            <a:r>
              <a:rPr lang="en-US" sz="2500" dirty="0">
                <a:solidFill>
                  <a:schemeClr val="bg1"/>
                </a:solidFill>
              </a:rPr>
              <a:t>, meaning “Land of the Vandals”. The </a:t>
            </a:r>
            <a:r>
              <a:rPr lang="en-US" sz="2500" dirty="0" err="1">
                <a:solidFill>
                  <a:schemeClr val="bg1"/>
                </a:solidFill>
              </a:rPr>
              <a:t>Vencians</a:t>
            </a:r>
            <a:r>
              <a:rPr lang="en-US" sz="2500" dirty="0">
                <a:solidFill>
                  <a:schemeClr val="bg1"/>
                </a:solidFill>
              </a:rPr>
              <a:t>, Greeks and Romans conquered Spain hundreds of years before the Moors</a:t>
            </a:r>
          </a:p>
          <a:p>
            <a:pPr lvl="1"/>
            <a:r>
              <a:rPr lang="en-US" sz="2900" dirty="0">
                <a:solidFill>
                  <a:srgbClr val="FFFF99"/>
                </a:solidFill>
              </a:rPr>
              <a:t>Christian influence:</a:t>
            </a:r>
          </a:p>
          <a:p>
            <a:pPr lvl="2"/>
            <a:r>
              <a:rPr lang="en-US" sz="2500" dirty="0">
                <a:solidFill>
                  <a:schemeClr val="bg1"/>
                </a:solidFill>
              </a:rPr>
              <a:t>Religious faith and doctrine</a:t>
            </a:r>
          </a:p>
          <a:p>
            <a:pPr marL="914400" lvl="2" indent="0">
              <a:buNone/>
            </a:pPr>
            <a:endParaRPr lang="en-US" dirty="0">
              <a:solidFill>
                <a:schemeClr val="bg1"/>
              </a:solidFill>
            </a:endParaRPr>
          </a:p>
          <a:p>
            <a:r>
              <a:rPr lang="en-US" dirty="0">
                <a:solidFill>
                  <a:schemeClr val="bg1"/>
                </a:solidFill>
              </a:rPr>
              <a:t>Spain was a dominant power by 1550, but after the defeat of the Spanish Armada in 1588, its influence and power declined</a:t>
            </a:r>
          </a:p>
          <a:p>
            <a:endParaRPr lang="en-US" dirty="0">
              <a:solidFill>
                <a:schemeClr val="bg1"/>
              </a:solidFill>
            </a:endParaRPr>
          </a:p>
        </p:txBody>
      </p:sp>
    </p:spTree>
    <p:extLst>
      <p:ext uri="{BB962C8B-B14F-4D97-AF65-F5344CB8AC3E}">
        <p14:creationId xmlns:p14="http://schemas.microsoft.com/office/powerpoint/2010/main" val="2252954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ln w="12700">
                  <a:solidFill>
                    <a:schemeClr val="accent5"/>
                  </a:solidFill>
                  <a:prstDash val="solid"/>
                </a:ln>
                <a:pattFill prst="ltDnDiag">
                  <a:fgClr>
                    <a:schemeClr val="accent5">
                      <a:lumMod val="60000"/>
                      <a:lumOff val="40000"/>
                    </a:schemeClr>
                  </a:fgClr>
                  <a:bgClr>
                    <a:schemeClr val="bg1"/>
                  </a:bgClr>
                </a:pattFill>
                <a:latin typeface="Curlz MT" panose="04040404050702020202" pitchFamily="82" charset="0"/>
              </a:rPr>
              <a:t>Spanish Religious Drama</a:t>
            </a:r>
          </a:p>
        </p:txBody>
      </p:sp>
      <p:sp>
        <p:nvSpPr>
          <p:cNvPr id="3" name="Content Placeholder 2"/>
          <p:cNvSpPr>
            <a:spLocks noGrp="1"/>
          </p:cNvSpPr>
          <p:nvPr>
            <p:ph idx="1"/>
          </p:nvPr>
        </p:nvSpPr>
        <p:spPr/>
        <p:txBody>
          <a:bodyPr>
            <a:normAutofit fontScale="40000" lnSpcReduction="20000"/>
          </a:bodyPr>
          <a:lstStyle/>
          <a:p>
            <a:r>
              <a:rPr lang="en-US" sz="3500" dirty="0">
                <a:solidFill>
                  <a:schemeClr val="bg1"/>
                </a:solidFill>
              </a:rPr>
              <a:t>Extensive in the North Eastern areas because the Moorish influence was less there. </a:t>
            </a:r>
          </a:p>
          <a:p>
            <a:r>
              <a:rPr lang="en-US" sz="3500" dirty="0">
                <a:solidFill>
                  <a:schemeClr val="bg1"/>
                </a:solidFill>
              </a:rPr>
              <a:t>As Moors were expelled, religious drama expanded</a:t>
            </a:r>
          </a:p>
          <a:p>
            <a:pPr lvl="1"/>
            <a:r>
              <a:rPr lang="en-US" sz="3000" dirty="0">
                <a:solidFill>
                  <a:schemeClr val="bg1"/>
                </a:solidFill>
              </a:rPr>
              <a:t>The term "Moors" refers primarily to the Muslim inhabitants of Spain</a:t>
            </a:r>
          </a:p>
          <a:p>
            <a:r>
              <a:rPr lang="en-US" sz="3500" dirty="0">
                <a:solidFill>
                  <a:schemeClr val="bg1"/>
                </a:solidFill>
              </a:rPr>
              <a:t>It was similar to much of the rest of Europe till 1550, then took on distinctive characteristics</a:t>
            </a:r>
          </a:p>
          <a:p>
            <a:r>
              <a:rPr lang="en-US" sz="3500" dirty="0">
                <a:solidFill>
                  <a:schemeClr val="bg1"/>
                </a:solidFill>
              </a:rPr>
              <a:t>Auto </a:t>
            </a:r>
            <a:r>
              <a:rPr lang="en-US" sz="3500" dirty="0" err="1">
                <a:solidFill>
                  <a:schemeClr val="bg1"/>
                </a:solidFill>
              </a:rPr>
              <a:t>sacramentale</a:t>
            </a:r>
            <a:r>
              <a:rPr lang="en-US" sz="3500" dirty="0">
                <a:solidFill>
                  <a:schemeClr val="bg1"/>
                </a:solidFill>
              </a:rPr>
              <a:t> – associate with Corpus Christi – the sacraments – combined characteristics of morality and cycle plays, human mixed with allegorical, drawn from many sources as long as it illustrated dogma</a:t>
            </a:r>
          </a:p>
          <a:p>
            <a:pPr lvl="1"/>
            <a:r>
              <a:rPr lang="en-US" sz="3000" dirty="0">
                <a:solidFill>
                  <a:schemeClr val="bg1"/>
                </a:solidFill>
              </a:rPr>
              <a:t>Dogma is a principle or set of principles laid down by an authority as unquestionably true</a:t>
            </a:r>
          </a:p>
          <a:p>
            <a:r>
              <a:rPr lang="en-US" sz="3500" dirty="0">
                <a:solidFill>
                  <a:schemeClr val="bg1"/>
                </a:solidFill>
              </a:rPr>
              <a:t>Trade guilds were responsible for the productions, but professional troupes took over by the mid-1500’s. But they were still religious.</a:t>
            </a:r>
          </a:p>
          <a:p>
            <a:r>
              <a:rPr lang="en-US" sz="3500" dirty="0">
                <a:solidFill>
                  <a:schemeClr val="bg1"/>
                </a:solidFill>
              </a:rPr>
              <a:t>Toured neighboring towns</a:t>
            </a:r>
          </a:p>
          <a:p>
            <a:r>
              <a:rPr lang="en-US" sz="3500" dirty="0">
                <a:solidFill>
                  <a:schemeClr val="bg1"/>
                </a:solidFill>
              </a:rPr>
              <a:t>Usually done on wagons or </a:t>
            </a:r>
            <a:r>
              <a:rPr lang="en-US" sz="3500" dirty="0" err="1">
                <a:solidFill>
                  <a:schemeClr val="bg1"/>
                </a:solidFill>
              </a:rPr>
              <a:t>carros</a:t>
            </a:r>
            <a:r>
              <a:rPr lang="en-US" sz="3500" dirty="0">
                <a:solidFill>
                  <a:schemeClr val="bg1"/>
                </a:solidFill>
              </a:rPr>
              <a:t>. </a:t>
            </a:r>
          </a:p>
          <a:p>
            <a:pPr lvl="1"/>
            <a:r>
              <a:rPr lang="en-US" sz="3000" dirty="0">
                <a:solidFill>
                  <a:schemeClr val="bg1"/>
                </a:solidFill>
              </a:rPr>
              <a:t>First 2, then 4. </a:t>
            </a:r>
          </a:p>
          <a:p>
            <a:pPr lvl="1"/>
            <a:r>
              <a:rPr lang="en-US" sz="3000" dirty="0">
                <a:solidFill>
                  <a:schemeClr val="bg1"/>
                </a:solidFill>
              </a:rPr>
              <a:t>They were wooden frames covered with painted canvas </a:t>
            </a:r>
          </a:p>
          <a:p>
            <a:pPr lvl="1"/>
            <a:r>
              <a:rPr lang="en-US" sz="3000" dirty="0">
                <a:solidFill>
                  <a:schemeClr val="bg1"/>
                </a:solidFill>
              </a:rPr>
              <a:t>By the 1690’s, they were 16 feet long by 36 feet tall </a:t>
            </a:r>
          </a:p>
          <a:p>
            <a:pPr lvl="1"/>
            <a:r>
              <a:rPr lang="en-US" sz="3000" dirty="0">
                <a:solidFill>
                  <a:schemeClr val="bg1"/>
                </a:solidFill>
              </a:rPr>
              <a:t>Similar to the English pageant wagon staging</a:t>
            </a:r>
          </a:p>
          <a:p>
            <a:r>
              <a:rPr lang="en-US" sz="3500" dirty="0">
                <a:solidFill>
                  <a:schemeClr val="bg1"/>
                </a:solidFill>
              </a:rPr>
              <a:t>By 1647, fixed platforms were also used</a:t>
            </a:r>
          </a:p>
          <a:p>
            <a:r>
              <a:rPr lang="en-US" sz="3500" dirty="0">
                <a:solidFill>
                  <a:schemeClr val="bg1"/>
                </a:solidFill>
              </a:rPr>
              <a:t>Performed first in front of churches, then courtyards, then streets; no evidence that they were ever performed in the church itself</a:t>
            </a:r>
          </a:p>
          <a:p>
            <a:r>
              <a:rPr lang="en-US" sz="3500" dirty="0">
                <a:solidFill>
                  <a:schemeClr val="bg1"/>
                </a:solidFill>
              </a:rPr>
              <a:t>The autos were forbidden in 1765 – called too carnival in spirit. </a:t>
            </a:r>
          </a:p>
          <a:p>
            <a:r>
              <a:rPr lang="en-US" sz="3500" dirty="0">
                <a:solidFill>
                  <a:schemeClr val="bg1"/>
                </a:solidFill>
              </a:rPr>
              <a:t>Some of the farces and dances elements considered objectionable. </a:t>
            </a:r>
          </a:p>
          <a:p>
            <a:r>
              <a:rPr lang="en-US" sz="3500" dirty="0">
                <a:solidFill>
                  <a:schemeClr val="bg1"/>
                </a:solidFill>
              </a:rPr>
              <a:t>Also, having the plays performed by possibly immoral actors was objectionable. </a:t>
            </a:r>
          </a:p>
          <a:p>
            <a:r>
              <a:rPr lang="en-US" sz="3500" dirty="0">
                <a:solidFill>
                  <a:schemeClr val="bg1"/>
                </a:solidFill>
              </a:rPr>
              <a:t>However, the autos were an adjunct for professional acting for 200 years</a:t>
            </a:r>
          </a:p>
          <a:p>
            <a:endParaRPr lang="en-US"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3429000"/>
            <a:ext cx="3810000" cy="1295400"/>
          </a:xfrm>
          <a:prstGeom prst="rect">
            <a:avLst/>
          </a:prstGeom>
        </p:spPr>
      </p:pic>
    </p:spTree>
    <p:extLst>
      <p:ext uri="{BB962C8B-B14F-4D97-AF65-F5344CB8AC3E}">
        <p14:creationId xmlns:p14="http://schemas.microsoft.com/office/powerpoint/2010/main" val="8277989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a:solidFill>
                  <a:schemeClr val="accent6">
                    <a:lumMod val="75000"/>
                  </a:schemeClr>
                </a:solidFill>
                <a:latin typeface="Century Gothic" panose="020B0502020202020204" pitchFamily="34" charset="0"/>
              </a:rPr>
              <a:t>Spanish Secular Drama</a:t>
            </a:r>
          </a:p>
        </p:txBody>
      </p:sp>
      <p:sp>
        <p:nvSpPr>
          <p:cNvPr id="3" name="Content Placeholder 2"/>
          <p:cNvSpPr>
            <a:spLocks noGrp="1"/>
          </p:cNvSpPr>
          <p:nvPr>
            <p:ph idx="1"/>
          </p:nvPr>
        </p:nvSpPr>
        <p:spPr/>
        <p:txBody>
          <a:bodyPr>
            <a:normAutofit fontScale="47500" lnSpcReduction="20000"/>
          </a:bodyPr>
          <a:lstStyle/>
          <a:p>
            <a:r>
              <a:rPr lang="en-US" sz="3600" dirty="0">
                <a:solidFill>
                  <a:schemeClr val="bg1"/>
                </a:solidFill>
              </a:rPr>
              <a:t>1450-1550</a:t>
            </a:r>
          </a:p>
          <a:p>
            <a:pPr lvl="1"/>
            <a:r>
              <a:rPr lang="en-US" sz="2900" dirty="0">
                <a:solidFill>
                  <a:schemeClr val="bg1"/>
                </a:solidFill>
              </a:rPr>
              <a:t>Spain and Italy were close, they both had an interest in classical learning</a:t>
            </a:r>
          </a:p>
          <a:p>
            <a:pPr lvl="1"/>
            <a:r>
              <a:rPr lang="en-US" sz="2900" dirty="0">
                <a:solidFill>
                  <a:schemeClr val="bg1"/>
                </a:solidFill>
              </a:rPr>
              <a:t>In 1508, a University was founded, which studied Greek, Latin, Hebrew, classical dramas</a:t>
            </a:r>
          </a:p>
          <a:p>
            <a:pPr lvl="1"/>
            <a:r>
              <a:rPr lang="en-US" sz="2900" dirty="0">
                <a:solidFill>
                  <a:schemeClr val="bg1"/>
                </a:solidFill>
              </a:rPr>
              <a:t>Many works were translated</a:t>
            </a:r>
          </a:p>
          <a:p>
            <a:pPr lvl="1"/>
            <a:r>
              <a:rPr lang="en-US" sz="2900" dirty="0">
                <a:solidFill>
                  <a:schemeClr val="bg1"/>
                </a:solidFill>
              </a:rPr>
              <a:t>Some secular works written, but not widely performed</a:t>
            </a:r>
          </a:p>
          <a:p>
            <a:pPr lvl="1"/>
            <a:r>
              <a:rPr lang="en-US" sz="2900" dirty="0">
                <a:solidFill>
                  <a:schemeClr val="bg1"/>
                </a:solidFill>
              </a:rPr>
              <a:t>By 1454, many actors were paid at Corpus Christi, and by 1550 there were a number of professional troupes</a:t>
            </a:r>
          </a:p>
          <a:p>
            <a:pPr marL="457200" lvl="1" indent="0">
              <a:buNone/>
            </a:pPr>
            <a:endParaRPr lang="en-US" dirty="0">
              <a:solidFill>
                <a:schemeClr val="bg1"/>
              </a:solidFill>
            </a:endParaRPr>
          </a:p>
          <a:p>
            <a:r>
              <a:rPr lang="en-US" dirty="0">
                <a:solidFill>
                  <a:srgbClr val="FFFF99"/>
                </a:solidFill>
              </a:rPr>
              <a:t>Lope de Rueda (c. 1510-1565), often called the father of Spanish professional theatre (but was probably just the most successful), toured widely, wrote plays resembling medieval farces. There were not yet any permanent Spanish theatres.</a:t>
            </a:r>
          </a:p>
          <a:p>
            <a:endParaRPr lang="en-US" dirty="0">
              <a:solidFill>
                <a:srgbClr val="FFFF99"/>
              </a:solidFill>
            </a:endParaRPr>
          </a:p>
          <a:p>
            <a:r>
              <a:rPr lang="en-US" dirty="0">
                <a:solidFill>
                  <a:srgbClr val="FFFF99"/>
                </a:solidFill>
              </a:rPr>
              <a:t>Juan de la Cueva (1550-1610) – used Spanish history and classical themes as subjects.</a:t>
            </a:r>
          </a:p>
          <a:p>
            <a:endParaRPr lang="en-US" dirty="0">
              <a:solidFill>
                <a:srgbClr val="FFFF99"/>
              </a:solidFill>
            </a:endParaRPr>
          </a:p>
          <a:p>
            <a:r>
              <a:rPr lang="en-US" dirty="0">
                <a:solidFill>
                  <a:srgbClr val="FFFF99"/>
                </a:solidFill>
              </a:rPr>
              <a:t>Miguel de Cervantes (1547-1616) [Don Quixote]– 36 plays about contemporary Spanish life, but came to be seen as overformal after the plays of de Vega</a:t>
            </a:r>
          </a:p>
          <a:p>
            <a:pPr marL="0" indent="0">
              <a:buNone/>
            </a:pPr>
            <a:endParaRPr lang="en-US" dirty="0">
              <a:solidFill>
                <a:schemeClr val="bg1"/>
              </a:solidFill>
            </a:endParaRPr>
          </a:p>
          <a:p>
            <a:r>
              <a:rPr lang="en-US" dirty="0">
                <a:solidFill>
                  <a:schemeClr val="bg1"/>
                </a:solidFill>
              </a:rPr>
              <a:t>By the end of the 16th century – full-length plays, serious or comic, 3 acts (the 5-act form was never adopted in Spain).</a:t>
            </a:r>
          </a:p>
          <a:p>
            <a:endParaRPr lang="en-US" dirty="0">
              <a:solidFill>
                <a:schemeClr val="bg1"/>
              </a:solidFill>
            </a:endParaRPr>
          </a:p>
        </p:txBody>
      </p:sp>
    </p:spTree>
    <p:extLst>
      <p:ext uri="{BB962C8B-B14F-4D97-AF65-F5344CB8AC3E}">
        <p14:creationId xmlns:p14="http://schemas.microsoft.com/office/powerpoint/2010/main" val="1738222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a:solidFill>
                  <a:srgbClr val="FF0000"/>
                </a:solidFill>
                <a:effectLst>
                  <a:glow rad="139700">
                    <a:schemeClr val="accent2">
                      <a:satMod val="175000"/>
                      <a:alpha val="40000"/>
                    </a:schemeClr>
                  </a:glow>
                </a:effectLst>
                <a:latin typeface="Gill Sans MT Ext Condensed Bold" panose="020B0902020104020203" pitchFamily="34" charset="0"/>
              </a:rPr>
              <a:t>Who was Lope de Rueda?</a:t>
            </a:r>
          </a:p>
        </p:txBody>
      </p:sp>
      <p:sp>
        <p:nvSpPr>
          <p:cNvPr id="3" name="Content Placeholder 2"/>
          <p:cNvSpPr>
            <a:spLocks noGrp="1"/>
          </p:cNvSpPr>
          <p:nvPr>
            <p:ph sz="half" idx="1"/>
          </p:nvPr>
        </p:nvSpPr>
        <p:spPr>
          <a:xfrm>
            <a:off x="457200" y="1600200"/>
            <a:ext cx="5943600" cy="4525963"/>
          </a:xfrm>
        </p:spPr>
        <p:txBody>
          <a:bodyPr>
            <a:normAutofit fontScale="55000" lnSpcReduction="20000"/>
          </a:bodyPr>
          <a:lstStyle/>
          <a:p>
            <a:pPr marL="0" indent="0">
              <a:buNone/>
            </a:pPr>
            <a:r>
              <a:rPr lang="en-US" dirty="0">
                <a:solidFill>
                  <a:schemeClr val="bg1"/>
                </a:solidFill>
              </a:rPr>
              <a:t>According to Britannica.com:</a:t>
            </a:r>
          </a:p>
          <a:p>
            <a:r>
              <a:rPr lang="en-US" dirty="0">
                <a:solidFill>
                  <a:schemeClr val="bg1"/>
                </a:solidFill>
              </a:rPr>
              <a:t>Lope de Rueda was born 1510 in </a:t>
            </a:r>
            <a:r>
              <a:rPr lang="en-US" dirty="0" err="1">
                <a:solidFill>
                  <a:schemeClr val="bg1"/>
                </a:solidFill>
              </a:rPr>
              <a:t>Sevilla</a:t>
            </a:r>
            <a:r>
              <a:rPr lang="en-US" dirty="0">
                <a:solidFill>
                  <a:schemeClr val="bg1"/>
                </a:solidFill>
              </a:rPr>
              <a:t>, Spain—died in 1565</a:t>
            </a:r>
          </a:p>
          <a:p>
            <a:r>
              <a:rPr lang="en-US" dirty="0">
                <a:solidFill>
                  <a:schemeClr val="bg1"/>
                </a:solidFill>
              </a:rPr>
              <a:t>Outstanding figure of the early Spanish theatre who did much to popularize it and prepared the way for Lope de Vega</a:t>
            </a:r>
          </a:p>
          <a:p>
            <a:r>
              <a:rPr lang="en-US" dirty="0">
                <a:solidFill>
                  <a:schemeClr val="bg1"/>
                </a:solidFill>
              </a:rPr>
              <a:t>A gold-beater by trade, Rueda was probably attracted to the stage by touring Italian actors</a:t>
            </a:r>
          </a:p>
          <a:p>
            <a:r>
              <a:rPr lang="en-US" dirty="0">
                <a:solidFill>
                  <a:schemeClr val="bg1"/>
                </a:solidFill>
              </a:rPr>
              <a:t>He organized a traveling theatre company and as its author, or author-manager, took his troupe throughout Spain. </a:t>
            </a:r>
          </a:p>
          <a:p>
            <a:r>
              <a:rPr lang="en-US" dirty="0">
                <a:solidFill>
                  <a:schemeClr val="bg1"/>
                </a:solidFill>
              </a:rPr>
              <a:t>He became popular and played before all kinds of audiences, from Philip II to crowds of rural </a:t>
            </a:r>
            <a:r>
              <a:rPr lang="en-US" dirty="0" err="1">
                <a:solidFill>
                  <a:schemeClr val="bg1"/>
                </a:solidFill>
              </a:rPr>
              <a:t>townfolk</a:t>
            </a:r>
            <a:r>
              <a:rPr lang="en-US" dirty="0">
                <a:solidFill>
                  <a:schemeClr val="bg1"/>
                </a:solidFill>
              </a:rPr>
              <a:t>. </a:t>
            </a:r>
          </a:p>
          <a:p>
            <a:r>
              <a:rPr lang="en-US" dirty="0">
                <a:solidFill>
                  <a:schemeClr val="bg1"/>
                </a:solidFill>
              </a:rPr>
              <a:t>His work was seen by Cervantes, who praised him both as an actor and as a writer of verse. </a:t>
            </a:r>
          </a:p>
          <a:p>
            <a:r>
              <a:rPr lang="en-US" dirty="0">
                <a:solidFill>
                  <a:srgbClr val="FFFF99"/>
                </a:solidFill>
              </a:rPr>
              <a:t>His most important contributions to early Spanish drama are the </a:t>
            </a:r>
            <a:r>
              <a:rPr lang="en-US" dirty="0" err="1">
                <a:solidFill>
                  <a:srgbClr val="FFFF99"/>
                </a:solidFill>
              </a:rPr>
              <a:t>pasos</a:t>
            </a:r>
            <a:r>
              <a:rPr lang="en-US" dirty="0">
                <a:solidFill>
                  <a:srgbClr val="FFFF99"/>
                </a:solidFill>
              </a:rPr>
              <a:t>, comic representations drawn from the events of daily life and intended to be used as humorous relief between the acts of longer works or even incorporated into them as amusing interludes. </a:t>
            </a:r>
            <a:r>
              <a:rPr lang="en-US" dirty="0">
                <a:solidFill>
                  <a:schemeClr val="bg1"/>
                </a:solidFill>
              </a:rPr>
              <a:t>Written in prose, they brought to the stage a natural language spoken by conventional figures such as the simpleton and the master. </a:t>
            </a:r>
          </a:p>
          <a:p>
            <a:r>
              <a:rPr lang="en-US" dirty="0">
                <a:solidFill>
                  <a:schemeClr val="bg1"/>
                </a:solidFill>
              </a:rPr>
              <a:t>His longer works, </a:t>
            </a:r>
            <a:r>
              <a:rPr lang="en-US" i="1" dirty="0">
                <a:solidFill>
                  <a:schemeClr val="bg1"/>
                </a:solidFill>
              </a:rPr>
              <a:t>the </a:t>
            </a:r>
            <a:r>
              <a:rPr lang="en-US" i="1" dirty="0" err="1">
                <a:solidFill>
                  <a:schemeClr val="bg1"/>
                </a:solidFill>
              </a:rPr>
              <a:t>comedias</a:t>
            </a:r>
            <a:r>
              <a:rPr lang="en-US" i="1" dirty="0">
                <a:solidFill>
                  <a:schemeClr val="bg1"/>
                </a:solidFill>
              </a:rPr>
              <a:t> Medora</a:t>
            </a:r>
            <a:r>
              <a:rPr lang="en-US" dirty="0">
                <a:solidFill>
                  <a:schemeClr val="bg1"/>
                </a:solidFill>
              </a:rPr>
              <a:t>, </a:t>
            </a:r>
            <a:r>
              <a:rPr lang="en-US" i="1" dirty="0" err="1">
                <a:solidFill>
                  <a:schemeClr val="bg1"/>
                </a:solidFill>
              </a:rPr>
              <a:t>Armelina</a:t>
            </a:r>
            <a:r>
              <a:rPr lang="en-US" dirty="0">
                <a:solidFill>
                  <a:schemeClr val="bg1"/>
                </a:solidFill>
              </a:rPr>
              <a:t>, </a:t>
            </a:r>
            <a:r>
              <a:rPr lang="en-US" i="1" dirty="0">
                <a:solidFill>
                  <a:schemeClr val="bg1"/>
                </a:solidFill>
              </a:rPr>
              <a:t>Eufemia</a:t>
            </a:r>
            <a:r>
              <a:rPr lang="en-US" dirty="0">
                <a:solidFill>
                  <a:schemeClr val="bg1"/>
                </a:solidFill>
              </a:rPr>
              <a:t>, and </a:t>
            </a:r>
            <a:r>
              <a:rPr lang="en-US" i="1" dirty="0">
                <a:solidFill>
                  <a:schemeClr val="bg1"/>
                </a:solidFill>
              </a:rPr>
              <a:t>Los </a:t>
            </a:r>
            <a:r>
              <a:rPr lang="en-US" i="1" dirty="0" err="1">
                <a:solidFill>
                  <a:schemeClr val="bg1"/>
                </a:solidFill>
              </a:rPr>
              <a:t>engañados</a:t>
            </a:r>
            <a:r>
              <a:rPr lang="en-US" dirty="0">
                <a:solidFill>
                  <a:schemeClr val="bg1"/>
                </a:solidFill>
              </a:rPr>
              <a:t> and the dialogues </a:t>
            </a:r>
            <a:r>
              <a:rPr lang="en-US" i="1" dirty="0">
                <a:solidFill>
                  <a:schemeClr val="bg1"/>
                </a:solidFill>
              </a:rPr>
              <a:t>Camila</a:t>
            </a:r>
            <a:r>
              <a:rPr lang="en-US" dirty="0">
                <a:solidFill>
                  <a:schemeClr val="bg1"/>
                </a:solidFill>
              </a:rPr>
              <a:t>, </a:t>
            </a:r>
            <a:r>
              <a:rPr lang="en-US" i="1" dirty="0" err="1">
                <a:solidFill>
                  <a:schemeClr val="bg1"/>
                </a:solidFill>
              </a:rPr>
              <a:t>Tymbira</a:t>
            </a:r>
            <a:r>
              <a:rPr lang="en-US" dirty="0">
                <a:solidFill>
                  <a:schemeClr val="bg1"/>
                </a:solidFill>
              </a:rPr>
              <a:t>, and </a:t>
            </a:r>
            <a:r>
              <a:rPr lang="en-US" i="1" dirty="0" err="1">
                <a:solidFill>
                  <a:schemeClr val="bg1"/>
                </a:solidFill>
              </a:rPr>
              <a:t>Prendas</a:t>
            </a:r>
            <a:r>
              <a:rPr lang="en-US" i="1" dirty="0">
                <a:solidFill>
                  <a:schemeClr val="bg1"/>
                </a:solidFill>
              </a:rPr>
              <a:t> de </a:t>
            </a:r>
            <a:r>
              <a:rPr lang="en-US" i="1" dirty="0" err="1">
                <a:solidFill>
                  <a:schemeClr val="bg1"/>
                </a:solidFill>
              </a:rPr>
              <a:t>amor</a:t>
            </a:r>
            <a:r>
              <a:rPr lang="en-US" dirty="0">
                <a:solidFill>
                  <a:schemeClr val="bg1"/>
                </a:solidFill>
              </a:rPr>
              <a:t>, derive directly from Italian comedy.</a:t>
            </a:r>
          </a:p>
          <a:p>
            <a:endParaRPr lang="en-US" dirty="0">
              <a:solidFill>
                <a:schemeClr val="bg1"/>
              </a:solidFill>
            </a:endParaRP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29400" y="1600200"/>
            <a:ext cx="2057400" cy="4343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013400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a:ln w="6600">
                  <a:solidFill>
                    <a:schemeClr val="accent2"/>
                  </a:solidFill>
                  <a:prstDash val="solid"/>
                </a:ln>
                <a:solidFill>
                  <a:srgbClr val="FFFFFF"/>
                </a:solidFill>
                <a:effectLst>
                  <a:outerShdw dist="38100" dir="2700000" algn="tl" rotWithShape="0">
                    <a:schemeClr val="accent2"/>
                  </a:outerShdw>
                </a:effectLst>
                <a:latin typeface="DilleniaUPC" panose="02020603050405020304" pitchFamily="18" charset="-34"/>
                <a:cs typeface="DilleniaUPC" panose="02020603050405020304" pitchFamily="18" charset="-34"/>
              </a:rPr>
              <a:t>Who was Juan de la Cueva?</a:t>
            </a: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52400" y="1447800"/>
            <a:ext cx="2438400" cy="4953000"/>
          </a:xfrm>
        </p:spPr>
      </p:pic>
      <p:sp>
        <p:nvSpPr>
          <p:cNvPr id="4" name="Content Placeholder 3"/>
          <p:cNvSpPr>
            <a:spLocks noGrp="1"/>
          </p:cNvSpPr>
          <p:nvPr>
            <p:ph sz="half" idx="2"/>
          </p:nvPr>
        </p:nvSpPr>
        <p:spPr>
          <a:xfrm>
            <a:off x="2667000" y="1600200"/>
            <a:ext cx="6019800" cy="4525963"/>
          </a:xfrm>
        </p:spPr>
        <p:txBody>
          <a:bodyPr>
            <a:normAutofit fontScale="47500" lnSpcReduction="20000"/>
          </a:bodyPr>
          <a:lstStyle/>
          <a:p>
            <a:pPr marL="0" indent="0">
              <a:buNone/>
            </a:pPr>
            <a:r>
              <a:rPr lang="en-US" sz="3300" dirty="0">
                <a:solidFill>
                  <a:schemeClr val="bg1"/>
                </a:solidFill>
              </a:rPr>
              <a:t>According to Britannica.com:</a:t>
            </a:r>
          </a:p>
          <a:p>
            <a:r>
              <a:rPr lang="en-US" sz="3300" dirty="0">
                <a:solidFill>
                  <a:schemeClr val="bg1"/>
                </a:solidFill>
              </a:rPr>
              <a:t>Juan de la Cueva, in full Juan de la Cueva de </a:t>
            </a:r>
            <a:r>
              <a:rPr lang="en-US" sz="3300" dirty="0" err="1">
                <a:solidFill>
                  <a:schemeClr val="bg1"/>
                </a:solidFill>
              </a:rPr>
              <a:t>Garoza</a:t>
            </a:r>
            <a:r>
              <a:rPr lang="en-US" sz="3300" dirty="0">
                <a:solidFill>
                  <a:schemeClr val="bg1"/>
                </a:solidFill>
              </a:rPr>
              <a:t> was born in 1550 in </a:t>
            </a:r>
            <a:r>
              <a:rPr lang="en-US" sz="3300" dirty="0" err="1">
                <a:solidFill>
                  <a:schemeClr val="bg1"/>
                </a:solidFill>
              </a:rPr>
              <a:t>Sevilla</a:t>
            </a:r>
            <a:r>
              <a:rPr lang="en-US" sz="3300" dirty="0">
                <a:solidFill>
                  <a:schemeClr val="bg1"/>
                </a:solidFill>
              </a:rPr>
              <a:t> [Spain]—died in 1610, </a:t>
            </a:r>
            <a:r>
              <a:rPr lang="en-US" sz="3300" dirty="0" err="1">
                <a:solidFill>
                  <a:schemeClr val="bg1"/>
                </a:solidFill>
              </a:rPr>
              <a:t>Sevilla</a:t>
            </a:r>
            <a:r>
              <a:rPr lang="en-US" sz="3300" dirty="0">
                <a:solidFill>
                  <a:schemeClr val="bg1"/>
                </a:solidFill>
              </a:rPr>
              <a:t>. </a:t>
            </a:r>
          </a:p>
          <a:p>
            <a:r>
              <a:rPr lang="en-US" sz="3300" dirty="0">
                <a:solidFill>
                  <a:srgbClr val="FFFF99"/>
                </a:solidFill>
              </a:rPr>
              <a:t>He was a Spanish dramatist and poet, one of the earliest Spanish writers to depart from classical forms and use national historical subjects.</a:t>
            </a:r>
          </a:p>
          <a:p>
            <a:r>
              <a:rPr lang="en-US" sz="3300" dirty="0">
                <a:solidFill>
                  <a:schemeClr val="bg1"/>
                </a:solidFill>
              </a:rPr>
              <a:t>Cueva differed from his contemporaries in having his plays published, thus transmitting to posterity intact examples of early, mediocre, Spanish drama. </a:t>
            </a:r>
          </a:p>
          <a:p>
            <a:r>
              <a:rPr lang="en-US" sz="3300" dirty="0">
                <a:solidFill>
                  <a:schemeClr val="bg1"/>
                </a:solidFill>
              </a:rPr>
              <a:t>Cueva was particularly skilled at adapting medieval Spanish legends and ballads </a:t>
            </a:r>
          </a:p>
          <a:p>
            <a:r>
              <a:rPr lang="en-US" sz="3300" dirty="0">
                <a:solidFill>
                  <a:schemeClr val="bg1"/>
                </a:solidFill>
              </a:rPr>
              <a:t>His </a:t>
            </a:r>
            <a:r>
              <a:rPr lang="en-US" sz="3300" i="1" dirty="0" err="1">
                <a:solidFill>
                  <a:schemeClr val="bg1"/>
                </a:solidFill>
              </a:rPr>
              <a:t>Tragedia</a:t>
            </a:r>
            <a:r>
              <a:rPr lang="en-US" sz="3300" i="1" dirty="0">
                <a:solidFill>
                  <a:schemeClr val="bg1"/>
                </a:solidFill>
              </a:rPr>
              <a:t> de </a:t>
            </a:r>
            <a:r>
              <a:rPr lang="en-US" sz="3300" i="1" dirty="0" err="1">
                <a:solidFill>
                  <a:schemeClr val="bg1"/>
                </a:solidFill>
              </a:rPr>
              <a:t>los</a:t>
            </a:r>
            <a:r>
              <a:rPr lang="en-US" sz="3300" i="1" dirty="0">
                <a:solidFill>
                  <a:schemeClr val="bg1"/>
                </a:solidFill>
              </a:rPr>
              <a:t> </a:t>
            </a:r>
            <a:r>
              <a:rPr lang="en-US" sz="3300" i="1" dirty="0" err="1">
                <a:solidFill>
                  <a:schemeClr val="bg1"/>
                </a:solidFill>
              </a:rPr>
              <a:t>siete</a:t>
            </a:r>
            <a:r>
              <a:rPr lang="en-US" sz="3300" i="1" dirty="0">
                <a:solidFill>
                  <a:schemeClr val="bg1"/>
                </a:solidFill>
              </a:rPr>
              <a:t> </a:t>
            </a:r>
            <a:r>
              <a:rPr lang="en-US" sz="3300" i="1" dirty="0" err="1">
                <a:solidFill>
                  <a:schemeClr val="bg1"/>
                </a:solidFill>
              </a:rPr>
              <a:t>infantes</a:t>
            </a:r>
            <a:r>
              <a:rPr lang="en-US" sz="3300" i="1" dirty="0">
                <a:solidFill>
                  <a:schemeClr val="bg1"/>
                </a:solidFill>
              </a:rPr>
              <a:t> de Lara </a:t>
            </a:r>
            <a:r>
              <a:rPr lang="en-US" sz="3300" dirty="0">
                <a:solidFill>
                  <a:schemeClr val="bg1"/>
                </a:solidFill>
              </a:rPr>
              <a:t>(1588; “Tragedy of the Seven Princes of Lara”) and </a:t>
            </a:r>
            <a:r>
              <a:rPr lang="en-US" sz="3300" i="1" dirty="0">
                <a:solidFill>
                  <a:schemeClr val="bg1"/>
                </a:solidFill>
              </a:rPr>
              <a:t>La </a:t>
            </a:r>
            <a:r>
              <a:rPr lang="en-US" sz="3300" i="1" dirty="0" err="1">
                <a:solidFill>
                  <a:schemeClr val="bg1"/>
                </a:solidFill>
              </a:rPr>
              <a:t>muerte</a:t>
            </a:r>
            <a:r>
              <a:rPr lang="en-US" sz="3300" i="1" dirty="0">
                <a:solidFill>
                  <a:schemeClr val="bg1"/>
                </a:solidFill>
              </a:rPr>
              <a:t> del </a:t>
            </a:r>
            <a:r>
              <a:rPr lang="en-US" sz="3300" i="1" dirty="0" err="1">
                <a:solidFill>
                  <a:schemeClr val="bg1"/>
                </a:solidFill>
              </a:rPr>
              <a:t>rey</a:t>
            </a:r>
            <a:r>
              <a:rPr lang="en-US" sz="3300" i="1" dirty="0">
                <a:solidFill>
                  <a:schemeClr val="bg1"/>
                </a:solidFill>
              </a:rPr>
              <a:t> don Sancho </a:t>
            </a:r>
            <a:r>
              <a:rPr lang="en-US" sz="3300" dirty="0">
                <a:solidFill>
                  <a:schemeClr val="bg1"/>
                </a:solidFill>
              </a:rPr>
              <a:t>(1588; “The Death of King Don Sancho”) were later used by Lope de Vega and the Romantic novelists. </a:t>
            </a:r>
          </a:p>
          <a:p>
            <a:r>
              <a:rPr lang="en-US" sz="3300" dirty="0">
                <a:solidFill>
                  <a:schemeClr val="bg1"/>
                </a:solidFill>
              </a:rPr>
              <a:t>Other important plays by Cueva include the mythological farces </a:t>
            </a:r>
            <a:r>
              <a:rPr lang="en-US" sz="3300" i="1" dirty="0">
                <a:solidFill>
                  <a:schemeClr val="bg1"/>
                </a:solidFill>
              </a:rPr>
              <a:t>El </a:t>
            </a:r>
            <a:r>
              <a:rPr lang="en-US" sz="3300" i="1" dirty="0" err="1">
                <a:solidFill>
                  <a:schemeClr val="bg1"/>
                </a:solidFill>
              </a:rPr>
              <a:t>saco</a:t>
            </a:r>
            <a:r>
              <a:rPr lang="en-US" sz="3300" i="1" dirty="0">
                <a:solidFill>
                  <a:schemeClr val="bg1"/>
                </a:solidFill>
              </a:rPr>
              <a:t> de Roma y </a:t>
            </a:r>
            <a:r>
              <a:rPr lang="en-US" sz="3300" i="1" dirty="0" err="1">
                <a:solidFill>
                  <a:schemeClr val="bg1"/>
                </a:solidFill>
              </a:rPr>
              <a:t>muerte</a:t>
            </a:r>
            <a:r>
              <a:rPr lang="en-US" sz="3300" i="1" dirty="0">
                <a:solidFill>
                  <a:schemeClr val="bg1"/>
                </a:solidFill>
              </a:rPr>
              <a:t> de </a:t>
            </a:r>
            <a:r>
              <a:rPr lang="en-US" sz="3300" i="1" dirty="0" err="1">
                <a:solidFill>
                  <a:schemeClr val="bg1"/>
                </a:solidFill>
              </a:rPr>
              <a:t>Borbón</a:t>
            </a:r>
            <a:r>
              <a:rPr lang="en-US" sz="3300" dirty="0">
                <a:solidFill>
                  <a:schemeClr val="bg1"/>
                </a:solidFill>
              </a:rPr>
              <a:t> (“The Sacking of Rome and the Death of [the Duke of] Bourbon”) and </a:t>
            </a:r>
            <a:r>
              <a:rPr lang="en-US" sz="3300" i="1" dirty="0">
                <a:solidFill>
                  <a:schemeClr val="bg1"/>
                </a:solidFill>
              </a:rPr>
              <a:t>El </a:t>
            </a:r>
            <a:r>
              <a:rPr lang="en-US" sz="3300" i="1" dirty="0" err="1">
                <a:solidFill>
                  <a:schemeClr val="bg1"/>
                </a:solidFill>
              </a:rPr>
              <a:t>infamador</a:t>
            </a:r>
            <a:r>
              <a:rPr lang="en-US" sz="3300" i="1" dirty="0">
                <a:solidFill>
                  <a:schemeClr val="bg1"/>
                </a:solidFill>
              </a:rPr>
              <a:t> </a:t>
            </a:r>
            <a:r>
              <a:rPr lang="en-US" sz="3300" dirty="0">
                <a:solidFill>
                  <a:schemeClr val="bg1"/>
                </a:solidFill>
              </a:rPr>
              <a:t>(1581; “The Slanderer”).</a:t>
            </a:r>
          </a:p>
          <a:p>
            <a:endParaRPr lang="en-US" dirty="0">
              <a:solidFill>
                <a:schemeClr val="bg1"/>
              </a:solidFill>
            </a:endParaRPr>
          </a:p>
        </p:txBody>
      </p:sp>
    </p:spTree>
    <p:extLst>
      <p:ext uri="{BB962C8B-B14F-4D97-AF65-F5344CB8AC3E}">
        <p14:creationId xmlns:p14="http://schemas.microsoft.com/office/powerpoint/2010/main" val="1357794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a:solidFill>
                  <a:srgbClr val="FF0000"/>
                </a:solidFill>
                <a:effectLst>
                  <a:glow rad="139700">
                    <a:schemeClr val="accent2">
                      <a:satMod val="175000"/>
                      <a:alpha val="40000"/>
                    </a:schemeClr>
                  </a:glow>
                </a:effectLst>
                <a:latin typeface="Estrangelo Edessa" panose="03080600000000000000" pitchFamily="66" charset="0"/>
                <a:cs typeface="Estrangelo Edessa" panose="03080600000000000000" pitchFamily="66" charset="0"/>
              </a:rPr>
              <a:t>The Renaissance</a:t>
            </a:r>
          </a:p>
        </p:txBody>
      </p:sp>
      <p:sp>
        <p:nvSpPr>
          <p:cNvPr id="3" name="Content Placeholder 2"/>
          <p:cNvSpPr>
            <a:spLocks noGrp="1"/>
          </p:cNvSpPr>
          <p:nvPr>
            <p:ph idx="1"/>
          </p:nvPr>
        </p:nvSpPr>
        <p:spPr/>
        <p:txBody>
          <a:bodyPr>
            <a:normAutofit fontScale="47500" lnSpcReduction="20000"/>
          </a:bodyPr>
          <a:lstStyle/>
          <a:p>
            <a:r>
              <a:rPr lang="en-US" sz="3400" dirty="0">
                <a:solidFill>
                  <a:schemeClr val="bg1"/>
                </a:solidFill>
              </a:rPr>
              <a:t>Around 1300 (had beginnings in 1200’s) the Renaissance was founded primarily in Italy</a:t>
            </a:r>
          </a:p>
          <a:p>
            <a:r>
              <a:rPr lang="en-US" sz="3400" dirty="0">
                <a:solidFill>
                  <a:schemeClr val="bg1"/>
                </a:solidFill>
              </a:rPr>
              <a:t>Renaissance means rebirth</a:t>
            </a:r>
          </a:p>
          <a:p>
            <a:r>
              <a:rPr lang="en-US" sz="3400" dirty="0">
                <a:solidFill>
                  <a:schemeClr val="bg1"/>
                </a:solidFill>
              </a:rPr>
              <a:t>There were new ideas, based on classical teachings</a:t>
            </a:r>
          </a:p>
          <a:p>
            <a:r>
              <a:rPr lang="en-US" sz="3400" dirty="0">
                <a:solidFill>
                  <a:schemeClr val="bg1"/>
                </a:solidFill>
              </a:rPr>
              <a:t>By the 16th century, the Renaissance had saturated most of European thought</a:t>
            </a:r>
          </a:p>
          <a:p>
            <a:pPr marL="0" indent="0">
              <a:buNone/>
            </a:pPr>
            <a:endParaRPr lang="en-US" sz="3400" dirty="0">
              <a:solidFill>
                <a:schemeClr val="bg1"/>
              </a:solidFill>
            </a:endParaRPr>
          </a:p>
          <a:p>
            <a:r>
              <a:rPr lang="en-US" sz="3400" dirty="0">
                <a:solidFill>
                  <a:schemeClr val="bg1"/>
                </a:solidFill>
              </a:rPr>
              <a:t>Influences on the Renaissance:</a:t>
            </a:r>
          </a:p>
          <a:p>
            <a:pPr lvl="1"/>
            <a:r>
              <a:rPr lang="en-US" sz="2900" dirty="0">
                <a:solidFill>
                  <a:schemeClr val="bg1"/>
                </a:solidFill>
              </a:rPr>
              <a:t>Weakening Church influence</a:t>
            </a:r>
          </a:p>
          <a:p>
            <a:pPr lvl="1"/>
            <a:r>
              <a:rPr lang="en-US" sz="2900" dirty="0">
                <a:solidFill>
                  <a:schemeClr val="bg1"/>
                </a:solidFill>
              </a:rPr>
              <a:t>In 1405, Constantinople (present-day Turkey) fell to the Turks. </a:t>
            </a:r>
          </a:p>
          <a:p>
            <a:pPr lvl="1"/>
            <a:r>
              <a:rPr lang="en-US" sz="2900" dirty="0">
                <a:solidFill>
                  <a:schemeClr val="bg1"/>
                </a:solidFill>
              </a:rPr>
              <a:t>Scholars fled West with valuable manuscripts, including some Greek dramas</a:t>
            </a:r>
          </a:p>
          <a:p>
            <a:pPr lvl="1"/>
            <a:r>
              <a:rPr lang="en-US" sz="2900" dirty="0">
                <a:solidFill>
                  <a:schemeClr val="bg1"/>
                </a:solidFill>
              </a:rPr>
              <a:t>1465 – the Printing Press invented – the Bible and some manuscripts were printed</a:t>
            </a:r>
          </a:p>
          <a:p>
            <a:pPr lvl="1"/>
            <a:r>
              <a:rPr lang="en-US" sz="2900" dirty="0">
                <a:solidFill>
                  <a:schemeClr val="bg1"/>
                </a:solidFill>
              </a:rPr>
              <a:t>By 1467-1470, the printing press and printed manuscripts get to Italy, and classical plays become staged at Universities and Courts or Academies (club-like learning organizations). </a:t>
            </a:r>
          </a:p>
          <a:p>
            <a:pPr lvl="1"/>
            <a:r>
              <a:rPr lang="en-US" sz="2900" dirty="0">
                <a:solidFill>
                  <a:schemeClr val="bg1"/>
                </a:solidFill>
              </a:rPr>
              <a:t>Manuscripts also dealt with ancient architecture, Aristotle’s works, Horace, etc.</a:t>
            </a:r>
          </a:p>
          <a:p>
            <a:pPr lvl="1"/>
            <a:r>
              <a:rPr lang="en-US" sz="2900" dirty="0">
                <a:solidFill>
                  <a:schemeClr val="bg1"/>
                </a:solidFill>
              </a:rPr>
              <a:t>In Italy, the nobility patronized the arts; playwrights were then often under noble patronage</a:t>
            </a:r>
          </a:p>
          <a:p>
            <a:endParaRPr lang="en-US" sz="3400" dirty="0">
              <a:solidFill>
                <a:srgbClr val="FFFF99"/>
              </a:solidFill>
            </a:endParaRPr>
          </a:p>
          <a:p>
            <a:r>
              <a:rPr lang="en-US" sz="3400" dirty="0">
                <a:solidFill>
                  <a:srgbClr val="FFFF99"/>
                </a:solidFill>
              </a:rPr>
              <a:t>The Major Renaissance contributions to the Theatre:</a:t>
            </a:r>
          </a:p>
          <a:p>
            <a:pPr lvl="1"/>
            <a:r>
              <a:rPr lang="en-US" sz="2900" dirty="0">
                <a:solidFill>
                  <a:srgbClr val="FFFF99"/>
                </a:solidFill>
              </a:rPr>
              <a:t>1. Neoclassical ideal in playwriting and criticism</a:t>
            </a:r>
          </a:p>
          <a:p>
            <a:pPr lvl="1"/>
            <a:r>
              <a:rPr lang="en-US" sz="2900" dirty="0">
                <a:solidFill>
                  <a:srgbClr val="FFFF99"/>
                </a:solidFill>
              </a:rPr>
              <a:t>2. Italianate staging and architecture</a:t>
            </a:r>
          </a:p>
          <a:p>
            <a:pPr lvl="1"/>
            <a:r>
              <a:rPr lang="en-US" sz="2900" dirty="0">
                <a:solidFill>
                  <a:srgbClr val="FFFF99"/>
                </a:solidFill>
              </a:rPr>
              <a:t>3. Commedia </a:t>
            </a:r>
            <a:r>
              <a:rPr lang="en-US" sz="2900" dirty="0" err="1">
                <a:solidFill>
                  <a:srgbClr val="FFFF99"/>
                </a:solidFill>
              </a:rPr>
              <a:t>dell’Arte</a:t>
            </a:r>
            <a:endParaRPr lang="en-US" sz="2900" dirty="0">
              <a:solidFill>
                <a:srgbClr val="FFFF99"/>
              </a:solidFill>
            </a:endParaRPr>
          </a:p>
          <a:p>
            <a:endParaRPr lang="en-US" dirty="0">
              <a:solidFill>
                <a:schemeClr val="bg1"/>
              </a:solidFill>
            </a:endParaRPr>
          </a:p>
        </p:txBody>
      </p:sp>
    </p:spTree>
    <p:extLst>
      <p:ext uri="{BB962C8B-B14F-4D97-AF65-F5344CB8AC3E}">
        <p14:creationId xmlns:p14="http://schemas.microsoft.com/office/powerpoint/2010/main" val="5475961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rgbClr val="92D050"/>
                </a:solidFill>
                <a:latin typeface="Goudy Stout" panose="0202090407030B020401" pitchFamily="18" charset="0"/>
              </a:rPr>
              <a:t>Who was Miguel de Cervantes?</a:t>
            </a:r>
          </a:p>
        </p:txBody>
      </p:sp>
      <p:sp>
        <p:nvSpPr>
          <p:cNvPr id="3" name="Content Placeholder 2"/>
          <p:cNvSpPr>
            <a:spLocks noGrp="1"/>
          </p:cNvSpPr>
          <p:nvPr>
            <p:ph sz="half" idx="1"/>
          </p:nvPr>
        </p:nvSpPr>
        <p:spPr>
          <a:xfrm>
            <a:off x="457200" y="1600200"/>
            <a:ext cx="6019800" cy="4525963"/>
          </a:xfrm>
          <a:ln>
            <a:noFill/>
          </a:ln>
        </p:spPr>
        <p:txBody>
          <a:bodyPr>
            <a:noAutofit/>
          </a:bodyPr>
          <a:lstStyle/>
          <a:p>
            <a:pPr marL="0" indent="0">
              <a:buNone/>
            </a:pPr>
            <a:r>
              <a:rPr lang="en-US" sz="1500" dirty="0">
                <a:solidFill>
                  <a:schemeClr val="bg1"/>
                </a:solidFill>
              </a:rPr>
              <a:t>According to Britannica.com:</a:t>
            </a:r>
          </a:p>
          <a:p>
            <a:r>
              <a:rPr lang="en-US" sz="1500" dirty="0">
                <a:solidFill>
                  <a:schemeClr val="bg1"/>
                </a:solidFill>
              </a:rPr>
              <a:t>Miguel de Cervantes, in full Miguel de Cervantes Saavedra was born September 29</a:t>
            </a:r>
            <a:r>
              <a:rPr lang="en-US" sz="1500" baseline="30000" dirty="0">
                <a:solidFill>
                  <a:schemeClr val="bg1"/>
                </a:solidFill>
              </a:rPr>
              <a:t>th</a:t>
            </a:r>
            <a:r>
              <a:rPr lang="en-US" sz="1500" dirty="0">
                <a:solidFill>
                  <a:schemeClr val="bg1"/>
                </a:solidFill>
              </a:rPr>
              <a:t>, 1547 in Spain—died April 22, 1616 in Madrid, Spain.</a:t>
            </a:r>
          </a:p>
          <a:p>
            <a:r>
              <a:rPr lang="en-US" sz="1500" dirty="0">
                <a:solidFill>
                  <a:srgbClr val="FFFF99"/>
                </a:solidFill>
              </a:rPr>
              <a:t>He was a Spanish novelist, playwright, and poet, the creator of </a:t>
            </a:r>
            <a:r>
              <a:rPr lang="en-US" sz="1500" i="1" dirty="0">
                <a:solidFill>
                  <a:srgbClr val="FFFF99"/>
                </a:solidFill>
              </a:rPr>
              <a:t>Don Quixote</a:t>
            </a:r>
            <a:r>
              <a:rPr lang="en-US" sz="1500" dirty="0">
                <a:solidFill>
                  <a:srgbClr val="FFFF99"/>
                </a:solidFill>
              </a:rPr>
              <a:t> (1605, 1615) and the most important and celebrated figure in Spanish literature. </a:t>
            </a:r>
          </a:p>
          <a:p>
            <a:r>
              <a:rPr lang="en-US" sz="1500" dirty="0">
                <a:solidFill>
                  <a:schemeClr val="bg1"/>
                </a:solidFill>
              </a:rPr>
              <a:t>His novel </a:t>
            </a:r>
            <a:r>
              <a:rPr lang="en-US" sz="1500" i="1" dirty="0">
                <a:solidFill>
                  <a:schemeClr val="bg1"/>
                </a:solidFill>
              </a:rPr>
              <a:t>Don Quixote </a:t>
            </a:r>
            <a:r>
              <a:rPr lang="en-US" sz="1500" dirty="0">
                <a:solidFill>
                  <a:schemeClr val="bg1"/>
                </a:solidFill>
              </a:rPr>
              <a:t>has been translated, in full or in part, into more than 60 languages. </a:t>
            </a:r>
          </a:p>
          <a:p>
            <a:r>
              <a:rPr lang="en-US" sz="1500" dirty="0">
                <a:solidFill>
                  <a:schemeClr val="bg1"/>
                </a:solidFill>
              </a:rPr>
              <a:t>Cervantes was a great experimenter. </a:t>
            </a:r>
          </a:p>
          <a:p>
            <a:r>
              <a:rPr lang="en-US" sz="1500" dirty="0">
                <a:solidFill>
                  <a:schemeClr val="bg1"/>
                </a:solidFill>
              </a:rPr>
              <a:t>He tried his hand in all the major literary genres except the epic. </a:t>
            </a:r>
          </a:p>
          <a:p>
            <a:r>
              <a:rPr lang="en-US" sz="1500" dirty="0">
                <a:solidFill>
                  <a:schemeClr val="bg1"/>
                </a:solidFill>
              </a:rPr>
              <a:t>He was a notable short-story writer, and a few of those in his collection of </a:t>
            </a:r>
            <a:r>
              <a:rPr lang="en-US" sz="1500" i="1" dirty="0" err="1">
                <a:solidFill>
                  <a:schemeClr val="bg1"/>
                </a:solidFill>
              </a:rPr>
              <a:t>Novelas</a:t>
            </a:r>
            <a:r>
              <a:rPr lang="en-US" sz="1500" i="1" dirty="0">
                <a:solidFill>
                  <a:schemeClr val="bg1"/>
                </a:solidFill>
              </a:rPr>
              <a:t> </a:t>
            </a:r>
            <a:r>
              <a:rPr lang="en-US" sz="1500" i="1" dirty="0" err="1">
                <a:solidFill>
                  <a:schemeClr val="bg1"/>
                </a:solidFill>
              </a:rPr>
              <a:t>exemplares</a:t>
            </a:r>
            <a:r>
              <a:rPr lang="en-US" sz="1500" i="1" dirty="0">
                <a:solidFill>
                  <a:schemeClr val="bg1"/>
                </a:solidFill>
              </a:rPr>
              <a:t> </a:t>
            </a:r>
            <a:r>
              <a:rPr lang="en-US" sz="1500" dirty="0">
                <a:solidFill>
                  <a:schemeClr val="bg1"/>
                </a:solidFill>
              </a:rPr>
              <a:t>(1613; Exemplary Stories) attain a level close to that of Don Quixote, on a miniature scale.</a:t>
            </a:r>
          </a:p>
          <a:p>
            <a:r>
              <a:rPr lang="en-US" sz="1500" dirty="0">
                <a:solidFill>
                  <a:schemeClr val="bg1"/>
                </a:solidFill>
              </a:rPr>
              <a:t>Translated almost immediately into English, French, and Italian, </a:t>
            </a:r>
            <a:r>
              <a:rPr lang="en-US" sz="1500" i="1" dirty="0">
                <a:solidFill>
                  <a:schemeClr val="bg1"/>
                </a:solidFill>
              </a:rPr>
              <a:t>Don Quixote </a:t>
            </a:r>
            <a:r>
              <a:rPr lang="en-US" sz="1500" dirty="0">
                <a:solidFill>
                  <a:schemeClr val="bg1"/>
                </a:solidFill>
              </a:rPr>
              <a:t>was viewed primarily as a comic work or a satire of Spanish customs. Ironically, it was the German Romantics, selectively reading </a:t>
            </a:r>
            <a:r>
              <a:rPr lang="en-US" sz="1500" i="1" dirty="0">
                <a:solidFill>
                  <a:schemeClr val="bg1"/>
                </a:solidFill>
              </a:rPr>
              <a:t>Don Quixote </a:t>
            </a:r>
            <a:r>
              <a:rPr lang="en-US" sz="1500" dirty="0">
                <a:solidFill>
                  <a:schemeClr val="bg1"/>
                </a:solidFill>
              </a:rPr>
              <a:t>as a tragic hero, who granted his author world standing.</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629400" y="1600200"/>
            <a:ext cx="2057400" cy="4571999"/>
          </a:xfrm>
          <a:prstGeom prst="rect">
            <a:avLst/>
          </a:prstGeom>
          <a:ln>
            <a:noFill/>
          </a:ln>
          <a:effectLst>
            <a:softEdge rad="112500"/>
          </a:effectLst>
        </p:spPr>
      </p:pic>
    </p:spTree>
    <p:extLst>
      <p:ext uri="{BB962C8B-B14F-4D97-AF65-F5344CB8AC3E}">
        <p14:creationId xmlns:p14="http://schemas.microsoft.com/office/powerpoint/2010/main" val="17507941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a:solidFill>
                  <a:srgbClr val="00B0F0"/>
                </a:solidFill>
                <a:latin typeface="Harlow Solid Italic" panose="04030604020F02020D02" pitchFamily="82" charset="0"/>
              </a:rPr>
              <a:t>The Two Major Playwrights</a:t>
            </a:r>
          </a:p>
        </p:txBody>
      </p:sp>
      <p:sp>
        <p:nvSpPr>
          <p:cNvPr id="3" name="Content Placeholder 2"/>
          <p:cNvSpPr>
            <a:spLocks noGrp="1"/>
          </p:cNvSpPr>
          <p:nvPr>
            <p:ph idx="1"/>
          </p:nvPr>
        </p:nvSpPr>
        <p:spPr/>
        <p:txBody>
          <a:bodyPr>
            <a:normAutofit fontScale="47500" lnSpcReduction="20000"/>
          </a:bodyPr>
          <a:lstStyle/>
          <a:p>
            <a:r>
              <a:rPr lang="en-US" dirty="0">
                <a:solidFill>
                  <a:schemeClr val="bg1"/>
                </a:solidFill>
              </a:rPr>
              <a:t>The first was also the most prolific playwright: </a:t>
            </a:r>
          </a:p>
          <a:p>
            <a:pPr lvl="1"/>
            <a:r>
              <a:rPr lang="en-US" dirty="0">
                <a:solidFill>
                  <a:schemeClr val="bg1"/>
                </a:solidFill>
              </a:rPr>
              <a:t>Lope Félix de Vega </a:t>
            </a:r>
            <a:r>
              <a:rPr lang="en-US" dirty="0" err="1">
                <a:solidFill>
                  <a:schemeClr val="bg1"/>
                </a:solidFill>
              </a:rPr>
              <a:t>Carpia</a:t>
            </a:r>
            <a:r>
              <a:rPr lang="en-US" dirty="0">
                <a:solidFill>
                  <a:schemeClr val="bg1"/>
                </a:solidFill>
              </a:rPr>
              <a:t> [known as Lope de Vega] (1562-1635)</a:t>
            </a:r>
          </a:p>
          <a:p>
            <a:pPr lvl="2"/>
            <a:r>
              <a:rPr lang="en-US" dirty="0">
                <a:solidFill>
                  <a:schemeClr val="bg1"/>
                </a:solidFill>
              </a:rPr>
              <a:t>He was a member of the Armada</a:t>
            </a:r>
          </a:p>
          <a:p>
            <a:pPr lvl="2"/>
            <a:r>
              <a:rPr lang="en-US" dirty="0">
                <a:solidFill>
                  <a:schemeClr val="bg1"/>
                </a:solidFill>
              </a:rPr>
              <a:t>He was a secretary to noblemen</a:t>
            </a:r>
          </a:p>
          <a:p>
            <a:pPr lvl="2"/>
            <a:r>
              <a:rPr lang="en-US" dirty="0">
                <a:solidFill>
                  <a:schemeClr val="bg1"/>
                </a:solidFill>
              </a:rPr>
              <a:t>Had many love affairs</a:t>
            </a:r>
          </a:p>
          <a:p>
            <a:pPr lvl="2"/>
            <a:r>
              <a:rPr lang="en-US" dirty="0">
                <a:solidFill>
                  <a:schemeClr val="bg1"/>
                </a:solidFill>
              </a:rPr>
              <a:t>Was a priest after 1614</a:t>
            </a:r>
          </a:p>
          <a:p>
            <a:pPr lvl="2"/>
            <a:r>
              <a:rPr lang="en-US" dirty="0">
                <a:solidFill>
                  <a:schemeClr val="bg1"/>
                </a:solidFill>
              </a:rPr>
              <a:t>By 1609 he had written 483 comedies (he claimed) – some estimate 1800 plays. </a:t>
            </a:r>
          </a:p>
          <a:p>
            <a:pPr lvl="2"/>
            <a:r>
              <a:rPr lang="en-US" dirty="0">
                <a:solidFill>
                  <a:schemeClr val="bg1"/>
                </a:solidFill>
              </a:rPr>
              <a:t>450 have survived, some written in a few days. </a:t>
            </a:r>
          </a:p>
          <a:p>
            <a:pPr lvl="2"/>
            <a:r>
              <a:rPr lang="en-US" dirty="0">
                <a:solidFill>
                  <a:schemeClr val="bg1"/>
                </a:solidFill>
              </a:rPr>
              <a:t>By the end of his life, it was rumored that he wrote 2 plays per week.</a:t>
            </a:r>
          </a:p>
          <a:p>
            <a:pPr marL="0" indent="0">
              <a:buNone/>
            </a:pPr>
            <a:endParaRPr lang="en-US" dirty="0">
              <a:solidFill>
                <a:schemeClr val="bg1"/>
              </a:solidFill>
            </a:endParaRPr>
          </a:p>
          <a:p>
            <a:r>
              <a:rPr lang="en-US" dirty="0">
                <a:solidFill>
                  <a:schemeClr val="bg1"/>
                </a:solidFill>
              </a:rPr>
              <a:t>General characteristics of de Vega’s plays:</a:t>
            </a:r>
          </a:p>
          <a:p>
            <a:pPr lvl="1"/>
            <a:r>
              <a:rPr lang="en-US" dirty="0">
                <a:solidFill>
                  <a:schemeClr val="bg1"/>
                </a:solidFill>
              </a:rPr>
              <a:t>Clearly defined actions, arousing suspense, dealing with conflicting claims of love and honor</a:t>
            </a:r>
          </a:p>
          <a:p>
            <a:pPr lvl="1"/>
            <a:r>
              <a:rPr lang="en-US" dirty="0">
                <a:solidFill>
                  <a:schemeClr val="bg1"/>
                </a:solidFill>
              </a:rPr>
              <a:t>Happy resolved endings</a:t>
            </a:r>
          </a:p>
          <a:p>
            <a:pPr lvl="1"/>
            <a:r>
              <a:rPr lang="en-US" dirty="0">
                <a:solidFill>
                  <a:schemeClr val="bg1"/>
                </a:solidFill>
              </a:rPr>
              <a:t>Characters representing every rank and condition of people</a:t>
            </a:r>
          </a:p>
          <a:p>
            <a:pPr lvl="1"/>
            <a:r>
              <a:rPr lang="en-US" dirty="0">
                <a:solidFill>
                  <a:schemeClr val="bg1"/>
                </a:solidFill>
              </a:rPr>
              <a:t>Female roles were among his best</a:t>
            </a:r>
          </a:p>
          <a:p>
            <a:pPr lvl="1"/>
            <a:r>
              <a:rPr lang="en-US" dirty="0">
                <a:solidFill>
                  <a:schemeClr val="bg1"/>
                </a:solidFill>
              </a:rPr>
              <a:t>Extended the simpleton character (</a:t>
            </a:r>
            <a:r>
              <a:rPr lang="en-US" dirty="0" err="1">
                <a:solidFill>
                  <a:schemeClr val="bg1"/>
                </a:solidFill>
              </a:rPr>
              <a:t>gracioso</a:t>
            </a:r>
            <a:r>
              <a:rPr lang="en-US" dirty="0">
                <a:solidFill>
                  <a:schemeClr val="bg1"/>
                </a:solidFill>
              </a:rPr>
              <a:t>)</a:t>
            </a:r>
          </a:p>
          <a:p>
            <a:pPr lvl="1"/>
            <a:r>
              <a:rPr lang="en-US" dirty="0">
                <a:solidFill>
                  <a:schemeClr val="bg1"/>
                </a:solidFill>
              </a:rPr>
              <a:t>Natural and lively dialog – MANY FORMS USED - Spanish equivalent of blank verse</a:t>
            </a:r>
          </a:p>
          <a:p>
            <a:pPr marL="457200" lvl="1" indent="0">
              <a:buNone/>
            </a:pPr>
            <a:endParaRPr lang="en-US" dirty="0">
              <a:solidFill>
                <a:schemeClr val="bg1"/>
              </a:solidFill>
            </a:endParaRPr>
          </a:p>
          <a:p>
            <a:r>
              <a:rPr lang="en-US" dirty="0">
                <a:solidFill>
                  <a:schemeClr val="bg1"/>
                </a:solidFill>
              </a:rPr>
              <a:t>Lope de Vega was never ranked with Shakespeare – never penetrated deeply into human life, the darker side glossed over</a:t>
            </a:r>
          </a:p>
          <a:p>
            <a:r>
              <a:rPr lang="en-US" dirty="0">
                <a:solidFill>
                  <a:schemeClr val="bg1"/>
                </a:solidFill>
              </a:rPr>
              <a:t>Lope de Vega was the most popular playwright of his time, though there were many minor playwrights</a:t>
            </a:r>
          </a:p>
          <a:p>
            <a:endParaRPr lang="en-US"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4600" y="1524000"/>
            <a:ext cx="2438400" cy="1981199"/>
          </a:xfrm>
          <a:prstGeom prst="rect">
            <a:avLst/>
          </a:prstGeom>
        </p:spPr>
      </p:pic>
    </p:spTree>
    <p:extLst>
      <p:ext uri="{BB962C8B-B14F-4D97-AF65-F5344CB8AC3E}">
        <p14:creationId xmlns:p14="http://schemas.microsoft.com/office/powerpoint/2010/main" val="26095380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a:solidFill>
                  <a:srgbClr val="00B0F0"/>
                </a:solidFill>
                <a:latin typeface="Harlow Solid Italic" panose="04030604020F02020D02" pitchFamily="82" charset="0"/>
              </a:rPr>
              <a:t>The Two Major Playwrights</a:t>
            </a:r>
          </a:p>
        </p:txBody>
      </p:sp>
      <p:sp>
        <p:nvSpPr>
          <p:cNvPr id="3" name="Content Placeholder 2"/>
          <p:cNvSpPr>
            <a:spLocks noGrp="1"/>
          </p:cNvSpPr>
          <p:nvPr>
            <p:ph idx="1"/>
          </p:nvPr>
        </p:nvSpPr>
        <p:spPr/>
        <p:txBody>
          <a:bodyPr>
            <a:normAutofit fontScale="32500" lnSpcReduction="20000"/>
          </a:bodyPr>
          <a:lstStyle/>
          <a:p>
            <a:r>
              <a:rPr lang="en-US" sz="3700" dirty="0">
                <a:solidFill>
                  <a:schemeClr val="bg1"/>
                </a:solidFill>
              </a:rPr>
              <a:t>The second major Spanish playwright was:</a:t>
            </a:r>
          </a:p>
          <a:p>
            <a:pPr lvl="1"/>
            <a:r>
              <a:rPr lang="en-US" sz="3400" dirty="0">
                <a:solidFill>
                  <a:schemeClr val="bg1"/>
                </a:solidFill>
              </a:rPr>
              <a:t>Pedro </a:t>
            </a:r>
            <a:r>
              <a:rPr lang="en-US" sz="3400" dirty="0" err="1">
                <a:solidFill>
                  <a:schemeClr val="bg1"/>
                </a:solidFill>
              </a:rPr>
              <a:t>Calderón</a:t>
            </a:r>
            <a:r>
              <a:rPr lang="en-US" sz="3400" dirty="0">
                <a:solidFill>
                  <a:schemeClr val="bg1"/>
                </a:solidFill>
              </a:rPr>
              <a:t> de la </a:t>
            </a:r>
            <a:r>
              <a:rPr lang="en-US" sz="3400" dirty="0" err="1">
                <a:solidFill>
                  <a:schemeClr val="bg1"/>
                </a:solidFill>
              </a:rPr>
              <a:t>Barca</a:t>
            </a:r>
            <a:r>
              <a:rPr lang="en-US" sz="3400" dirty="0">
                <a:solidFill>
                  <a:schemeClr val="bg1"/>
                </a:solidFill>
              </a:rPr>
              <a:t> [known as </a:t>
            </a:r>
            <a:r>
              <a:rPr lang="en-US" sz="3400" dirty="0" err="1">
                <a:solidFill>
                  <a:schemeClr val="bg1"/>
                </a:solidFill>
              </a:rPr>
              <a:t>Calderón</a:t>
            </a:r>
            <a:r>
              <a:rPr lang="en-US" sz="3400" dirty="0">
                <a:solidFill>
                  <a:schemeClr val="bg1"/>
                </a:solidFill>
              </a:rPr>
              <a:t>] (1600-1681)</a:t>
            </a:r>
          </a:p>
          <a:p>
            <a:pPr lvl="2"/>
            <a:r>
              <a:rPr lang="en-US" sz="3100" dirty="0">
                <a:solidFill>
                  <a:schemeClr val="bg1"/>
                </a:solidFill>
              </a:rPr>
              <a:t>Challenged de Vega’s superiority</a:t>
            </a:r>
          </a:p>
          <a:p>
            <a:pPr lvl="2"/>
            <a:r>
              <a:rPr lang="en-US" sz="3100" dirty="0">
                <a:solidFill>
                  <a:schemeClr val="bg1"/>
                </a:solidFill>
              </a:rPr>
              <a:t>Wrote primarily for the court theatres rather than public theatres (many see this shift to court theatres leading to the decline of Spanish theatre after 1650)</a:t>
            </a:r>
          </a:p>
          <a:p>
            <a:pPr lvl="2"/>
            <a:r>
              <a:rPr lang="en-US" sz="3100" dirty="0">
                <a:solidFill>
                  <a:schemeClr val="bg1"/>
                </a:solidFill>
              </a:rPr>
              <a:t>Son of a court official</a:t>
            </a:r>
          </a:p>
          <a:p>
            <a:pPr lvl="2"/>
            <a:r>
              <a:rPr lang="en-US" sz="3100" dirty="0">
                <a:solidFill>
                  <a:schemeClr val="bg1"/>
                </a:solidFill>
              </a:rPr>
              <a:t>University-educated</a:t>
            </a:r>
          </a:p>
          <a:p>
            <a:pPr lvl="2"/>
            <a:r>
              <a:rPr lang="en-US" sz="3100" dirty="0">
                <a:solidFill>
                  <a:schemeClr val="bg1"/>
                </a:solidFill>
              </a:rPr>
              <a:t>Entered the service of a nobleman</a:t>
            </a:r>
          </a:p>
          <a:p>
            <a:pPr lvl="2"/>
            <a:r>
              <a:rPr lang="en-US" sz="3100" dirty="0">
                <a:solidFill>
                  <a:schemeClr val="bg1"/>
                </a:solidFill>
              </a:rPr>
              <a:t>Became a priest after 1651 </a:t>
            </a:r>
          </a:p>
          <a:p>
            <a:r>
              <a:rPr lang="en-US" sz="3700" dirty="0">
                <a:solidFill>
                  <a:schemeClr val="bg1"/>
                </a:solidFill>
              </a:rPr>
              <a:t>**Both major playwrights becoming priests later in life—Catholicism, remember, was strong influence</a:t>
            </a:r>
          </a:p>
          <a:p>
            <a:pPr lvl="2"/>
            <a:r>
              <a:rPr lang="en-US" sz="3100" dirty="0">
                <a:solidFill>
                  <a:schemeClr val="bg1"/>
                </a:solidFill>
              </a:rPr>
              <a:t>Approximately 200 plays, 100 survived</a:t>
            </a:r>
          </a:p>
          <a:p>
            <a:pPr lvl="2"/>
            <a:r>
              <a:rPr lang="en-US" sz="3100" dirty="0">
                <a:solidFill>
                  <a:schemeClr val="bg1"/>
                </a:solidFill>
              </a:rPr>
              <a:t>His best secular plays came between 1622 and 1640.</a:t>
            </a:r>
          </a:p>
          <a:p>
            <a:endParaRPr lang="en-US" sz="3700" dirty="0">
              <a:solidFill>
                <a:schemeClr val="bg1"/>
              </a:solidFill>
            </a:endParaRPr>
          </a:p>
          <a:p>
            <a:r>
              <a:rPr lang="en-US" sz="3700" dirty="0">
                <a:solidFill>
                  <a:schemeClr val="bg1"/>
                </a:solidFill>
              </a:rPr>
              <a:t>Two categories:</a:t>
            </a:r>
          </a:p>
          <a:p>
            <a:pPr lvl="1"/>
            <a:r>
              <a:rPr lang="en-US" sz="3400" dirty="0">
                <a:solidFill>
                  <a:schemeClr val="bg1"/>
                </a:solidFill>
              </a:rPr>
              <a:t>Cape and sword – </a:t>
            </a:r>
            <a:r>
              <a:rPr lang="en-US" sz="3400" dirty="0" err="1">
                <a:solidFill>
                  <a:schemeClr val="bg1"/>
                </a:solidFill>
              </a:rPr>
              <a:t>capa</a:t>
            </a:r>
            <a:r>
              <a:rPr lang="en-US" sz="3400" dirty="0">
                <a:solidFill>
                  <a:schemeClr val="bg1"/>
                </a:solidFill>
              </a:rPr>
              <a:t> y </a:t>
            </a:r>
            <a:r>
              <a:rPr lang="en-US" sz="3400" dirty="0" err="1">
                <a:solidFill>
                  <a:schemeClr val="bg1"/>
                </a:solidFill>
              </a:rPr>
              <a:t>espada</a:t>
            </a:r>
            <a:r>
              <a:rPr lang="en-US" sz="3400" dirty="0">
                <a:solidFill>
                  <a:schemeClr val="bg1"/>
                </a:solidFill>
              </a:rPr>
              <a:t> </a:t>
            </a:r>
          </a:p>
          <a:p>
            <a:pPr lvl="2"/>
            <a:r>
              <a:rPr lang="en-US" sz="3100" dirty="0">
                <a:solidFill>
                  <a:schemeClr val="bg1"/>
                </a:solidFill>
              </a:rPr>
              <a:t>Revolving around men of minor rank -- dealing with intrigues and misunderstandings</a:t>
            </a:r>
          </a:p>
          <a:p>
            <a:pPr lvl="1"/>
            <a:r>
              <a:rPr lang="en-US" sz="3400" dirty="0">
                <a:solidFill>
                  <a:schemeClr val="bg1"/>
                </a:solidFill>
              </a:rPr>
              <a:t>Serious </a:t>
            </a:r>
          </a:p>
          <a:p>
            <a:pPr lvl="1"/>
            <a:r>
              <a:rPr lang="en-US" sz="3400" dirty="0">
                <a:solidFill>
                  <a:schemeClr val="bg1"/>
                </a:solidFill>
              </a:rPr>
              <a:t>Dealing with jealousy and honor</a:t>
            </a:r>
          </a:p>
          <a:p>
            <a:endParaRPr lang="en-US" sz="3700" dirty="0">
              <a:solidFill>
                <a:schemeClr val="bg1"/>
              </a:solidFill>
            </a:endParaRPr>
          </a:p>
          <a:p>
            <a:r>
              <a:rPr lang="en-US" sz="3700" dirty="0">
                <a:solidFill>
                  <a:schemeClr val="bg1"/>
                </a:solidFill>
              </a:rPr>
              <a:t>His most famous play is </a:t>
            </a:r>
            <a:r>
              <a:rPr lang="en-US" sz="3700" i="1" dirty="0">
                <a:solidFill>
                  <a:schemeClr val="bg1"/>
                </a:solidFill>
              </a:rPr>
              <a:t>Life is a Dream </a:t>
            </a:r>
            <a:r>
              <a:rPr lang="en-US" sz="3700" dirty="0">
                <a:solidFill>
                  <a:schemeClr val="bg1"/>
                </a:solidFill>
              </a:rPr>
              <a:t>(c. 1636)</a:t>
            </a:r>
          </a:p>
          <a:p>
            <a:pPr lvl="1"/>
            <a:r>
              <a:rPr lang="en-US" sz="3400" dirty="0">
                <a:solidFill>
                  <a:schemeClr val="bg1"/>
                </a:solidFill>
              </a:rPr>
              <a:t>The play is about philosophical allegory about the human situation and the mystery of life</a:t>
            </a:r>
          </a:p>
          <a:p>
            <a:pPr marL="0" indent="0">
              <a:buNone/>
            </a:pPr>
            <a:endParaRPr lang="en-US" sz="3700" dirty="0">
              <a:solidFill>
                <a:schemeClr val="bg1"/>
              </a:solidFill>
            </a:endParaRPr>
          </a:p>
          <a:p>
            <a:r>
              <a:rPr lang="en-US" sz="3700" dirty="0" err="1">
                <a:solidFill>
                  <a:schemeClr val="bg1"/>
                </a:solidFill>
              </a:rPr>
              <a:t>Calderón’s</a:t>
            </a:r>
            <a:r>
              <a:rPr lang="en-US" sz="3700" dirty="0">
                <a:solidFill>
                  <a:schemeClr val="bg1"/>
                </a:solidFill>
              </a:rPr>
              <a:t> secular plays were usually short and light, based on classical myth—with choral passages, much of the dialog set to music</a:t>
            </a:r>
          </a:p>
          <a:p>
            <a:r>
              <a:rPr lang="en-US" sz="3700" dirty="0">
                <a:solidFill>
                  <a:schemeClr val="bg1"/>
                </a:solidFill>
              </a:rPr>
              <a:t>In his autos, he embodied Catholic dogma in symbolic stories, using lyrical dialogue</a:t>
            </a:r>
          </a:p>
          <a:p>
            <a:r>
              <a:rPr lang="en-US" sz="3700" dirty="0">
                <a:solidFill>
                  <a:schemeClr val="bg1"/>
                </a:solidFill>
              </a:rPr>
              <a:t>Again, Spanish influence declined, including theatrical influence, after 1700, and had almost no influence on the world’s theatre</a:t>
            </a:r>
          </a:p>
          <a:p>
            <a:endParaRPr lang="en-US" dirty="0">
              <a:solidFill>
                <a:schemeClr val="bg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9000" y="2362200"/>
            <a:ext cx="1600200" cy="2819400"/>
          </a:xfrm>
          <a:prstGeom prst="rect">
            <a:avLst/>
          </a:prstGeom>
          <a:ln>
            <a:noFill/>
          </a:ln>
          <a:effectLst>
            <a:softEdge rad="112500"/>
          </a:effectLst>
        </p:spPr>
      </p:pic>
    </p:spTree>
    <p:extLst>
      <p:ext uri="{BB962C8B-B14F-4D97-AF65-F5344CB8AC3E}">
        <p14:creationId xmlns:p14="http://schemas.microsoft.com/office/powerpoint/2010/main" val="23491675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Work Cited</a:t>
            </a:r>
          </a:p>
        </p:txBody>
      </p:sp>
      <p:sp>
        <p:nvSpPr>
          <p:cNvPr id="3" name="Content Placeholder 2"/>
          <p:cNvSpPr>
            <a:spLocks noGrp="1"/>
          </p:cNvSpPr>
          <p:nvPr>
            <p:ph idx="1"/>
          </p:nvPr>
        </p:nvSpPr>
        <p:spPr/>
        <p:txBody>
          <a:bodyPr>
            <a:normAutofit fontScale="70000" lnSpcReduction="20000"/>
          </a:bodyPr>
          <a:lstStyle/>
          <a:p>
            <a:pPr marL="0" indent="0">
              <a:buNone/>
            </a:pPr>
            <a:r>
              <a:rPr lang="pt-BR" dirty="0">
                <a:solidFill>
                  <a:schemeClr val="bg1"/>
                </a:solidFill>
              </a:rPr>
              <a:t>Cruz, A. J., &amp; Riley, E. C. (2016, June 20). Miguel de Cervantes. Retrieved November 02, 2017, from https://www.britannica.com/biography/Miguel-de-Cervantes </a:t>
            </a:r>
          </a:p>
          <a:p>
            <a:pPr marL="0" indent="0">
              <a:buNone/>
            </a:pPr>
            <a:endParaRPr lang="en-US" dirty="0">
              <a:solidFill>
                <a:schemeClr val="bg1"/>
              </a:solidFill>
            </a:endParaRPr>
          </a:p>
          <a:p>
            <a:pPr marL="0" indent="0">
              <a:buNone/>
            </a:pPr>
            <a:r>
              <a:rPr lang="en-US" dirty="0">
                <a:solidFill>
                  <a:schemeClr val="bg1"/>
                </a:solidFill>
              </a:rPr>
              <a:t>The Editors of </a:t>
            </a:r>
            <a:r>
              <a:rPr lang="en-US" dirty="0" err="1">
                <a:solidFill>
                  <a:schemeClr val="bg1"/>
                </a:solidFill>
              </a:rPr>
              <a:t>Encyclopædia</a:t>
            </a:r>
            <a:r>
              <a:rPr lang="en-US" dirty="0">
                <a:solidFill>
                  <a:schemeClr val="bg1"/>
                </a:solidFill>
              </a:rPr>
              <a:t> Britannica. “Giacomo </a:t>
            </a:r>
            <a:r>
              <a:rPr lang="en-US" dirty="0" err="1">
                <a:solidFill>
                  <a:schemeClr val="bg1"/>
                </a:solidFill>
              </a:rPr>
              <a:t>Torelli</a:t>
            </a:r>
            <a:r>
              <a:rPr lang="en-US" dirty="0">
                <a:solidFill>
                  <a:schemeClr val="bg1"/>
                </a:solidFill>
              </a:rPr>
              <a:t>.” </a:t>
            </a:r>
            <a:r>
              <a:rPr lang="en-US" dirty="0" err="1">
                <a:solidFill>
                  <a:schemeClr val="bg1"/>
                </a:solidFill>
              </a:rPr>
              <a:t>Encyclopædia</a:t>
            </a:r>
            <a:r>
              <a:rPr lang="en-US" dirty="0">
                <a:solidFill>
                  <a:schemeClr val="bg1"/>
                </a:solidFill>
              </a:rPr>
              <a:t> Britannica, </a:t>
            </a:r>
            <a:r>
              <a:rPr lang="en-US" dirty="0" err="1">
                <a:solidFill>
                  <a:schemeClr val="bg1"/>
                </a:solidFill>
              </a:rPr>
              <a:t>Encyclopædia</a:t>
            </a:r>
            <a:r>
              <a:rPr lang="en-US" dirty="0">
                <a:solidFill>
                  <a:schemeClr val="bg1"/>
                </a:solidFill>
              </a:rPr>
              <a:t> Britannica, </a:t>
            </a:r>
            <a:r>
              <a:rPr lang="en-US" dirty="0" err="1">
                <a:solidFill>
                  <a:schemeClr val="bg1"/>
                </a:solidFill>
              </a:rPr>
              <a:t>inc.</a:t>
            </a:r>
            <a:r>
              <a:rPr lang="en-US" dirty="0">
                <a:solidFill>
                  <a:schemeClr val="bg1"/>
                </a:solidFill>
              </a:rPr>
              <a:t>, 14 Feb. 2008, www.britannica.com/biography/Giacomo-Torelli. </a:t>
            </a:r>
          </a:p>
          <a:p>
            <a:pPr marL="0" indent="0">
              <a:buNone/>
            </a:pPr>
            <a:endParaRPr lang="en-US" dirty="0">
              <a:solidFill>
                <a:schemeClr val="bg1"/>
              </a:solidFill>
            </a:endParaRPr>
          </a:p>
          <a:p>
            <a:pPr marL="0" indent="0">
              <a:buNone/>
            </a:pPr>
            <a:r>
              <a:rPr lang="en-US" dirty="0">
                <a:solidFill>
                  <a:schemeClr val="bg1"/>
                </a:solidFill>
              </a:rPr>
              <a:t>The Editors of </a:t>
            </a:r>
            <a:r>
              <a:rPr lang="en-US" dirty="0" err="1">
                <a:solidFill>
                  <a:schemeClr val="bg1"/>
                </a:solidFill>
              </a:rPr>
              <a:t>Encyclopædia</a:t>
            </a:r>
            <a:r>
              <a:rPr lang="en-US" dirty="0">
                <a:solidFill>
                  <a:schemeClr val="bg1"/>
                </a:solidFill>
              </a:rPr>
              <a:t> Britannica. (2007, October 11). Juan de la Cueva. Retrieved November 02, 2017, from https://www.britannica.com/biography/Juan-de-la-Cueva-de-Garoza </a:t>
            </a:r>
          </a:p>
          <a:p>
            <a:pPr marL="0" indent="0">
              <a:buNone/>
            </a:pPr>
            <a:endParaRPr lang="en-US" dirty="0">
              <a:solidFill>
                <a:schemeClr val="bg1"/>
              </a:solidFill>
            </a:endParaRPr>
          </a:p>
          <a:p>
            <a:pPr marL="0" indent="0">
              <a:buNone/>
            </a:pPr>
            <a:r>
              <a:rPr lang="en-US" dirty="0">
                <a:solidFill>
                  <a:schemeClr val="bg1"/>
                </a:solidFill>
              </a:rPr>
              <a:t>The Editors of </a:t>
            </a:r>
            <a:r>
              <a:rPr lang="en-US" dirty="0" err="1">
                <a:solidFill>
                  <a:schemeClr val="bg1"/>
                </a:solidFill>
              </a:rPr>
              <a:t>Encyclopædia</a:t>
            </a:r>
            <a:r>
              <a:rPr lang="en-US" dirty="0">
                <a:solidFill>
                  <a:schemeClr val="bg1"/>
                </a:solidFill>
              </a:rPr>
              <a:t> Britannica. (2013, August 25). Lope de Rueda. Retrieved November 02, 2017, from https://www.britannica.com/biography/Lope-de-Rueda </a:t>
            </a:r>
          </a:p>
        </p:txBody>
      </p:sp>
    </p:spTree>
    <p:extLst>
      <p:ext uri="{BB962C8B-B14F-4D97-AF65-F5344CB8AC3E}">
        <p14:creationId xmlns:p14="http://schemas.microsoft.com/office/powerpoint/2010/main" val="3183411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dirty="0">
                <a:solidFill>
                  <a:srgbClr val="FFC000"/>
                </a:solidFill>
                <a:latin typeface="French Script MT" panose="03020402040607040605" pitchFamily="66" charset="0"/>
              </a:rPr>
              <a:t>Neoclassicism: "New Classicism”</a:t>
            </a:r>
          </a:p>
        </p:txBody>
      </p:sp>
      <p:sp>
        <p:nvSpPr>
          <p:cNvPr id="3" name="Content Placeholder 2"/>
          <p:cNvSpPr>
            <a:spLocks noGrp="1"/>
          </p:cNvSpPr>
          <p:nvPr>
            <p:ph idx="1"/>
          </p:nvPr>
        </p:nvSpPr>
        <p:spPr>
          <a:xfrm>
            <a:off x="457200" y="1447800"/>
            <a:ext cx="8229600" cy="4678363"/>
          </a:xfrm>
        </p:spPr>
        <p:txBody>
          <a:bodyPr>
            <a:noAutofit/>
          </a:bodyPr>
          <a:lstStyle/>
          <a:p>
            <a:r>
              <a:rPr lang="en-US" sz="1400" dirty="0">
                <a:solidFill>
                  <a:schemeClr val="bg1"/>
                </a:solidFill>
              </a:rPr>
              <a:t>Interest in the ancient "rediscovered" classics – based more on Roman (where Italy now stood) than on Greek</a:t>
            </a:r>
          </a:p>
          <a:p>
            <a:r>
              <a:rPr lang="en-US" sz="1400" dirty="0">
                <a:solidFill>
                  <a:schemeClr val="bg1"/>
                </a:solidFill>
              </a:rPr>
              <a:t>Central concepts of neoclassicism: </a:t>
            </a:r>
          </a:p>
          <a:p>
            <a:pPr lvl="1"/>
            <a:r>
              <a:rPr lang="en-US" sz="1200" dirty="0">
                <a:solidFill>
                  <a:schemeClr val="bg1"/>
                </a:solidFill>
              </a:rPr>
              <a:t>Verisimilitude</a:t>
            </a:r>
          </a:p>
          <a:p>
            <a:pPr lvl="2"/>
            <a:r>
              <a:rPr lang="en-US" sz="1100" dirty="0">
                <a:solidFill>
                  <a:schemeClr val="bg1"/>
                </a:solidFill>
              </a:rPr>
              <a:t>“Truth seeming" – what is truth?</a:t>
            </a:r>
          </a:p>
          <a:p>
            <a:pPr lvl="2"/>
            <a:r>
              <a:rPr lang="en-US" sz="1100" dirty="0">
                <a:solidFill>
                  <a:schemeClr val="bg1"/>
                </a:solidFill>
              </a:rPr>
              <a:t>In drama – could represent only what could be reasonably expected in real life</a:t>
            </a:r>
          </a:p>
          <a:p>
            <a:pPr lvl="1"/>
            <a:r>
              <a:rPr lang="en-US" sz="1200" dirty="0">
                <a:solidFill>
                  <a:schemeClr val="bg1"/>
                </a:solidFill>
              </a:rPr>
              <a:t>Decorum</a:t>
            </a:r>
          </a:p>
          <a:p>
            <a:pPr lvl="2"/>
            <a:r>
              <a:rPr lang="en-US" sz="1100" dirty="0">
                <a:solidFill>
                  <a:schemeClr val="bg1"/>
                </a:solidFill>
              </a:rPr>
              <a:t>Characters were expected to display traits normally held by members of their class, or to suffer ridicule or punishment if not</a:t>
            </a:r>
          </a:p>
          <a:p>
            <a:pPr lvl="2"/>
            <a:r>
              <a:rPr lang="en-US" sz="1100" dirty="0">
                <a:solidFill>
                  <a:schemeClr val="bg1"/>
                </a:solidFill>
              </a:rPr>
              <a:t>Good was to be rewarded, and evil punished – there was an eternal truth</a:t>
            </a:r>
          </a:p>
          <a:p>
            <a:pPr lvl="1"/>
            <a:r>
              <a:rPr lang="en-US" sz="1200" dirty="0">
                <a:solidFill>
                  <a:schemeClr val="bg1"/>
                </a:solidFill>
              </a:rPr>
              <a:t>Purity of Genres</a:t>
            </a:r>
          </a:p>
          <a:p>
            <a:pPr lvl="2"/>
            <a:r>
              <a:rPr lang="en-US" sz="1100" dirty="0">
                <a:solidFill>
                  <a:schemeClr val="bg1"/>
                </a:solidFill>
              </a:rPr>
              <a:t>Comedy and tragedy were not to be mixed – NO element of one should be in the other</a:t>
            </a:r>
          </a:p>
          <a:p>
            <a:pPr lvl="2"/>
            <a:r>
              <a:rPr lang="en-US" sz="1100" dirty="0">
                <a:solidFill>
                  <a:schemeClr val="bg1"/>
                </a:solidFill>
              </a:rPr>
              <a:t>Tragedy was to have: </a:t>
            </a:r>
          </a:p>
          <a:p>
            <a:pPr lvl="3"/>
            <a:r>
              <a:rPr lang="en-US" sz="1050" dirty="0">
                <a:solidFill>
                  <a:schemeClr val="bg1"/>
                </a:solidFill>
              </a:rPr>
              <a:t>Characters of high station</a:t>
            </a:r>
          </a:p>
          <a:p>
            <a:pPr lvl="3"/>
            <a:r>
              <a:rPr lang="en-US" sz="1050" dirty="0">
                <a:solidFill>
                  <a:schemeClr val="bg1"/>
                </a:solidFill>
              </a:rPr>
              <a:t>Deal with affairs of state</a:t>
            </a:r>
          </a:p>
          <a:p>
            <a:pPr lvl="3"/>
            <a:r>
              <a:rPr lang="en-US" sz="1050" dirty="0">
                <a:solidFill>
                  <a:schemeClr val="bg1"/>
                </a:solidFill>
              </a:rPr>
              <a:t>Have elevated language</a:t>
            </a:r>
          </a:p>
          <a:p>
            <a:pPr lvl="3"/>
            <a:r>
              <a:rPr lang="en-US" sz="1050" dirty="0">
                <a:solidFill>
                  <a:schemeClr val="bg1"/>
                </a:solidFill>
              </a:rPr>
              <a:t>Have an unhappy ending</a:t>
            </a:r>
          </a:p>
          <a:p>
            <a:pPr lvl="2"/>
            <a:r>
              <a:rPr lang="en-US" sz="1100" dirty="0">
                <a:solidFill>
                  <a:schemeClr val="bg1"/>
                </a:solidFill>
              </a:rPr>
              <a:t>Comedy was to have:  </a:t>
            </a:r>
          </a:p>
          <a:p>
            <a:pPr lvl="3"/>
            <a:r>
              <a:rPr lang="en-US" sz="1050" dirty="0">
                <a:solidFill>
                  <a:schemeClr val="bg1"/>
                </a:solidFill>
              </a:rPr>
              <a:t>Lower and middle-class characters</a:t>
            </a:r>
          </a:p>
          <a:p>
            <a:pPr lvl="3"/>
            <a:r>
              <a:rPr lang="en-US" sz="1050" dirty="0">
                <a:solidFill>
                  <a:schemeClr val="bg1"/>
                </a:solidFill>
              </a:rPr>
              <a:t>Deal with domestic affairs</a:t>
            </a:r>
          </a:p>
          <a:p>
            <a:pPr lvl="3"/>
            <a:r>
              <a:rPr lang="en-US" sz="1050" dirty="0">
                <a:solidFill>
                  <a:schemeClr val="bg1"/>
                </a:solidFill>
              </a:rPr>
              <a:t>Use less elevated language</a:t>
            </a:r>
          </a:p>
          <a:p>
            <a:pPr lvl="3"/>
            <a:r>
              <a:rPr lang="en-US" sz="1050" dirty="0">
                <a:solidFill>
                  <a:schemeClr val="bg1"/>
                </a:solidFill>
              </a:rPr>
              <a:t>Have a happy ending</a:t>
            </a:r>
          </a:p>
          <a:p>
            <a:pPr lvl="2"/>
            <a:r>
              <a:rPr lang="en-US" sz="1100" dirty="0">
                <a:solidFill>
                  <a:schemeClr val="bg1"/>
                </a:solidFill>
              </a:rPr>
              <a:t>Therefore: the prose tragedy or domestic tragedy was unacceptable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4800" y="4191000"/>
            <a:ext cx="4572000" cy="1676400"/>
          </a:xfrm>
          <a:prstGeom prst="rect">
            <a:avLst/>
          </a:prstGeom>
          <a:ln>
            <a:noFill/>
          </a:ln>
          <a:effectLst>
            <a:softEdge rad="112500"/>
          </a:effectLst>
        </p:spPr>
      </p:pic>
    </p:spTree>
    <p:extLst>
      <p:ext uri="{BB962C8B-B14F-4D97-AF65-F5344CB8AC3E}">
        <p14:creationId xmlns:p14="http://schemas.microsoft.com/office/powerpoint/2010/main" val="1352149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dirty="0">
                <a:solidFill>
                  <a:srgbClr val="FFC000"/>
                </a:solidFill>
                <a:latin typeface="French Script MT" panose="03020402040607040605" pitchFamily="66" charset="0"/>
              </a:rPr>
              <a:t>Neoclassicism: "New Classicism”</a:t>
            </a:r>
          </a:p>
        </p:txBody>
      </p:sp>
      <p:sp>
        <p:nvSpPr>
          <p:cNvPr id="3" name="Content Placeholder 2"/>
          <p:cNvSpPr>
            <a:spLocks noGrp="1"/>
          </p:cNvSpPr>
          <p:nvPr>
            <p:ph idx="1"/>
          </p:nvPr>
        </p:nvSpPr>
        <p:spPr/>
        <p:txBody>
          <a:bodyPr>
            <a:normAutofit fontScale="25000" lnSpcReduction="20000"/>
          </a:bodyPr>
          <a:lstStyle/>
          <a:p>
            <a:r>
              <a:rPr lang="en-US" sz="6400" dirty="0">
                <a:solidFill>
                  <a:schemeClr val="bg1"/>
                </a:solidFill>
              </a:rPr>
              <a:t>Neoclassicism focused on:</a:t>
            </a:r>
          </a:p>
          <a:p>
            <a:pPr lvl="1"/>
            <a:r>
              <a:rPr lang="en-US" sz="6400" dirty="0">
                <a:solidFill>
                  <a:schemeClr val="bg1"/>
                </a:solidFill>
              </a:rPr>
              <a:t>Unity of Time:</a:t>
            </a:r>
          </a:p>
          <a:p>
            <a:pPr lvl="2"/>
            <a:r>
              <a:rPr lang="en-US" sz="5600" dirty="0">
                <a:solidFill>
                  <a:schemeClr val="bg1"/>
                </a:solidFill>
              </a:rPr>
              <a:t>Required a reasonable time</a:t>
            </a:r>
          </a:p>
          <a:p>
            <a:pPr lvl="2"/>
            <a:r>
              <a:rPr lang="en-US" sz="5600" dirty="0">
                <a:solidFill>
                  <a:schemeClr val="bg1"/>
                </a:solidFill>
              </a:rPr>
              <a:t>No more than 24 hours </a:t>
            </a:r>
          </a:p>
          <a:p>
            <a:pPr lvl="2"/>
            <a:r>
              <a:rPr lang="en-US" sz="5600" dirty="0">
                <a:solidFill>
                  <a:schemeClr val="bg1"/>
                </a:solidFill>
              </a:rPr>
              <a:t>Actual Time</a:t>
            </a:r>
          </a:p>
          <a:p>
            <a:pPr lvl="1"/>
            <a:r>
              <a:rPr lang="en-US" sz="6400" dirty="0">
                <a:solidFill>
                  <a:schemeClr val="bg1"/>
                </a:solidFill>
              </a:rPr>
              <a:t>Unity of Place:</a:t>
            </a:r>
          </a:p>
          <a:p>
            <a:pPr lvl="2"/>
            <a:r>
              <a:rPr lang="en-US" sz="5600" dirty="0">
                <a:solidFill>
                  <a:schemeClr val="bg1"/>
                </a:solidFill>
              </a:rPr>
              <a:t>No more than one room, place, or a town [or country, etc.]</a:t>
            </a:r>
          </a:p>
          <a:p>
            <a:pPr lvl="1"/>
            <a:r>
              <a:rPr lang="en-US" sz="6400" dirty="0">
                <a:solidFill>
                  <a:schemeClr val="bg1"/>
                </a:solidFill>
              </a:rPr>
              <a:t>Unity of Action: </a:t>
            </a:r>
          </a:p>
          <a:p>
            <a:pPr lvl="2"/>
            <a:r>
              <a:rPr lang="en-US" sz="5600" dirty="0">
                <a:solidFill>
                  <a:schemeClr val="bg1"/>
                </a:solidFill>
              </a:rPr>
              <a:t>No sub-plots, counter-plots, secondary plots</a:t>
            </a:r>
          </a:p>
          <a:p>
            <a:pPr lvl="2"/>
            <a:r>
              <a:rPr lang="en-US" sz="5600" dirty="0">
                <a:solidFill>
                  <a:schemeClr val="bg1"/>
                </a:solidFill>
              </a:rPr>
              <a:t>Not as important an influence as the other two unities</a:t>
            </a:r>
          </a:p>
          <a:p>
            <a:pPr lvl="1"/>
            <a:r>
              <a:rPr lang="en-US" sz="6400" dirty="0">
                <a:solidFill>
                  <a:schemeClr val="bg1"/>
                </a:solidFill>
              </a:rPr>
              <a:t>Five act form</a:t>
            </a:r>
          </a:p>
          <a:p>
            <a:r>
              <a:rPr lang="en-US" sz="6400" dirty="0">
                <a:solidFill>
                  <a:srgbClr val="FFFF99"/>
                </a:solidFill>
              </a:rPr>
              <a:t>Two-fold purpose: </a:t>
            </a:r>
          </a:p>
          <a:p>
            <a:pPr lvl="1"/>
            <a:r>
              <a:rPr lang="en-US" sz="6400" dirty="0">
                <a:solidFill>
                  <a:srgbClr val="FFFF99"/>
                </a:solidFill>
              </a:rPr>
              <a:t>To teach and to please</a:t>
            </a:r>
          </a:p>
          <a:p>
            <a:r>
              <a:rPr lang="en-US" sz="6400" dirty="0">
                <a:solidFill>
                  <a:schemeClr val="bg1"/>
                </a:solidFill>
              </a:rPr>
              <a:t>Moral Rules:</a:t>
            </a:r>
          </a:p>
          <a:p>
            <a:pPr lvl="1"/>
            <a:r>
              <a:rPr lang="en-US" sz="6400" dirty="0">
                <a:solidFill>
                  <a:schemeClr val="bg1"/>
                </a:solidFill>
              </a:rPr>
              <a:t>A justification for theatre – partly in order to appease those who still thought theatre was immoral [such as the Church], theatre took on an very important societal function—to teach as well. Not just an art form. Perhaps Plato would have approved.</a:t>
            </a:r>
          </a:p>
          <a:p>
            <a:pPr marL="457200" lvl="1" indent="0">
              <a:buNone/>
            </a:pPr>
            <a:endParaRPr lang="en-US" sz="6400" dirty="0">
              <a:solidFill>
                <a:schemeClr val="bg1"/>
              </a:solidFill>
            </a:endParaRPr>
          </a:p>
          <a:p>
            <a:r>
              <a:rPr lang="en-US" sz="6400" dirty="0">
                <a:solidFill>
                  <a:schemeClr val="bg1"/>
                </a:solidFill>
              </a:rPr>
              <a:t>By 1600, Renaissance thought had moved to other parts of Europe</a:t>
            </a:r>
          </a:p>
          <a:p>
            <a:r>
              <a:rPr lang="en-US" sz="6400" dirty="0">
                <a:solidFill>
                  <a:schemeClr val="bg1"/>
                </a:solidFill>
              </a:rPr>
              <a:t>Remained dominant for over 200 years, especially among upper classes.</a:t>
            </a:r>
          </a:p>
          <a:p>
            <a:endParaRPr lang="en-US"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7214" y="1295400"/>
            <a:ext cx="2507560" cy="3429000"/>
          </a:xfrm>
          <a:prstGeom prst="ellipse">
            <a:avLst/>
          </a:prstGeom>
          <a:ln>
            <a:noFill/>
          </a:ln>
          <a:effectLst>
            <a:softEdge rad="112500"/>
          </a:effectLst>
        </p:spPr>
      </p:pic>
    </p:spTree>
    <p:extLst>
      <p:ext uri="{BB962C8B-B14F-4D97-AF65-F5344CB8AC3E}">
        <p14:creationId xmlns:p14="http://schemas.microsoft.com/office/powerpoint/2010/main" val="377226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a:solidFill>
                  <a:srgbClr val="92D050"/>
                </a:solidFill>
                <a:effectLst>
                  <a:glow rad="101600">
                    <a:schemeClr val="accent3">
                      <a:satMod val="175000"/>
                      <a:alpha val="40000"/>
                    </a:schemeClr>
                  </a:glow>
                </a:effectLst>
                <a:latin typeface="Kunstler Script" panose="030304020206070D0D06" pitchFamily="66" charset="0"/>
              </a:rPr>
              <a:t>Italianate Staging</a:t>
            </a:r>
          </a:p>
        </p:txBody>
      </p:sp>
      <p:sp>
        <p:nvSpPr>
          <p:cNvPr id="3" name="Content Placeholder 2"/>
          <p:cNvSpPr>
            <a:spLocks noGrp="1"/>
          </p:cNvSpPr>
          <p:nvPr>
            <p:ph idx="1"/>
          </p:nvPr>
        </p:nvSpPr>
        <p:spPr/>
        <p:txBody>
          <a:bodyPr>
            <a:normAutofit fontScale="92500" lnSpcReduction="10000"/>
          </a:bodyPr>
          <a:lstStyle/>
          <a:p>
            <a:r>
              <a:rPr lang="en-US" sz="2000" dirty="0">
                <a:solidFill>
                  <a:schemeClr val="bg1"/>
                </a:solidFill>
              </a:rPr>
              <a:t>Involved a mixture of ideas (like neoclassicism) of classical Rome and present-day Italy</a:t>
            </a:r>
          </a:p>
          <a:p>
            <a:r>
              <a:rPr lang="en-US" sz="2000" dirty="0">
                <a:solidFill>
                  <a:schemeClr val="bg1"/>
                </a:solidFill>
              </a:rPr>
              <a:t>1486 – </a:t>
            </a:r>
            <a:r>
              <a:rPr lang="en-US" sz="2000" i="1" dirty="0" err="1">
                <a:solidFill>
                  <a:schemeClr val="bg1"/>
                </a:solidFill>
              </a:rPr>
              <a:t>Virtuvius’s</a:t>
            </a:r>
            <a:r>
              <a:rPr lang="en-US" sz="2000" i="1" dirty="0">
                <a:solidFill>
                  <a:schemeClr val="bg1"/>
                </a:solidFill>
              </a:rPr>
              <a:t> De </a:t>
            </a:r>
            <a:r>
              <a:rPr lang="en-US" sz="2000" i="1" dirty="0" err="1">
                <a:solidFill>
                  <a:schemeClr val="bg1"/>
                </a:solidFill>
              </a:rPr>
              <a:t>Architectura</a:t>
            </a:r>
            <a:r>
              <a:rPr lang="en-US" sz="2000" i="1" dirty="0">
                <a:solidFill>
                  <a:schemeClr val="bg1"/>
                </a:solidFill>
              </a:rPr>
              <a:t> </a:t>
            </a:r>
            <a:r>
              <a:rPr lang="en-US" sz="2000" dirty="0">
                <a:solidFill>
                  <a:schemeClr val="bg1"/>
                </a:solidFill>
              </a:rPr>
              <a:t>(16-13 B.C.) was printed and published.</a:t>
            </a:r>
          </a:p>
          <a:p>
            <a:pPr lvl="1"/>
            <a:r>
              <a:rPr lang="en-US" sz="2000" dirty="0">
                <a:solidFill>
                  <a:schemeClr val="bg1"/>
                </a:solidFill>
              </a:rPr>
              <a:t>Ten volumes, one of them on theatre buildings and scenic displays</a:t>
            </a:r>
          </a:p>
          <a:p>
            <a:r>
              <a:rPr lang="en-US" sz="2000" dirty="0">
                <a:solidFill>
                  <a:schemeClr val="bg1"/>
                </a:solidFill>
              </a:rPr>
              <a:t>1500 – Perspective was "rediscovered" – had been known to the ancients</a:t>
            </a:r>
          </a:p>
          <a:p>
            <a:r>
              <a:rPr lang="en-US" sz="2000" dirty="0">
                <a:solidFill>
                  <a:schemeClr val="bg1"/>
                </a:solidFill>
              </a:rPr>
              <a:t>1545 – </a:t>
            </a:r>
            <a:r>
              <a:rPr lang="en-US" sz="2000" dirty="0" err="1">
                <a:solidFill>
                  <a:schemeClr val="bg1"/>
                </a:solidFill>
              </a:rPr>
              <a:t>Sabastiano</a:t>
            </a:r>
            <a:r>
              <a:rPr lang="en-US" sz="2000" dirty="0">
                <a:solidFill>
                  <a:schemeClr val="bg1"/>
                </a:solidFill>
              </a:rPr>
              <a:t> </a:t>
            </a:r>
            <a:r>
              <a:rPr lang="en-US" sz="2000" dirty="0" err="1">
                <a:solidFill>
                  <a:schemeClr val="bg1"/>
                </a:solidFill>
              </a:rPr>
              <a:t>Serlio</a:t>
            </a:r>
            <a:r>
              <a:rPr lang="en-US" sz="2000" dirty="0">
                <a:solidFill>
                  <a:schemeClr val="bg1"/>
                </a:solidFill>
              </a:rPr>
              <a:t> – </a:t>
            </a:r>
            <a:r>
              <a:rPr lang="en-US" sz="2000" dirty="0" err="1">
                <a:solidFill>
                  <a:schemeClr val="bg1"/>
                </a:solidFill>
              </a:rPr>
              <a:t>Dell’Architettura</a:t>
            </a:r>
            <a:r>
              <a:rPr lang="en-US" sz="2000" dirty="0">
                <a:solidFill>
                  <a:schemeClr val="bg1"/>
                </a:solidFill>
              </a:rPr>
              <a:t> – an interpretation of </a:t>
            </a:r>
            <a:r>
              <a:rPr lang="en-US" sz="2000" i="1" dirty="0">
                <a:solidFill>
                  <a:schemeClr val="bg1"/>
                </a:solidFill>
              </a:rPr>
              <a:t>Vitruvius</a:t>
            </a:r>
          </a:p>
          <a:p>
            <a:pPr lvl="1"/>
            <a:r>
              <a:rPr lang="en-US" sz="2000" dirty="0">
                <a:solidFill>
                  <a:schemeClr val="bg1"/>
                </a:solidFill>
              </a:rPr>
              <a:t>He set guidelines for theatres and design – tried to fit classical theatre (circular and outdoors) into indoor theatres, able to use perspective</a:t>
            </a:r>
          </a:p>
          <a:p>
            <a:r>
              <a:rPr lang="en-US" sz="2000" dirty="0">
                <a:solidFill>
                  <a:schemeClr val="bg1"/>
                </a:solidFill>
              </a:rPr>
              <a:t>1585 – </a:t>
            </a:r>
            <a:r>
              <a:rPr lang="en-US" sz="2000" dirty="0" err="1">
                <a:solidFill>
                  <a:schemeClr val="bg1"/>
                </a:solidFill>
              </a:rPr>
              <a:t>Teatro</a:t>
            </a:r>
            <a:r>
              <a:rPr lang="en-US" sz="2000" dirty="0">
                <a:solidFill>
                  <a:schemeClr val="bg1"/>
                </a:solidFill>
              </a:rPr>
              <a:t> </a:t>
            </a:r>
            <a:r>
              <a:rPr lang="en-US" sz="2000" dirty="0" err="1">
                <a:solidFill>
                  <a:schemeClr val="bg1"/>
                </a:solidFill>
              </a:rPr>
              <a:t>Olimpico</a:t>
            </a:r>
            <a:r>
              <a:rPr lang="en-US" sz="2000" dirty="0">
                <a:solidFill>
                  <a:schemeClr val="bg1"/>
                </a:solidFill>
              </a:rPr>
              <a:t> – in Vicenza, Italy. </a:t>
            </a:r>
          </a:p>
          <a:p>
            <a:pPr lvl="1"/>
            <a:r>
              <a:rPr lang="en-US" sz="2000" dirty="0">
                <a:solidFill>
                  <a:schemeClr val="bg1"/>
                </a:solidFill>
              </a:rPr>
              <a:t>The oldest surviving Renaissance theatre</a:t>
            </a:r>
          </a:p>
          <a:p>
            <a:r>
              <a:rPr lang="en-US" sz="2000" dirty="0">
                <a:solidFill>
                  <a:schemeClr val="bg1"/>
                </a:solidFill>
              </a:rPr>
              <a:t>1618 – </a:t>
            </a:r>
            <a:r>
              <a:rPr lang="en-US" sz="2000" dirty="0" err="1">
                <a:solidFill>
                  <a:schemeClr val="bg1"/>
                </a:solidFill>
              </a:rPr>
              <a:t>Teatro</a:t>
            </a:r>
            <a:r>
              <a:rPr lang="en-US" sz="2000" dirty="0">
                <a:solidFill>
                  <a:schemeClr val="bg1"/>
                </a:solidFill>
              </a:rPr>
              <a:t> Farnese – in Parma</a:t>
            </a:r>
          </a:p>
          <a:p>
            <a:pPr lvl="1"/>
            <a:r>
              <a:rPr lang="en-US" sz="2000" dirty="0">
                <a:solidFill>
                  <a:schemeClr val="bg1"/>
                </a:solidFill>
              </a:rPr>
              <a:t>The first theatre built with a permanent proscenium arch – it protected the illusion of perspective</a:t>
            </a:r>
          </a:p>
          <a:p>
            <a:pPr lvl="1"/>
            <a:r>
              <a:rPr lang="en-US" sz="2000" dirty="0">
                <a:solidFill>
                  <a:schemeClr val="bg1"/>
                </a:solidFill>
              </a:rPr>
              <a:t>Additional arches were farther back to add depth</a:t>
            </a:r>
          </a:p>
        </p:txBody>
      </p:sp>
    </p:spTree>
    <p:extLst>
      <p:ext uri="{BB962C8B-B14F-4D97-AF65-F5344CB8AC3E}">
        <p14:creationId xmlns:p14="http://schemas.microsoft.com/office/powerpoint/2010/main" val="1269345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a:solidFill>
                  <a:srgbClr val="92D050"/>
                </a:solidFill>
                <a:effectLst>
                  <a:glow rad="101600">
                    <a:schemeClr val="accent3">
                      <a:satMod val="175000"/>
                      <a:alpha val="40000"/>
                    </a:schemeClr>
                  </a:glow>
                </a:effectLst>
                <a:latin typeface="Kunstler Script" panose="030304020206070D0D06" pitchFamily="66" charset="0"/>
              </a:rPr>
              <a:t>Italianate Staging</a:t>
            </a:r>
          </a:p>
        </p:txBody>
      </p:sp>
      <p:sp>
        <p:nvSpPr>
          <p:cNvPr id="3" name="Content Placeholder 2"/>
          <p:cNvSpPr>
            <a:spLocks noGrp="1"/>
          </p:cNvSpPr>
          <p:nvPr>
            <p:ph idx="1"/>
          </p:nvPr>
        </p:nvSpPr>
        <p:spPr/>
        <p:txBody>
          <a:bodyPr>
            <a:normAutofit fontScale="25000" lnSpcReduction="20000"/>
          </a:bodyPr>
          <a:lstStyle/>
          <a:p>
            <a:r>
              <a:rPr lang="en-US" sz="7200" dirty="0">
                <a:solidFill>
                  <a:schemeClr val="bg1"/>
                </a:solidFill>
              </a:rPr>
              <a:t>Italianate staging in the 16th, 17th, and 18th centuries:</a:t>
            </a:r>
          </a:p>
          <a:p>
            <a:pPr lvl="1"/>
            <a:r>
              <a:rPr lang="en-US" sz="7200" dirty="0">
                <a:solidFill>
                  <a:schemeClr val="bg1"/>
                </a:solidFill>
              </a:rPr>
              <a:t>Single-point perspective, calculated from the back of the house</a:t>
            </a:r>
          </a:p>
          <a:p>
            <a:pPr lvl="1"/>
            <a:r>
              <a:rPr lang="en-US" sz="7200" dirty="0">
                <a:solidFill>
                  <a:schemeClr val="bg1"/>
                </a:solidFill>
              </a:rPr>
              <a:t>Scenery – consisted of a series of wings / flats</a:t>
            </a:r>
          </a:p>
          <a:p>
            <a:pPr lvl="1"/>
            <a:r>
              <a:rPr lang="en-US" sz="7200" dirty="0">
                <a:solidFill>
                  <a:schemeClr val="bg1"/>
                </a:solidFill>
              </a:rPr>
              <a:t>Scenery was behind the proscenium arch – a background for action</a:t>
            </a:r>
          </a:p>
          <a:p>
            <a:pPr lvl="1"/>
            <a:r>
              <a:rPr lang="en-US" sz="7200" dirty="0">
                <a:solidFill>
                  <a:schemeClr val="bg1"/>
                </a:solidFill>
              </a:rPr>
              <a:t>“Raked" stage – higher in back (UP-stage), tilting down to the front (DOWN-stage)</a:t>
            </a:r>
          </a:p>
          <a:p>
            <a:pPr lvl="2"/>
            <a:r>
              <a:rPr lang="en-US" sz="6400" dirty="0">
                <a:solidFill>
                  <a:schemeClr val="bg1"/>
                </a:solidFill>
              </a:rPr>
              <a:t>Used to increase the sense of depth – although sometimes the acting area was level</a:t>
            </a:r>
          </a:p>
          <a:p>
            <a:pPr lvl="1"/>
            <a:r>
              <a:rPr lang="en-US" sz="7200" dirty="0">
                <a:solidFill>
                  <a:schemeClr val="bg1"/>
                </a:solidFill>
              </a:rPr>
              <a:t>Overhead rigging and machinery – hidden by border flats</a:t>
            </a:r>
          </a:p>
          <a:p>
            <a:pPr lvl="1"/>
            <a:r>
              <a:rPr lang="en-US" sz="7200" dirty="0">
                <a:solidFill>
                  <a:schemeClr val="bg1"/>
                </a:solidFill>
              </a:rPr>
              <a:t>Proscenium arch, or several, made for a framed picture</a:t>
            </a:r>
          </a:p>
          <a:p>
            <a:pPr lvl="1"/>
            <a:r>
              <a:rPr lang="en-US" sz="7200" dirty="0">
                <a:solidFill>
                  <a:schemeClr val="bg1"/>
                </a:solidFill>
              </a:rPr>
              <a:t>Elongated U-shaped auditorium</a:t>
            </a:r>
          </a:p>
          <a:p>
            <a:pPr lvl="1"/>
            <a:r>
              <a:rPr lang="en-US" sz="7200" dirty="0">
                <a:solidFill>
                  <a:schemeClr val="bg1"/>
                </a:solidFill>
              </a:rPr>
              <a:t>Boxes in tiers around walls (usually 2 or more)</a:t>
            </a:r>
          </a:p>
          <a:p>
            <a:pPr lvl="1"/>
            <a:r>
              <a:rPr lang="en-US" sz="7200" dirty="0">
                <a:solidFill>
                  <a:schemeClr val="bg1"/>
                </a:solidFill>
              </a:rPr>
              <a:t>Undivided gallery above top row (for servants / lower classes)</a:t>
            </a:r>
          </a:p>
          <a:p>
            <a:pPr lvl="1"/>
            <a:r>
              <a:rPr lang="en-US" sz="7200" dirty="0">
                <a:solidFill>
                  <a:schemeClr val="bg1"/>
                </a:solidFill>
              </a:rPr>
              <a:t>Central floor space (orchestra or pit) was not a popular place for the elite until the late 19th century, and some theatres had no seats till the late 18th century</a:t>
            </a:r>
          </a:p>
          <a:p>
            <a:pPr lvl="1"/>
            <a:r>
              <a:rPr lang="en-US" sz="7200" dirty="0">
                <a:solidFill>
                  <a:schemeClr val="bg1"/>
                </a:solidFill>
              </a:rPr>
              <a:t>Spectators could stand and move about—for fashionable young men and would-be critics – middle-classes. Priced less than boxes but more than the gallery.</a:t>
            </a:r>
          </a:p>
          <a:p>
            <a:endParaRPr lang="en-US" dirty="0">
              <a:solidFill>
                <a:schemeClr val="bg1"/>
              </a:solidFill>
            </a:endParaRPr>
          </a:p>
        </p:txBody>
      </p:sp>
    </p:spTree>
    <p:extLst>
      <p:ext uri="{BB962C8B-B14F-4D97-AF65-F5344CB8AC3E}">
        <p14:creationId xmlns:p14="http://schemas.microsoft.com/office/powerpoint/2010/main" val="3359875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n-US" sz="4800" dirty="0">
                <a:solidFill>
                  <a:srgbClr val="00B050"/>
                </a:solidFill>
                <a:latin typeface="Edwardian Script ITC" panose="030303020407070D0804" pitchFamily="66" charset="0"/>
              </a:rPr>
              <a:t>[Review] Who was </a:t>
            </a:r>
            <a:r>
              <a:rPr lang="en-US" sz="4800" dirty="0" err="1">
                <a:solidFill>
                  <a:srgbClr val="00B050"/>
                </a:solidFill>
                <a:latin typeface="Edwardian Script ITC" panose="030303020407070D0804" pitchFamily="66" charset="0"/>
              </a:rPr>
              <a:t>Sabastiano</a:t>
            </a:r>
            <a:r>
              <a:rPr lang="en-US" sz="4800" dirty="0">
                <a:solidFill>
                  <a:srgbClr val="00B050"/>
                </a:solidFill>
                <a:latin typeface="Edwardian Script ITC" panose="030303020407070D0804" pitchFamily="66" charset="0"/>
              </a:rPr>
              <a:t> </a:t>
            </a:r>
            <a:r>
              <a:rPr lang="en-US" sz="4800" dirty="0" err="1">
                <a:solidFill>
                  <a:srgbClr val="00B050"/>
                </a:solidFill>
                <a:latin typeface="Edwardian Script ITC" panose="030303020407070D0804" pitchFamily="66" charset="0"/>
              </a:rPr>
              <a:t>Serlio</a:t>
            </a:r>
            <a:r>
              <a:rPr lang="en-US" sz="4800" dirty="0">
                <a:solidFill>
                  <a:srgbClr val="00B050"/>
                </a:solidFill>
                <a:latin typeface="Edwardian Script ITC" panose="030303020407070D0804" pitchFamily="66" charset="0"/>
              </a:rPr>
              <a:t>?</a:t>
            </a:r>
          </a:p>
        </p:txBody>
      </p:sp>
      <p:sp>
        <p:nvSpPr>
          <p:cNvPr id="3" name="Content Placeholder 2"/>
          <p:cNvSpPr>
            <a:spLocks noGrp="1"/>
          </p:cNvSpPr>
          <p:nvPr>
            <p:ph sz="half" idx="1"/>
          </p:nvPr>
        </p:nvSpPr>
        <p:spPr>
          <a:xfrm>
            <a:off x="457200" y="1371600"/>
            <a:ext cx="5486400" cy="4754563"/>
          </a:xfrm>
        </p:spPr>
        <p:txBody>
          <a:bodyPr>
            <a:noAutofit/>
          </a:bodyPr>
          <a:lstStyle/>
          <a:p>
            <a:r>
              <a:rPr lang="en-US" sz="1100" dirty="0">
                <a:solidFill>
                  <a:schemeClr val="bg1"/>
                </a:solidFill>
              </a:rPr>
              <a:t>1475–1554, Italian Renaissance architect and scenic designer of the 16th century</a:t>
            </a:r>
          </a:p>
          <a:p>
            <a:r>
              <a:rPr lang="en-US" sz="1100" dirty="0">
                <a:solidFill>
                  <a:schemeClr val="bg1"/>
                </a:solidFill>
              </a:rPr>
              <a:t>He designed 3-dimensional scenery</a:t>
            </a:r>
          </a:p>
          <a:p>
            <a:r>
              <a:rPr lang="en-US" sz="1100" dirty="0">
                <a:solidFill>
                  <a:schemeClr val="bg1"/>
                </a:solidFill>
              </a:rPr>
              <a:t>His book, </a:t>
            </a:r>
            <a:r>
              <a:rPr lang="en-US" sz="1100" i="1" dirty="0" err="1">
                <a:solidFill>
                  <a:schemeClr val="bg1"/>
                </a:solidFill>
              </a:rPr>
              <a:t>Architettura</a:t>
            </a:r>
            <a:r>
              <a:rPr lang="en-US" sz="1100" dirty="0">
                <a:solidFill>
                  <a:schemeClr val="bg1"/>
                </a:solidFill>
              </a:rPr>
              <a:t>, was the first Renaissance work on architecture to devote a section to the theatre. It also incorporated his theories on perspective, the art of representing three-dimensional objects on a flat surface. </a:t>
            </a:r>
          </a:p>
          <a:p>
            <a:r>
              <a:rPr lang="en-US" sz="1100" dirty="0">
                <a:solidFill>
                  <a:schemeClr val="bg1"/>
                </a:solidFill>
              </a:rPr>
              <a:t>His many articles included illustrations of the tragic, comic and </a:t>
            </a:r>
            <a:r>
              <a:rPr lang="en-US" sz="1100" dirty="0" err="1">
                <a:solidFill>
                  <a:schemeClr val="bg1"/>
                </a:solidFill>
              </a:rPr>
              <a:t>satyric</a:t>
            </a:r>
            <a:r>
              <a:rPr lang="en-US" sz="1100" dirty="0">
                <a:solidFill>
                  <a:schemeClr val="bg1"/>
                </a:solidFill>
              </a:rPr>
              <a:t> stages, based on Vitruvius’s innovative ideas regarding the vanishing point. </a:t>
            </a:r>
          </a:p>
          <a:p>
            <a:r>
              <a:rPr lang="en-US" sz="1100" dirty="0">
                <a:solidFill>
                  <a:schemeClr val="bg1"/>
                </a:solidFill>
              </a:rPr>
              <a:t>He was also the first to employ the term “scenography,” and to make extensive use of the scenic space and lighting to give the impression of depth. </a:t>
            </a:r>
          </a:p>
          <a:p>
            <a:r>
              <a:rPr lang="en-US" sz="1100" dirty="0">
                <a:solidFill>
                  <a:schemeClr val="bg1"/>
                </a:solidFill>
              </a:rPr>
              <a:t>He did not limit himself to the painted backdrop, which was so popular at the time. </a:t>
            </a:r>
          </a:p>
          <a:p>
            <a:r>
              <a:rPr lang="en-US" sz="1100" dirty="0">
                <a:solidFill>
                  <a:schemeClr val="bg1"/>
                </a:solidFill>
              </a:rPr>
              <a:t>With his technical innovations, Sebastiano </a:t>
            </a:r>
            <a:r>
              <a:rPr lang="en-US" sz="1100" dirty="0" err="1">
                <a:solidFill>
                  <a:schemeClr val="bg1"/>
                </a:solidFill>
              </a:rPr>
              <a:t>Serlio</a:t>
            </a:r>
            <a:r>
              <a:rPr lang="en-US" sz="1100" dirty="0">
                <a:solidFill>
                  <a:schemeClr val="bg1"/>
                </a:solidFill>
              </a:rPr>
              <a:t> had a profound impact on the theatrical architecture of his age.</a:t>
            </a:r>
          </a:p>
          <a:p>
            <a:r>
              <a:rPr lang="en-US" sz="1100" dirty="0">
                <a:solidFill>
                  <a:schemeClr val="bg1"/>
                </a:solidFill>
              </a:rPr>
              <a:t>With his ideas and innovations, </a:t>
            </a:r>
            <a:r>
              <a:rPr lang="en-US" sz="1100" dirty="0" err="1">
                <a:solidFill>
                  <a:schemeClr val="bg1"/>
                </a:solidFill>
              </a:rPr>
              <a:t>Serlio</a:t>
            </a:r>
            <a:r>
              <a:rPr lang="en-US" sz="1100" dirty="0">
                <a:solidFill>
                  <a:schemeClr val="bg1"/>
                </a:solidFill>
              </a:rPr>
              <a:t> gave the Italian Renaissance the bridge it needed to start building its own theatres and expanding drama to the people of the period. </a:t>
            </a:r>
          </a:p>
          <a:p>
            <a:r>
              <a:rPr lang="en-US" sz="1100" dirty="0">
                <a:solidFill>
                  <a:schemeClr val="bg1"/>
                </a:solidFill>
              </a:rPr>
              <a:t>He blended the idea of the true classical theatre with the art of the Renaissance and birthed central perspective into theatre. With that, he is able to transcend centuries as we are still using conventions engineered by him in productions today.</a:t>
            </a:r>
          </a:p>
          <a:p>
            <a:r>
              <a:rPr lang="en-US" sz="1100" dirty="0" err="1">
                <a:solidFill>
                  <a:schemeClr val="bg1"/>
                </a:solidFill>
              </a:rPr>
              <a:t>Serlio's</a:t>
            </a:r>
            <a:r>
              <a:rPr lang="en-US" sz="1100" dirty="0">
                <a:solidFill>
                  <a:schemeClr val="bg1"/>
                </a:solidFill>
              </a:rPr>
              <a:t> contribution to theatre of his time has transcended the centuries and affects us today.</a:t>
            </a:r>
          </a:p>
          <a:p>
            <a:r>
              <a:rPr lang="en-US" sz="1100" dirty="0" err="1">
                <a:solidFill>
                  <a:schemeClr val="bg1"/>
                </a:solidFill>
              </a:rPr>
              <a:t>Serlio</a:t>
            </a:r>
            <a:r>
              <a:rPr lang="en-US" sz="1100" dirty="0">
                <a:solidFill>
                  <a:schemeClr val="bg1"/>
                </a:solidFill>
              </a:rPr>
              <a:t> used a raked stage. This added to the visual effect of creating a centralized perspective. It made everything upstage look like it was farther away than it really was because it was getting smaller. </a:t>
            </a:r>
          </a:p>
          <a:p>
            <a:r>
              <a:rPr lang="en-US" sz="1100" dirty="0" err="1">
                <a:solidFill>
                  <a:schemeClr val="bg1"/>
                </a:solidFill>
              </a:rPr>
              <a:t>Serlio</a:t>
            </a:r>
            <a:r>
              <a:rPr lang="en-US" sz="1100" dirty="0">
                <a:solidFill>
                  <a:schemeClr val="bg1"/>
                </a:solidFill>
              </a:rPr>
              <a:t> also used a series of wings to further draw the eye into the illusion. Usually, three sets of wings were used. Each pair was set in farther than the last. These began at the point on the stage where the actors did not perform. These wings not only added to the central perspective idea, they also allowed areas for the scenery and machines used for the spectacle in the intermezzi to be hidden. </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96000" y="1447800"/>
            <a:ext cx="2590800" cy="4800600"/>
          </a:xfrm>
        </p:spPr>
      </p:pic>
    </p:spTree>
    <p:extLst>
      <p:ext uri="{BB962C8B-B14F-4D97-AF65-F5344CB8AC3E}">
        <p14:creationId xmlns:p14="http://schemas.microsoft.com/office/powerpoint/2010/main" val="3801381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rdiaUPC" panose="020B0304020202020204" pitchFamily="34" charset="-34"/>
                <a:cs typeface="CordiaUPC" panose="020B0304020202020204" pitchFamily="34" charset="-34"/>
              </a:rPr>
              <a:t>Italian Artificial Lighting</a:t>
            </a:r>
          </a:p>
        </p:txBody>
      </p:sp>
      <p:sp>
        <p:nvSpPr>
          <p:cNvPr id="3" name="Content Placeholder 2"/>
          <p:cNvSpPr>
            <a:spLocks noGrp="1"/>
          </p:cNvSpPr>
          <p:nvPr>
            <p:ph idx="1"/>
          </p:nvPr>
        </p:nvSpPr>
        <p:spPr/>
        <p:txBody>
          <a:bodyPr>
            <a:normAutofit fontScale="62500" lnSpcReduction="20000"/>
          </a:bodyPr>
          <a:lstStyle/>
          <a:p>
            <a:r>
              <a:rPr lang="en-US" dirty="0">
                <a:solidFill>
                  <a:schemeClr val="bg1"/>
                </a:solidFill>
              </a:rPr>
              <a:t>Candles and oil lamps were used</a:t>
            </a:r>
          </a:p>
          <a:p>
            <a:r>
              <a:rPr lang="en-US" dirty="0">
                <a:solidFill>
                  <a:schemeClr val="bg1"/>
                </a:solidFill>
              </a:rPr>
              <a:t>Chandeliers were used over the house and stage</a:t>
            </a:r>
          </a:p>
          <a:p>
            <a:r>
              <a:rPr lang="en-US" dirty="0">
                <a:solidFill>
                  <a:schemeClr val="bg1"/>
                </a:solidFill>
              </a:rPr>
              <a:t>Candles were used behind proscenium arch and as footlights and behind the wings</a:t>
            </a:r>
          </a:p>
          <a:p>
            <a:r>
              <a:rPr lang="en-US" dirty="0">
                <a:solidFill>
                  <a:schemeClr val="bg1"/>
                </a:solidFill>
              </a:rPr>
              <a:t>Little effective control, though "dimmers" were used</a:t>
            </a:r>
          </a:p>
          <a:p>
            <a:r>
              <a:rPr lang="en-US" dirty="0">
                <a:solidFill>
                  <a:schemeClr val="bg1"/>
                </a:solidFill>
              </a:rPr>
              <a:t>To perfect this system, Italian artists tried new ways to shift the scenery</a:t>
            </a:r>
          </a:p>
          <a:p>
            <a:pPr lvl="1"/>
            <a:r>
              <a:rPr lang="en-US" dirty="0">
                <a:solidFill>
                  <a:schemeClr val="bg1"/>
                </a:solidFill>
              </a:rPr>
              <a:t>Used mostly in public opera houses, which had opened in Venice in 1637</a:t>
            </a:r>
          </a:p>
          <a:p>
            <a:pPr lvl="1"/>
            <a:r>
              <a:rPr lang="en-US" dirty="0">
                <a:solidFill>
                  <a:schemeClr val="bg1"/>
                </a:solidFill>
              </a:rPr>
              <a:t>In other words, Italianate stage occurred primarily in the theatres doing plays that were not neoclassical</a:t>
            </a:r>
          </a:p>
          <a:p>
            <a:pPr lvl="1"/>
            <a:r>
              <a:rPr lang="en-US" dirty="0" err="1">
                <a:solidFill>
                  <a:schemeClr val="bg1"/>
                </a:solidFill>
              </a:rPr>
              <a:t>Serlio</a:t>
            </a:r>
            <a:r>
              <a:rPr lang="en-US" dirty="0">
                <a:solidFill>
                  <a:schemeClr val="bg1"/>
                </a:solidFill>
              </a:rPr>
              <a:t> wanted three-dimensional sets – hard to shift – so it was changed to two-dimensional</a:t>
            </a:r>
          </a:p>
          <a:p>
            <a:pPr lvl="1"/>
            <a:r>
              <a:rPr lang="en-US" dirty="0">
                <a:solidFill>
                  <a:schemeClr val="bg1"/>
                </a:solidFill>
              </a:rPr>
              <a:t>Pageant wagons were used for carrying portable things</a:t>
            </a:r>
          </a:p>
          <a:p>
            <a:pPr lvl="1"/>
            <a:r>
              <a:rPr lang="en-US" dirty="0">
                <a:solidFill>
                  <a:schemeClr val="bg1"/>
                </a:solidFill>
              </a:rPr>
              <a:t>By 1550, </a:t>
            </a:r>
            <a:r>
              <a:rPr lang="en-US" dirty="0" err="1">
                <a:solidFill>
                  <a:schemeClr val="bg1"/>
                </a:solidFill>
              </a:rPr>
              <a:t>periaktoi</a:t>
            </a:r>
            <a:r>
              <a:rPr lang="en-US" dirty="0">
                <a:solidFill>
                  <a:schemeClr val="bg1"/>
                </a:solidFill>
              </a:rPr>
              <a:t> (triangular "flats") were used for changing wings</a:t>
            </a:r>
          </a:p>
          <a:p>
            <a:pPr lvl="1"/>
            <a:r>
              <a:rPr lang="en-US" dirty="0">
                <a:solidFill>
                  <a:schemeClr val="bg1"/>
                </a:solidFill>
              </a:rPr>
              <a:t>Nicola </a:t>
            </a:r>
            <a:r>
              <a:rPr lang="en-US" dirty="0" err="1">
                <a:solidFill>
                  <a:schemeClr val="bg1"/>
                </a:solidFill>
              </a:rPr>
              <a:t>Sabbattini</a:t>
            </a:r>
            <a:r>
              <a:rPr lang="en-US" dirty="0">
                <a:solidFill>
                  <a:schemeClr val="bg1"/>
                </a:solidFill>
              </a:rPr>
              <a:t> (1574-1654) in 1638 published a Manual for constructing theatrical scenes and machines. Angle wings were replaced with flat wings and suggested ways of shifting scenery.</a:t>
            </a:r>
          </a:p>
          <a:p>
            <a:endParaRPr lang="en-US" dirty="0">
              <a:solidFill>
                <a:schemeClr val="bg1"/>
              </a:solidFill>
            </a:endParaRPr>
          </a:p>
        </p:txBody>
      </p:sp>
    </p:spTree>
    <p:extLst>
      <p:ext uri="{BB962C8B-B14F-4D97-AF65-F5344CB8AC3E}">
        <p14:creationId xmlns:p14="http://schemas.microsoft.com/office/powerpoint/2010/main" val="1857410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314" y="152400"/>
            <a:ext cx="8229600" cy="1143000"/>
          </a:xfrm>
        </p:spPr>
        <p:txBody>
          <a:bodyPr>
            <a:normAutofit/>
          </a:bodyPr>
          <a:lstStyle/>
          <a:p>
            <a:r>
              <a:rPr lang="en-US" sz="3600" dirty="0">
                <a:solidFill>
                  <a:srgbClr val="7030A0"/>
                </a:solidFill>
                <a:latin typeface="Georgia" panose="02040502050405020303" pitchFamily="18" charset="0"/>
              </a:rPr>
              <a:t>[Review] Who was Nicola </a:t>
            </a:r>
            <a:r>
              <a:rPr lang="en-US" sz="3600" dirty="0" err="1">
                <a:solidFill>
                  <a:srgbClr val="7030A0"/>
                </a:solidFill>
                <a:latin typeface="Georgia" panose="02040502050405020303" pitchFamily="18" charset="0"/>
              </a:rPr>
              <a:t>Sabbatini</a:t>
            </a:r>
            <a:r>
              <a:rPr lang="en-US" sz="3600" dirty="0">
                <a:solidFill>
                  <a:srgbClr val="7030A0"/>
                </a:solidFill>
                <a:latin typeface="Georgia" panose="02040502050405020303" pitchFamily="18" charset="0"/>
              </a:rPr>
              <a:t>?</a:t>
            </a:r>
          </a:p>
        </p:txBody>
      </p:sp>
      <p:sp>
        <p:nvSpPr>
          <p:cNvPr id="3" name="Content Placeholder 2"/>
          <p:cNvSpPr>
            <a:spLocks noGrp="1"/>
          </p:cNvSpPr>
          <p:nvPr>
            <p:ph idx="1"/>
          </p:nvPr>
        </p:nvSpPr>
        <p:spPr>
          <a:xfrm>
            <a:off x="457200" y="1470818"/>
            <a:ext cx="4419600" cy="4602163"/>
          </a:xfrm>
        </p:spPr>
        <p:txBody>
          <a:bodyPr>
            <a:noAutofit/>
          </a:bodyPr>
          <a:lstStyle/>
          <a:p>
            <a:r>
              <a:rPr lang="en-US" sz="1400" dirty="0">
                <a:solidFill>
                  <a:schemeClr val="bg1"/>
                </a:solidFill>
              </a:rPr>
              <a:t>Born in 1574 in Italy—died December 25, 1654 in Italy</a:t>
            </a:r>
          </a:p>
          <a:p>
            <a:r>
              <a:rPr lang="en-US" sz="1400" dirty="0">
                <a:solidFill>
                  <a:schemeClr val="bg1"/>
                </a:solidFill>
              </a:rPr>
              <a:t>He was an Italian architect and engineer who pioneered in theatrical perspective techniques.</a:t>
            </a:r>
          </a:p>
          <a:p>
            <a:r>
              <a:rPr lang="en-US" sz="1400" dirty="0">
                <a:solidFill>
                  <a:schemeClr val="bg1"/>
                </a:solidFill>
              </a:rPr>
              <a:t>In his major and most-enduring written work, </a:t>
            </a:r>
            <a:r>
              <a:rPr lang="en-US" sz="1400" i="1" dirty="0" err="1">
                <a:solidFill>
                  <a:schemeClr val="bg1"/>
                </a:solidFill>
              </a:rPr>
              <a:t>Pratica</a:t>
            </a:r>
            <a:r>
              <a:rPr lang="en-US" sz="1400" i="1" dirty="0">
                <a:solidFill>
                  <a:schemeClr val="bg1"/>
                </a:solidFill>
              </a:rPr>
              <a:t> di </a:t>
            </a:r>
            <a:r>
              <a:rPr lang="en-US" sz="1400" i="1" dirty="0" err="1">
                <a:solidFill>
                  <a:schemeClr val="bg1"/>
                </a:solidFill>
              </a:rPr>
              <a:t>fabricar</a:t>
            </a:r>
            <a:r>
              <a:rPr lang="en-US" sz="1400" i="1" dirty="0">
                <a:solidFill>
                  <a:schemeClr val="bg1"/>
                </a:solidFill>
              </a:rPr>
              <a:t> scene e </a:t>
            </a:r>
            <a:r>
              <a:rPr lang="en-US" sz="1400" i="1" dirty="0" err="1">
                <a:solidFill>
                  <a:schemeClr val="bg1"/>
                </a:solidFill>
              </a:rPr>
              <a:t>macchine</a:t>
            </a:r>
            <a:r>
              <a:rPr lang="en-US" sz="1400" i="1" dirty="0">
                <a:solidFill>
                  <a:schemeClr val="bg1"/>
                </a:solidFill>
              </a:rPr>
              <a:t> ne’ </a:t>
            </a:r>
            <a:r>
              <a:rPr lang="en-US" sz="1400" i="1" dirty="0" err="1">
                <a:solidFill>
                  <a:schemeClr val="bg1"/>
                </a:solidFill>
              </a:rPr>
              <a:t>teatri</a:t>
            </a:r>
            <a:r>
              <a:rPr lang="en-US" sz="1400" dirty="0">
                <a:solidFill>
                  <a:schemeClr val="bg1"/>
                </a:solidFill>
              </a:rPr>
              <a:t> (1638; “Manual for Constructing Scenes and Machines in the Theatre”), </a:t>
            </a:r>
            <a:r>
              <a:rPr lang="en-US" sz="1400" dirty="0" err="1">
                <a:solidFill>
                  <a:schemeClr val="bg1"/>
                </a:solidFill>
              </a:rPr>
              <a:t>Sabbatini</a:t>
            </a:r>
            <a:r>
              <a:rPr lang="en-US" sz="1400" dirty="0">
                <a:solidFill>
                  <a:schemeClr val="bg1"/>
                </a:solidFill>
              </a:rPr>
              <a:t> described contemporary theatrical techniques, including those used for stage lighting. </a:t>
            </a:r>
          </a:p>
          <a:p>
            <a:r>
              <a:rPr lang="en-US" sz="1400" dirty="0">
                <a:solidFill>
                  <a:schemeClr val="bg1"/>
                </a:solidFill>
              </a:rPr>
              <a:t>He demonstrated, for instance, how a bank of stage lights could be illuminated or dimmed simultaneously and discussed proper light positioning. </a:t>
            </a:r>
          </a:p>
          <a:p>
            <a:r>
              <a:rPr lang="en-US" sz="1400" dirty="0">
                <a:solidFill>
                  <a:schemeClr val="bg1"/>
                </a:solidFill>
              </a:rPr>
              <a:t>Among his other devices were the sliding of wings and scenery on grooves in the floor and methods of simulating fire and waves. </a:t>
            </a:r>
          </a:p>
          <a:p>
            <a:r>
              <a:rPr lang="en-US" sz="1400" dirty="0">
                <a:solidFill>
                  <a:schemeClr val="bg1"/>
                </a:solidFill>
              </a:rPr>
              <a:t>Although most of the stage machinery described by </a:t>
            </a:r>
            <a:r>
              <a:rPr lang="en-US" sz="1400" dirty="0" err="1">
                <a:solidFill>
                  <a:schemeClr val="bg1"/>
                </a:solidFill>
              </a:rPr>
              <a:t>Sabbatini</a:t>
            </a:r>
            <a:r>
              <a:rPr lang="en-US" sz="1400" dirty="0">
                <a:solidFill>
                  <a:schemeClr val="bg1"/>
                </a:solidFill>
              </a:rPr>
              <a:t> was probably not of his invention, the </a:t>
            </a:r>
            <a:r>
              <a:rPr lang="en-US" sz="1400" dirty="0" err="1">
                <a:solidFill>
                  <a:schemeClr val="bg1"/>
                </a:solidFill>
              </a:rPr>
              <a:t>Pratica</a:t>
            </a:r>
            <a:r>
              <a:rPr lang="en-US" sz="1400" dirty="0">
                <a:solidFill>
                  <a:schemeClr val="bg1"/>
                </a:solidFill>
              </a:rPr>
              <a:t> remains a comprehensive documentation of practical stagecraft of the Renaissance. Its influence was considerable during the 17th century and beyond.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1600200"/>
            <a:ext cx="3737112" cy="4343400"/>
          </a:xfrm>
          <a:prstGeom prst="rect">
            <a:avLst/>
          </a:prstGeom>
        </p:spPr>
      </p:pic>
    </p:spTree>
    <p:extLst>
      <p:ext uri="{BB962C8B-B14F-4D97-AF65-F5344CB8AC3E}">
        <p14:creationId xmlns:p14="http://schemas.microsoft.com/office/powerpoint/2010/main" val="99249844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426</TotalTime>
  <Words>3982</Words>
  <Application>Microsoft Office PowerPoint</Application>
  <PresentationFormat>On-screen Show (4:3)</PresentationFormat>
  <Paragraphs>306</Paragraphs>
  <Slides>23</Slides>
  <Notes>0</Notes>
  <HiddenSlides>0</HiddenSlides>
  <MMClips>0</MMClips>
  <ScaleCrop>false</ScaleCrop>
  <HeadingPairs>
    <vt:vector size="6" baseType="variant">
      <vt:variant>
        <vt:lpstr>Fonts Used</vt:lpstr>
      </vt:variant>
      <vt:variant>
        <vt:i4>19</vt:i4>
      </vt:variant>
      <vt:variant>
        <vt:lpstr>Theme</vt:lpstr>
      </vt:variant>
      <vt:variant>
        <vt:i4>1</vt:i4>
      </vt:variant>
      <vt:variant>
        <vt:lpstr>Slide Titles</vt:lpstr>
      </vt:variant>
      <vt:variant>
        <vt:i4>23</vt:i4>
      </vt:variant>
    </vt:vector>
  </HeadingPairs>
  <TitlesOfParts>
    <vt:vector size="43" baseType="lpstr">
      <vt:lpstr>Arial</vt:lpstr>
      <vt:lpstr>Britannic Bold</vt:lpstr>
      <vt:lpstr>Calibri</vt:lpstr>
      <vt:lpstr>Century Gothic</vt:lpstr>
      <vt:lpstr>Colonna MT</vt:lpstr>
      <vt:lpstr>CordiaUPC</vt:lpstr>
      <vt:lpstr>Courier New</vt:lpstr>
      <vt:lpstr>Curlz MT</vt:lpstr>
      <vt:lpstr>DilleniaUPC</vt:lpstr>
      <vt:lpstr>Edwardian Script ITC</vt:lpstr>
      <vt:lpstr>Eras Bold ITC</vt:lpstr>
      <vt:lpstr>Estrangelo Edessa</vt:lpstr>
      <vt:lpstr>Forte</vt:lpstr>
      <vt:lpstr>French Script MT</vt:lpstr>
      <vt:lpstr>Georgia</vt:lpstr>
      <vt:lpstr>Gill Sans MT Ext Condensed Bold</vt:lpstr>
      <vt:lpstr>Goudy Stout</vt:lpstr>
      <vt:lpstr>Harlow Solid Italic</vt:lpstr>
      <vt:lpstr>Kunstler Script</vt:lpstr>
      <vt:lpstr>1_Office Theme</vt:lpstr>
      <vt:lpstr>The Renaissance and Spanish Theatre</vt:lpstr>
      <vt:lpstr>The Renaissance</vt:lpstr>
      <vt:lpstr>Neoclassicism: "New Classicism”</vt:lpstr>
      <vt:lpstr>Neoclassicism: "New Classicism”</vt:lpstr>
      <vt:lpstr>Italianate Staging</vt:lpstr>
      <vt:lpstr>Italianate Staging</vt:lpstr>
      <vt:lpstr>[Review] Who was Sabastiano Serlio?</vt:lpstr>
      <vt:lpstr>Italian Artificial Lighting</vt:lpstr>
      <vt:lpstr>[Review] Who was Nicola Sabbatini?</vt:lpstr>
      <vt:lpstr>The Chariot-and-Pole System</vt:lpstr>
      <vt:lpstr>PowerPoint Presentation</vt:lpstr>
      <vt:lpstr>Who was Giacomo Torelli?</vt:lpstr>
      <vt:lpstr>Commedia dell’Arte</vt:lpstr>
      <vt:lpstr>Commedia dell’Arte</vt:lpstr>
      <vt:lpstr>The Golden Age of Spanish Theatre</vt:lpstr>
      <vt:lpstr>Spanish Religious Drama</vt:lpstr>
      <vt:lpstr>Spanish Secular Drama</vt:lpstr>
      <vt:lpstr>Who was Lope de Rueda?</vt:lpstr>
      <vt:lpstr>Who was Juan de la Cueva?</vt:lpstr>
      <vt:lpstr>Who was Miguel de Cervantes?</vt:lpstr>
      <vt:lpstr>The Two Major Playwrights</vt:lpstr>
      <vt:lpstr>The Two Major Playwrights</vt:lpstr>
      <vt:lpstr>Work Cited</vt:lpstr>
    </vt:vector>
  </TitlesOfParts>
  <Company>Palm Springs Unified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Renaissance and Spanish Theatre</dc:title>
  <dc:creator>Sawyer, Allyson (asawyer@psusd.us)</dc:creator>
  <cp:lastModifiedBy>Boylan, Allyson (aboylan@psusd.us)</cp:lastModifiedBy>
  <cp:revision>54</cp:revision>
  <dcterms:created xsi:type="dcterms:W3CDTF">2017-11-02T15:26:59Z</dcterms:created>
  <dcterms:modified xsi:type="dcterms:W3CDTF">2022-10-31T21:39:15Z</dcterms:modified>
</cp:coreProperties>
</file>