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77"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6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FF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5421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105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011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05283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7685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8273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4325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1270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22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00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9970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E9E4BF-D903-454A-A054-D74E0242C6C8}" type="datetimeFigureOut">
              <a:rPr lang="en-US" smtClean="0">
                <a:solidFill>
                  <a:prstClr val="black">
                    <a:tint val="75000"/>
                  </a:prstClr>
                </a:solidFill>
              </a:rPr>
              <a:pPr/>
              <a:t>9/1/2022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E5A329-D68D-4458-BF9F-0A87D7C7013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99808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6594" y="2393380"/>
            <a:ext cx="7772400" cy="1470025"/>
          </a:xfrm>
        </p:spPr>
        <p:txBody>
          <a:bodyPr/>
          <a:lstStyle/>
          <a:p>
            <a:r>
              <a:rPr lang="en-US" dirty="0">
                <a:solidFill>
                  <a:srgbClr val="00FFFF"/>
                </a:solidFill>
                <a:latin typeface="Curlz MT" panose="04040404050702020202" pitchFamily="82" charset="0"/>
              </a:rPr>
              <a:t>The Theatre Environment</a:t>
            </a:r>
            <a:br>
              <a:rPr lang="en-US" dirty="0">
                <a:solidFill>
                  <a:srgbClr val="00FFFF"/>
                </a:solidFill>
                <a:latin typeface="Curlz MT" panose="04040404050702020202" pitchFamily="82" charset="0"/>
              </a:rPr>
            </a:br>
            <a:r>
              <a:rPr lang="en-US" dirty="0">
                <a:solidFill>
                  <a:srgbClr val="00FFFF"/>
                </a:solidFill>
                <a:latin typeface="Curlz MT" panose="04040404050702020202" pitchFamily="82" charset="0"/>
              </a:rPr>
              <a:t>Society, Critic, and the Theatre </a:t>
            </a:r>
          </a:p>
        </p:txBody>
      </p:sp>
      <p:sp>
        <p:nvSpPr>
          <p:cNvPr id="3" name="Subtitle 2"/>
          <p:cNvSpPr>
            <a:spLocks noGrp="1"/>
          </p:cNvSpPr>
          <p:nvPr>
            <p:ph type="subTitle" idx="1"/>
          </p:nvPr>
        </p:nvSpPr>
        <p:spPr>
          <a:xfrm>
            <a:off x="1372394" y="4043362"/>
            <a:ext cx="6400800" cy="2133600"/>
          </a:xfrm>
        </p:spPr>
        <p:txBody>
          <a:bodyPr>
            <a:normAutofit fontScale="92500" lnSpcReduction="10000"/>
          </a:bodyPr>
          <a:lstStyle/>
          <a:p>
            <a:r>
              <a:rPr lang="en-US" dirty="0">
                <a:solidFill>
                  <a:schemeClr val="bg1"/>
                </a:solidFill>
              </a:rPr>
              <a:t>Week 3</a:t>
            </a:r>
          </a:p>
          <a:p>
            <a:r>
              <a:rPr lang="en-US" dirty="0">
                <a:solidFill>
                  <a:schemeClr val="bg1"/>
                </a:solidFill>
              </a:rPr>
              <a:t>[Part 3]</a:t>
            </a:r>
          </a:p>
          <a:p>
            <a:r>
              <a:rPr lang="en-US" dirty="0">
                <a:solidFill>
                  <a:schemeClr val="bg1"/>
                </a:solidFill>
              </a:rPr>
              <a:t>Introduction to Theatre</a:t>
            </a:r>
          </a:p>
          <a:p>
            <a:r>
              <a:rPr lang="en-US" dirty="0">
                <a:solidFill>
                  <a:schemeClr val="bg1"/>
                </a:solidFill>
              </a:rPr>
              <a:t>College of the Desert</a:t>
            </a:r>
          </a:p>
        </p:txBody>
      </p:sp>
      <p:pic>
        <p:nvPicPr>
          <p:cNvPr id="1026" name="Picture 2" descr="C:\Users\Allyson\AppData\Local\Microsoft\Windows\INetCache\IE\1H6ZAOSB\theat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228600"/>
            <a:ext cx="2135188" cy="21351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lyson\AppData\Local\Microsoft\Windows\INetCache\IE\1H6ZAOSB\Masks[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038600"/>
            <a:ext cx="1704975"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858000" y="4043362"/>
            <a:ext cx="1700213" cy="139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643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effectLst>
                  <a:glow rad="101600">
                    <a:schemeClr val="bg1">
                      <a:alpha val="60000"/>
                    </a:schemeClr>
                  </a:glow>
                </a:effectLst>
                <a:latin typeface="Lucida Calligraphy" panose="03010101010101010101" pitchFamily="66" charset="0"/>
              </a:rPr>
              <a:t>Categories of Plot Structure</a:t>
            </a:r>
          </a:p>
        </p:txBody>
      </p:sp>
      <p:sp>
        <p:nvSpPr>
          <p:cNvPr id="3" name="Content Placeholder 2"/>
          <p:cNvSpPr>
            <a:spLocks noGrp="1"/>
          </p:cNvSpPr>
          <p:nvPr>
            <p:ph idx="1"/>
          </p:nvPr>
        </p:nvSpPr>
        <p:spPr/>
        <p:txBody>
          <a:bodyPr>
            <a:normAutofit fontScale="40000" lnSpcReduction="20000"/>
          </a:bodyPr>
          <a:lstStyle/>
          <a:p>
            <a:pPr marL="0" indent="0" algn="ctr">
              <a:buNone/>
            </a:pPr>
            <a:r>
              <a:rPr lang="en-US" sz="4200" b="1" u="sng" dirty="0">
                <a:solidFill>
                  <a:schemeClr val="accent4">
                    <a:lumMod val="60000"/>
                    <a:lumOff val="40000"/>
                  </a:schemeClr>
                </a:solidFill>
              </a:rPr>
              <a:t>Episodic Structure</a:t>
            </a:r>
          </a:p>
          <a:p>
            <a:pPr marL="0" indent="0">
              <a:buNone/>
            </a:pPr>
            <a:endParaRPr lang="en-US" sz="4000" dirty="0">
              <a:solidFill>
                <a:schemeClr val="bg1"/>
              </a:solidFill>
            </a:endParaRPr>
          </a:p>
          <a:p>
            <a:pPr marL="0" indent="0">
              <a:buNone/>
            </a:pPr>
            <a:r>
              <a:rPr lang="en-US" sz="4000" dirty="0">
                <a:solidFill>
                  <a:schemeClr val="bg1"/>
                </a:solidFill>
              </a:rPr>
              <a:t>I.  Plot begins relatively early in the story and moves through a series of episodes</a:t>
            </a:r>
          </a:p>
          <a:p>
            <a:pPr marL="0" indent="0">
              <a:buNone/>
            </a:pPr>
            <a:endParaRPr lang="en-US" sz="4000" dirty="0">
              <a:solidFill>
                <a:schemeClr val="bg1"/>
              </a:solidFill>
            </a:endParaRPr>
          </a:p>
          <a:p>
            <a:pPr marL="0" indent="0">
              <a:buNone/>
            </a:pPr>
            <a:r>
              <a:rPr lang="en-US" sz="4000" dirty="0">
                <a:solidFill>
                  <a:schemeClr val="bg1"/>
                </a:solidFill>
              </a:rPr>
              <a:t>II. Covers a longer period of time: weeks, months, and sometimes years</a:t>
            </a:r>
          </a:p>
          <a:p>
            <a:pPr marL="0" indent="0">
              <a:buNone/>
            </a:pPr>
            <a:endParaRPr lang="en-US" sz="4000" dirty="0">
              <a:solidFill>
                <a:schemeClr val="bg1"/>
              </a:solidFill>
            </a:endParaRPr>
          </a:p>
          <a:p>
            <a:pPr marL="0" indent="0">
              <a:buNone/>
            </a:pPr>
            <a:r>
              <a:rPr lang="en-US" sz="4000" dirty="0">
                <a:solidFill>
                  <a:schemeClr val="bg1"/>
                </a:solidFill>
              </a:rPr>
              <a:t>III. Many short, fragmented scenes; sometimes an alternation of short and long scenes</a:t>
            </a:r>
          </a:p>
          <a:p>
            <a:pPr marL="0" indent="0">
              <a:buNone/>
            </a:pPr>
            <a:endParaRPr lang="en-US" sz="4000" dirty="0">
              <a:solidFill>
                <a:schemeClr val="bg1"/>
              </a:solidFill>
            </a:endParaRPr>
          </a:p>
          <a:p>
            <a:pPr marL="0" indent="0">
              <a:buNone/>
            </a:pPr>
            <a:r>
              <a:rPr lang="en-US" sz="4000" dirty="0">
                <a:solidFill>
                  <a:schemeClr val="bg1"/>
                </a:solidFill>
              </a:rPr>
              <a:t>IV. May range over an entire city or even several countries</a:t>
            </a:r>
          </a:p>
          <a:p>
            <a:pPr marL="0" indent="0">
              <a:buNone/>
            </a:pPr>
            <a:endParaRPr lang="en-US" sz="4000" dirty="0">
              <a:solidFill>
                <a:schemeClr val="bg1"/>
              </a:solidFill>
            </a:endParaRPr>
          </a:p>
          <a:p>
            <a:pPr marL="0" indent="0">
              <a:buNone/>
            </a:pPr>
            <a:r>
              <a:rPr lang="en-US" sz="4000" dirty="0">
                <a:solidFill>
                  <a:schemeClr val="bg1"/>
                </a:solidFill>
              </a:rPr>
              <a:t>V.  Profusion of characters, sometimes several dozen</a:t>
            </a:r>
          </a:p>
          <a:p>
            <a:pPr marL="0" indent="0">
              <a:buNone/>
            </a:pPr>
            <a:endParaRPr lang="en-US" sz="4000" dirty="0">
              <a:solidFill>
                <a:schemeClr val="bg1"/>
              </a:solidFill>
            </a:endParaRPr>
          </a:p>
          <a:p>
            <a:pPr marL="0" indent="0">
              <a:buNone/>
            </a:pPr>
            <a:r>
              <a:rPr lang="en-US" sz="4000" dirty="0">
                <a:solidFill>
                  <a:schemeClr val="bg1"/>
                </a:solidFill>
              </a:rPr>
              <a:t>VI. Frequently marked by several threads of action, such as two parallel plots, or scenes of comic relief in a serous play</a:t>
            </a:r>
          </a:p>
          <a:p>
            <a:pPr marL="0" indent="0">
              <a:buNone/>
            </a:pPr>
            <a:endParaRPr lang="en-US" sz="4000" dirty="0">
              <a:solidFill>
                <a:schemeClr val="bg1"/>
              </a:solidFill>
            </a:endParaRPr>
          </a:p>
          <a:p>
            <a:pPr marL="0" indent="0">
              <a:buNone/>
            </a:pPr>
            <a:r>
              <a:rPr lang="en-US" sz="4000" dirty="0">
                <a:solidFill>
                  <a:schemeClr val="bg1"/>
                </a:solidFill>
              </a:rPr>
              <a:t>VII. Scenes are juxtaposed tone to one another. An event may result from several causes, or no apparent cause, but arises in a network or web of circumstances</a:t>
            </a:r>
          </a:p>
          <a:p>
            <a:pPr marL="0" indent="0">
              <a:buNone/>
            </a:pPr>
            <a:endParaRPr lang="en-US" dirty="0">
              <a:solidFill>
                <a:schemeClr val="bg1"/>
              </a:solidFill>
            </a:endParaRPr>
          </a:p>
        </p:txBody>
      </p:sp>
    </p:spTree>
    <p:extLst>
      <p:ext uri="{BB962C8B-B14F-4D97-AF65-F5344CB8AC3E}">
        <p14:creationId xmlns:p14="http://schemas.microsoft.com/office/powerpoint/2010/main" val="3557840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p:txBody>
          <a:bodyPr>
            <a:noAutofit/>
          </a:bodyPr>
          <a:lstStyle/>
          <a:p>
            <a:r>
              <a:rPr lang="en-US" sz="2300" dirty="0">
                <a:solidFill>
                  <a:schemeClr val="bg1"/>
                </a:solidFill>
              </a:rPr>
              <a:t>Along with the basic understanding of these basic components of plot, the playwright must take the aspects of unity into great consideration.  </a:t>
            </a:r>
          </a:p>
          <a:p>
            <a:r>
              <a:rPr lang="en-US" sz="2300" dirty="0">
                <a:solidFill>
                  <a:schemeClr val="bg1"/>
                </a:solidFill>
              </a:rPr>
              <a:t>At the center of every play there should be unity.  </a:t>
            </a:r>
          </a:p>
          <a:p>
            <a:r>
              <a:rPr lang="en-US" sz="2300" dirty="0">
                <a:solidFill>
                  <a:schemeClr val="bg1"/>
                </a:solidFill>
              </a:rPr>
              <a:t>Unity in playwriting means harmony among the component parts.  It also aids in the process of starting the initial development of a play and adds credibility to the work.  </a:t>
            </a:r>
          </a:p>
          <a:p>
            <a:r>
              <a:rPr lang="en-US" sz="2300" dirty="0">
                <a:solidFill>
                  <a:schemeClr val="bg1"/>
                </a:solidFill>
              </a:rPr>
              <a:t>Some of these important aspects and considerations listed in the outline should be strongly considered before a playwright puts pen to paper. </a:t>
            </a:r>
          </a:p>
        </p:txBody>
      </p:sp>
    </p:spTree>
    <p:extLst>
      <p:ext uri="{BB962C8B-B14F-4D97-AF65-F5344CB8AC3E}">
        <p14:creationId xmlns:p14="http://schemas.microsoft.com/office/powerpoint/2010/main" val="2313408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p:txBody>
          <a:bodyPr>
            <a:noAutofit/>
          </a:bodyPr>
          <a:lstStyle/>
          <a:p>
            <a:pPr marL="0" indent="0">
              <a:buNone/>
            </a:pPr>
            <a:r>
              <a:rPr lang="en-US" sz="2000" dirty="0">
                <a:solidFill>
                  <a:schemeClr val="bg1"/>
                </a:solidFill>
              </a:rPr>
              <a:t>These important aspects include the following:</a:t>
            </a:r>
          </a:p>
          <a:p>
            <a:pPr marL="0" indent="0">
              <a:buNone/>
            </a:pPr>
            <a:endParaRPr lang="en-US" sz="2000" dirty="0">
              <a:solidFill>
                <a:schemeClr val="bg1"/>
              </a:solidFill>
            </a:endParaRPr>
          </a:p>
          <a:p>
            <a:r>
              <a:rPr lang="en-US" sz="2000" dirty="0">
                <a:solidFill>
                  <a:schemeClr val="accent3">
                    <a:lumMod val="40000"/>
                    <a:lumOff val="60000"/>
                  </a:schemeClr>
                </a:solidFill>
              </a:rPr>
              <a:t>Research and Knowledge of:</a:t>
            </a:r>
          </a:p>
          <a:p>
            <a:pPr lvl="1"/>
            <a:r>
              <a:rPr lang="en-US" sz="2000" dirty="0">
                <a:solidFill>
                  <a:schemeClr val="bg1"/>
                </a:solidFill>
              </a:rPr>
              <a:t>Themes and Subject Matter Explored </a:t>
            </a:r>
          </a:p>
          <a:p>
            <a:pPr lvl="1"/>
            <a:r>
              <a:rPr lang="en-US" sz="2000" dirty="0">
                <a:solidFill>
                  <a:schemeClr val="bg1"/>
                </a:solidFill>
              </a:rPr>
              <a:t>Unity in the Genre/Form and Clarity of Style/Mode of the Intended Work </a:t>
            </a:r>
          </a:p>
          <a:p>
            <a:pPr lvl="1"/>
            <a:r>
              <a:rPr lang="en-US" sz="2000" dirty="0">
                <a:solidFill>
                  <a:schemeClr val="bg1"/>
                </a:solidFill>
              </a:rPr>
              <a:t>Knowledge of the Time Period Presented </a:t>
            </a:r>
          </a:p>
          <a:p>
            <a:pPr lvl="1"/>
            <a:r>
              <a:rPr lang="en-US" sz="2000" dirty="0">
                <a:solidFill>
                  <a:schemeClr val="bg1"/>
                </a:solidFill>
              </a:rPr>
              <a:t>Research of Any other Relevant data presented in the play</a:t>
            </a:r>
          </a:p>
          <a:p>
            <a:pPr marL="0" indent="0">
              <a:buNone/>
            </a:pPr>
            <a:endParaRPr lang="en-US" sz="2000" dirty="0">
              <a:solidFill>
                <a:schemeClr val="bg1"/>
              </a:solidFill>
            </a:endParaRPr>
          </a:p>
          <a:p>
            <a:r>
              <a:rPr lang="en-US" sz="2000" dirty="0">
                <a:solidFill>
                  <a:schemeClr val="accent3">
                    <a:lumMod val="40000"/>
                    <a:lumOff val="60000"/>
                  </a:schemeClr>
                </a:solidFill>
              </a:rPr>
              <a:t>Inspiration:</a:t>
            </a:r>
          </a:p>
          <a:p>
            <a:pPr lvl="1"/>
            <a:r>
              <a:rPr lang="en-US" sz="2000" dirty="0">
                <a:solidFill>
                  <a:schemeClr val="bg1"/>
                </a:solidFill>
              </a:rPr>
              <a:t>A painting/photo that encapsulates the world of the Play</a:t>
            </a:r>
          </a:p>
          <a:p>
            <a:pPr lvl="1"/>
            <a:r>
              <a:rPr lang="en-US" sz="1600" dirty="0">
                <a:solidFill>
                  <a:schemeClr val="bg1"/>
                </a:solidFill>
              </a:rPr>
              <a:t>A</a:t>
            </a:r>
            <a:r>
              <a:rPr lang="en-US" sz="2000" dirty="0">
                <a:solidFill>
                  <a:schemeClr val="bg1"/>
                </a:solidFill>
              </a:rPr>
              <a:t> metaphor that describes the themes at work in a single sentence</a:t>
            </a:r>
          </a:p>
          <a:p>
            <a:pPr lvl="1"/>
            <a:r>
              <a:rPr lang="en-US" sz="2000" dirty="0">
                <a:solidFill>
                  <a:schemeClr val="bg1"/>
                </a:solidFill>
              </a:rPr>
              <a:t>Any other relevant Ideas of inspiration</a:t>
            </a:r>
          </a:p>
          <a:p>
            <a:pPr marL="0" indent="0">
              <a:buNone/>
            </a:pPr>
            <a:endParaRPr lang="en-US" sz="2000" dirty="0">
              <a:solidFill>
                <a:schemeClr val="bg1"/>
              </a:solidFill>
            </a:endParaRPr>
          </a:p>
        </p:txBody>
      </p:sp>
    </p:spTree>
    <p:extLst>
      <p:ext uri="{BB962C8B-B14F-4D97-AF65-F5344CB8AC3E}">
        <p14:creationId xmlns:p14="http://schemas.microsoft.com/office/powerpoint/2010/main" val="664373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p:txBody>
          <a:bodyPr>
            <a:noAutofit/>
          </a:bodyPr>
          <a:lstStyle/>
          <a:p>
            <a:pPr marL="0" indent="0">
              <a:buNone/>
            </a:pPr>
            <a:r>
              <a:rPr lang="en-US" sz="2000" dirty="0">
                <a:solidFill>
                  <a:schemeClr val="bg1"/>
                </a:solidFill>
              </a:rPr>
              <a:t>Concepts:</a:t>
            </a:r>
          </a:p>
          <a:p>
            <a:r>
              <a:rPr lang="en-US" sz="2000" dirty="0">
                <a:solidFill>
                  <a:schemeClr val="bg1"/>
                </a:solidFill>
              </a:rPr>
              <a:t>Questions you should be able to answer:</a:t>
            </a:r>
          </a:p>
          <a:p>
            <a:pPr lvl="1"/>
            <a:r>
              <a:rPr lang="en-US" sz="1600" dirty="0">
                <a:solidFill>
                  <a:schemeClr val="bg1"/>
                </a:solidFill>
              </a:rPr>
              <a:t>What does the play represent? </a:t>
            </a:r>
          </a:p>
          <a:p>
            <a:pPr lvl="1"/>
            <a:r>
              <a:rPr lang="en-US" sz="1600" dirty="0">
                <a:solidFill>
                  <a:schemeClr val="bg1"/>
                </a:solidFill>
              </a:rPr>
              <a:t>What is its theme? </a:t>
            </a:r>
          </a:p>
          <a:p>
            <a:pPr lvl="1"/>
            <a:r>
              <a:rPr lang="en-US" sz="1600" dirty="0">
                <a:solidFill>
                  <a:schemeClr val="bg1"/>
                </a:solidFill>
              </a:rPr>
              <a:t>Why is it important? </a:t>
            </a:r>
          </a:p>
          <a:p>
            <a:pPr lvl="1"/>
            <a:r>
              <a:rPr lang="en-US" sz="1600" dirty="0">
                <a:solidFill>
                  <a:schemeClr val="bg1"/>
                </a:solidFill>
              </a:rPr>
              <a:t>Why does it deserve to be witnessed? </a:t>
            </a:r>
          </a:p>
          <a:p>
            <a:pPr lvl="1"/>
            <a:r>
              <a:rPr lang="en-US" sz="1600" dirty="0">
                <a:solidFill>
                  <a:schemeClr val="bg1"/>
                </a:solidFill>
              </a:rPr>
              <a:t>What is the moral?  </a:t>
            </a:r>
          </a:p>
          <a:p>
            <a:pPr lvl="1"/>
            <a:r>
              <a:rPr lang="en-US" sz="1600" dirty="0">
                <a:solidFill>
                  <a:schemeClr val="bg1"/>
                </a:solidFill>
              </a:rPr>
              <a:t>What universal truth does it illustrate? </a:t>
            </a:r>
          </a:p>
          <a:p>
            <a:pPr lvl="1"/>
            <a:r>
              <a:rPr lang="en-US" sz="1600" dirty="0">
                <a:solidFill>
                  <a:schemeClr val="bg1"/>
                </a:solidFill>
              </a:rPr>
              <a:t>What excites you, the playwright, about the work? </a:t>
            </a:r>
          </a:p>
          <a:p>
            <a:pPr lvl="1"/>
            <a:r>
              <a:rPr lang="en-US" sz="1600" dirty="0">
                <a:solidFill>
                  <a:schemeClr val="bg1"/>
                </a:solidFill>
              </a:rPr>
              <a:t>What aspects of the drama fires your imagination? </a:t>
            </a:r>
          </a:p>
          <a:p>
            <a:pPr lvl="1"/>
            <a:r>
              <a:rPr lang="en-US" sz="1600" dirty="0">
                <a:solidFill>
                  <a:schemeClr val="bg1"/>
                </a:solidFill>
              </a:rPr>
              <a:t>What makes you feel zealous and impassioned? </a:t>
            </a:r>
          </a:p>
          <a:p>
            <a:pPr lvl="1"/>
            <a:r>
              <a:rPr lang="en-US" sz="1600" dirty="0">
                <a:solidFill>
                  <a:schemeClr val="bg1"/>
                </a:solidFill>
              </a:rPr>
              <a:t>What moves you? </a:t>
            </a:r>
          </a:p>
          <a:p>
            <a:pPr lvl="1"/>
            <a:r>
              <a:rPr lang="en-US" sz="1600" dirty="0">
                <a:solidFill>
                  <a:schemeClr val="bg1"/>
                </a:solidFill>
              </a:rPr>
              <a:t>What about the material gives you a deep feeling of satisfaction? </a:t>
            </a:r>
          </a:p>
          <a:p>
            <a:pPr lvl="1"/>
            <a:r>
              <a:rPr lang="en-US" sz="1600" dirty="0">
                <a:solidFill>
                  <a:schemeClr val="bg1"/>
                </a:solidFill>
              </a:rPr>
              <a:t>What in the play makes it worthy of an audience’s attention? </a:t>
            </a:r>
          </a:p>
          <a:p>
            <a:pPr lvl="1"/>
            <a:r>
              <a:rPr lang="en-US" sz="1600" dirty="0">
                <a:solidFill>
                  <a:schemeClr val="bg1"/>
                </a:solidFill>
              </a:rPr>
              <a:t>Why is it compelling?</a:t>
            </a:r>
          </a:p>
          <a:p>
            <a:pPr marL="0" indent="0">
              <a:buNone/>
            </a:pPr>
            <a:endParaRPr lang="en-US" sz="20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6602" y="1458896"/>
            <a:ext cx="3295650" cy="28845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4519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a:xfrm>
            <a:off x="457200" y="1371600"/>
            <a:ext cx="8229600" cy="4754563"/>
          </a:xfrm>
        </p:spPr>
        <p:txBody>
          <a:bodyPr>
            <a:noAutofit/>
          </a:bodyPr>
          <a:lstStyle/>
          <a:p>
            <a:pPr marL="0" indent="0" algn="ctr">
              <a:buNone/>
            </a:pPr>
            <a:r>
              <a:rPr lang="en-US" sz="2000" dirty="0">
                <a:solidFill>
                  <a:srgbClr val="92D050"/>
                </a:solidFill>
              </a:rPr>
              <a:t>Predominant Elements: What is the leading element in your dramatic work?   </a:t>
            </a:r>
          </a:p>
          <a:p>
            <a:r>
              <a:rPr lang="en-US" sz="2000" dirty="0">
                <a:solidFill>
                  <a:schemeClr val="accent3">
                    <a:lumMod val="20000"/>
                    <a:lumOff val="80000"/>
                  </a:schemeClr>
                </a:solidFill>
              </a:rPr>
              <a:t>Theme</a:t>
            </a:r>
          </a:p>
          <a:p>
            <a:pPr lvl="1"/>
            <a:r>
              <a:rPr lang="en-US" sz="1600" i="1" dirty="0">
                <a:solidFill>
                  <a:schemeClr val="bg1"/>
                </a:solidFill>
              </a:rPr>
              <a:t>Waiting for Lefty </a:t>
            </a:r>
            <a:r>
              <a:rPr lang="en-US" sz="1600" dirty="0">
                <a:solidFill>
                  <a:schemeClr val="bg1"/>
                </a:solidFill>
              </a:rPr>
              <a:t>by Clifford Odets is a thesis play directly promoting the theme that the common man will continue to be oppressed until he succeeds in organizing into unions.  It is nearly a propaganda play.  Character and dialogue serve the theme exclusively.  The spectacle is limited to a bare stage.  The language is didactic to the point of preachiness. </a:t>
            </a:r>
          </a:p>
          <a:p>
            <a:r>
              <a:rPr lang="en-US" sz="2000" dirty="0">
                <a:solidFill>
                  <a:schemeClr val="accent3">
                    <a:lumMod val="40000"/>
                    <a:lumOff val="60000"/>
                  </a:schemeClr>
                </a:solidFill>
              </a:rPr>
              <a:t>Plot</a:t>
            </a:r>
          </a:p>
          <a:p>
            <a:pPr lvl="1"/>
            <a:r>
              <a:rPr lang="en-US" sz="1600" i="1" dirty="0">
                <a:solidFill>
                  <a:schemeClr val="bg1"/>
                </a:solidFill>
              </a:rPr>
              <a:t>The Tavern </a:t>
            </a:r>
            <a:r>
              <a:rPr lang="en-US" sz="1600" dirty="0">
                <a:solidFill>
                  <a:schemeClr val="bg1"/>
                </a:solidFill>
              </a:rPr>
              <a:t>by George M. Cohan is a play in which the predominant element is almost exclusively plot.  The action hurls itself relentlessly at the audience.  Character is continuously subservient to plot.  The theme, crime does not pay, is apparent from the beginning, and the spectacle requires on an upstage door and a winter wind (example of Music) so powerful it drives all the players to the wall.</a:t>
            </a:r>
            <a:endParaRPr lang="en-US" sz="2000" dirty="0">
              <a:solidFill>
                <a:schemeClr val="bg1"/>
              </a:solidFill>
            </a:endParaRPr>
          </a:p>
          <a:p>
            <a:r>
              <a:rPr lang="en-US" sz="2000" dirty="0">
                <a:solidFill>
                  <a:schemeClr val="accent3">
                    <a:lumMod val="60000"/>
                    <a:lumOff val="40000"/>
                  </a:schemeClr>
                </a:solidFill>
              </a:rPr>
              <a:t>Character</a:t>
            </a:r>
          </a:p>
          <a:p>
            <a:pPr lvl="1"/>
            <a:r>
              <a:rPr lang="en-US" sz="1600" dirty="0">
                <a:solidFill>
                  <a:schemeClr val="bg1"/>
                </a:solidFill>
              </a:rPr>
              <a:t>All the plays of Chekhov have the predominant element of character.  One could barely choose plot as the secondary element.  It is also unlikely that one would choose language, because language in Chekhov is intentionally commonplace.  There is Theme in Chekhov, but it is subservient to character, it lays quiet and low in the play and rises gracefully and gently to the surface. </a:t>
            </a:r>
            <a:endParaRPr lang="en-US" sz="2000" dirty="0">
              <a:solidFill>
                <a:schemeClr val="bg1"/>
              </a:solidFill>
            </a:endParaRPr>
          </a:p>
        </p:txBody>
      </p:sp>
    </p:spTree>
    <p:extLst>
      <p:ext uri="{BB962C8B-B14F-4D97-AF65-F5344CB8AC3E}">
        <p14:creationId xmlns:p14="http://schemas.microsoft.com/office/powerpoint/2010/main" val="13816870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a:xfrm>
            <a:off x="457200" y="1371600"/>
            <a:ext cx="8229600" cy="4754563"/>
          </a:xfrm>
        </p:spPr>
        <p:txBody>
          <a:bodyPr>
            <a:noAutofit/>
          </a:bodyPr>
          <a:lstStyle/>
          <a:p>
            <a:pPr marL="0" indent="0" algn="ctr">
              <a:buNone/>
            </a:pPr>
            <a:r>
              <a:rPr lang="en-US" sz="2000" dirty="0">
                <a:solidFill>
                  <a:srgbClr val="92D050"/>
                </a:solidFill>
              </a:rPr>
              <a:t>Predominant Elements: What is the leading element in your dramatic work?  </a:t>
            </a:r>
          </a:p>
          <a:p>
            <a:r>
              <a:rPr lang="en-US" sz="2000" dirty="0">
                <a:solidFill>
                  <a:schemeClr val="accent3">
                    <a:lumMod val="75000"/>
                  </a:schemeClr>
                </a:solidFill>
              </a:rPr>
              <a:t>Spectacle</a:t>
            </a:r>
          </a:p>
          <a:p>
            <a:pPr lvl="1"/>
            <a:r>
              <a:rPr lang="en-US" sz="1600" i="1" dirty="0">
                <a:solidFill>
                  <a:schemeClr val="bg1"/>
                </a:solidFill>
              </a:rPr>
              <a:t>Barnum</a:t>
            </a:r>
            <a:r>
              <a:rPr lang="en-US" sz="1600" dirty="0">
                <a:solidFill>
                  <a:schemeClr val="bg1"/>
                </a:solidFill>
              </a:rPr>
              <a:t> by Mark Bramble and Michael Stewart won a number of prizes in New York, despite the fact that it has no plot, no characters of consequence, and no significant language; its theme, at best, could be stated, a circus causes sweat.  The sheer intensity and speed of the spectacle, the unrelenting energy, the nonstop sensation of movement, sound, and color; the surprises, the acrobatic feats, dances, magic, and razzmatazz overwhelmed and gratified audiences.</a:t>
            </a:r>
          </a:p>
          <a:p>
            <a:pPr marL="457200" lvl="1" indent="0">
              <a:buNone/>
            </a:pPr>
            <a:endParaRPr lang="en-US" sz="2000" dirty="0">
              <a:solidFill>
                <a:schemeClr val="bg1"/>
              </a:solidFill>
            </a:endParaRPr>
          </a:p>
          <a:p>
            <a:r>
              <a:rPr lang="en-US" sz="2000" dirty="0">
                <a:solidFill>
                  <a:srgbClr val="92D050"/>
                </a:solidFill>
              </a:rPr>
              <a:t>Language</a:t>
            </a:r>
          </a:p>
          <a:p>
            <a:pPr lvl="1"/>
            <a:r>
              <a:rPr lang="en-US" sz="1600" i="1" dirty="0">
                <a:solidFill>
                  <a:schemeClr val="bg1"/>
                </a:solidFill>
              </a:rPr>
              <a:t>Under the Milk Wood </a:t>
            </a:r>
            <a:r>
              <a:rPr lang="en-US" sz="1600" dirty="0">
                <a:solidFill>
                  <a:schemeClr val="bg1"/>
                </a:solidFill>
              </a:rPr>
              <a:t>by Dylan Thomas is subtitled “A Play for Voices.”  It is a demonstration of the most miraculous parade of words in the spoken English.  It is poetry at its most dazzling.  The theme is vague at best.  As for plot, it is a patchwork of incidents involving sixty-four characters in a tiny Welch town in the course of a summer day.  The characters are sketched, not developed.  The predominant element in this play is clearly the most radiant language ever assembled.  Spectacle would ruin this work.</a:t>
            </a:r>
            <a:endParaRPr lang="en-US" sz="2000" dirty="0">
              <a:solidFill>
                <a:schemeClr val="bg1"/>
              </a:solidFill>
            </a:endParaRPr>
          </a:p>
        </p:txBody>
      </p:sp>
    </p:spTree>
    <p:extLst>
      <p:ext uri="{BB962C8B-B14F-4D97-AF65-F5344CB8AC3E}">
        <p14:creationId xmlns:p14="http://schemas.microsoft.com/office/powerpoint/2010/main" val="3438701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a:xfrm>
            <a:off x="457200" y="1371600"/>
            <a:ext cx="8229600" cy="4754563"/>
          </a:xfrm>
        </p:spPr>
        <p:txBody>
          <a:bodyPr>
            <a:noAutofit/>
          </a:bodyPr>
          <a:lstStyle/>
          <a:p>
            <a:pPr marL="0" indent="0" algn="ctr">
              <a:buNone/>
            </a:pPr>
            <a:r>
              <a:rPr lang="en-US" sz="2000" dirty="0">
                <a:solidFill>
                  <a:srgbClr val="92D050"/>
                </a:solidFill>
              </a:rPr>
              <a:t>Predominant Elements: What is the leading element in your dramatic work? </a:t>
            </a:r>
          </a:p>
          <a:p>
            <a:pPr marL="0" indent="0" algn="ctr">
              <a:buNone/>
            </a:pPr>
            <a:r>
              <a:rPr lang="en-US" sz="2000" dirty="0">
                <a:solidFill>
                  <a:schemeClr val="bg1"/>
                </a:solidFill>
              </a:rPr>
              <a:t> </a:t>
            </a:r>
          </a:p>
          <a:p>
            <a:r>
              <a:rPr lang="en-US" sz="2400" dirty="0">
                <a:solidFill>
                  <a:schemeClr val="accent3">
                    <a:lumMod val="60000"/>
                    <a:lumOff val="40000"/>
                  </a:schemeClr>
                </a:solidFill>
              </a:rPr>
              <a:t>Mixtures</a:t>
            </a:r>
          </a:p>
          <a:p>
            <a:pPr lvl="1"/>
            <a:r>
              <a:rPr lang="en-US" sz="1800" dirty="0">
                <a:solidFill>
                  <a:schemeClr val="bg1"/>
                </a:solidFill>
              </a:rPr>
              <a:t>Most commonly you will find that the majority of plays have mixtures of all of the elements of drama. </a:t>
            </a:r>
          </a:p>
          <a:p>
            <a:pPr lvl="1"/>
            <a:r>
              <a:rPr lang="en-US" sz="1800" dirty="0">
                <a:solidFill>
                  <a:schemeClr val="bg1"/>
                </a:solidFill>
              </a:rPr>
              <a:t>Many playwrights tend to utilize a bit of all the elements.  </a:t>
            </a:r>
          </a:p>
          <a:p>
            <a:pPr lvl="1"/>
            <a:r>
              <a:rPr lang="en-US" sz="1800" dirty="0">
                <a:solidFill>
                  <a:schemeClr val="bg1"/>
                </a:solidFill>
              </a:rPr>
              <a:t>One of the greatest exceptions and examples of incredible use of all the elements is the plays of Shakespeare.  </a:t>
            </a:r>
          </a:p>
          <a:p>
            <a:pPr lvl="1"/>
            <a:r>
              <a:rPr lang="en-US" sz="1800" dirty="0">
                <a:solidFill>
                  <a:schemeClr val="bg1"/>
                </a:solidFill>
              </a:rPr>
              <a:t>The reason his plays tower above all others is that he fuses the elements of theme, plot, character, spectacle, and language so magnificently.  </a:t>
            </a:r>
          </a:p>
          <a:p>
            <a:pPr lvl="1"/>
            <a:r>
              <a:rPr lang="en-US" sz="1800" dirty="0">
                <a:solidFill>
                  <a:schemeClr val="bg1"/>
                </a:solidFill>
              </a:rPr>
              <a:t>In Shakespeare we can marvel at the great skill with which these elements have been united.</a:t>
            </a:r>
            <a:r>
              <a:rPr lang="en-US" sz="2000" dirty="0">
                <a:solidFill>
                  <a:schemeClr val="bg1"/>
                </a:solidFill>
              </a:rPr>
              <a:t> </a:t>
            </a:r>
          </a:p>
        </p:txBody>
      </p:sp>
    </p:spTree>
    <p:extLst>
      <p:ext uri="{BB962C8B-B14F-4D97-AF65-F5344CB8AC3E}">
        <p14:creationId xmlns:p14="http://schemas.microsoft.com/office/powerpoint/2010/main" val="1748877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B050"/>
                </a:solidFill>
                <a:latin typeface="Pristina" panose="03060402040406080204" pitchFamily="66" charset="0"/>
              </a:rPr>
              <a:t>Outline of Playwriting</a:t>
            </a:r>
          </a:p>
        </p:txBody>
      </p:sp>
      <p:sp>
        <p:nvSpPr>
          <p:cNvPr id="3" name="Content Placeholder 2"/>
          <p:cNvSpPr>
            <a:spLocks noGrp="1"/>
          </p:cNvSpPr>
          <p:nvPr>
            <p:ph idx="1"/>
          </p:nvPr>
        </p:nvSpPr>
        <p:spPr>
          <a:xfrm>
            <a:off x="457200" y="1371600"/>
            <a:ext cx="8229600" cy="4754563"/>
          </a:xfrm>
        </p:spPr>
        <p:txBody>
          <a:bodyPr>
            <a:noAutofit/>
          </a:bodyPr>
          <a:lstStyle/>
          <a:p>
            <a:pPr marL="0" indent="0" algn="ctr">
              <a:buNone/>
            </a:pPr>
            <a:r>
              <a:rPr lang="en-US" sz="2000" u="sng" dirty="0">
                <a:solidFill>
                  <a:srgbClr val="92D050"/>
                </a:solidFill>
              </a:rPr>
              <a:t>Outlining: Beginning, Middle, and End</a:t>
            </a:r>
          </a:p>
          <a:p>
            <a:r>
              <a:rPr lang="en-US" sz="2000" dirty="0">
                <a:solidFill>
                  <a:srgbClr val="92D050"/>
                </a:solidFill>
              </a:rPr>
              <a:t>Beginning:</a:t>
            </a:r>
          </a:p>
          <a:p>
            <a:pPr lvl="1"/>
            <a:r>
              <a:rPr lang="en-US" sz="1800" dirty="0">
                <a:solidFill>
                  <a:schemeClr val="bg1"/>
                </a:solidFill>
              </a:rPr>
              <a:t>Prologue and or start of play with introduction of characters, date, place, time, setting, and exposition and inciting incident introduced</a:t>
            </a:r>
          </a:p>
          <a:p>
            <a:pPr lvl="1"/>
            <a:r>
              <a:rPr lang="en-US" sz="1800" dirty="0">
                <a:solidFill>
                  <a:schemeClr val="bg1"/>
                </a:solidFill>
              </a:rPr>
              <a:t>Point of attack, introduce primary conflict and central dramatic question</a:t>
            </a:r>
          </a:p>
          <a:p>
            <a:r>
              <a:rPr lang="en-US" sz="2000" dirty="0">
                <a:solidFill>
                  <a:srgbClr val="92D050"/>
                </a:solidFill>
              </a:rPr>
              <a:t>Middle: </a:t>
            </a:r>
          </a:p>
          <a:p>
            <a:pPr lvl="1"/>
            <a:r>
              <a:rPr lang="en-US" sz="1800" dirty="0">
                <a:solidFill>
                  <a:schemeClr val="bg1"/>
                </a:solidFill>
              </a:rPr>
              <a:t>Characters pursue objectives and encounter obstacles</a:t>
            </a:r>
          </a:p>
          <a:p>
            <a:pPr lvl="1"/>
            <a:r>
              <a:rPr lang="en-US" sz="1800" dirty="0">
                <a:solidFill>
                  <a:schemeClr val="bg1"/>
                </a:solidFill>
              </a:rPr>
              <a:t>Answers sought; goals of characters conflict with other characters</a:t>
            </a:r>
          </a:p>
          <a:p>
            <a:pPr lvl="1"/>
            <a:r>
              <a:rPr lang="en-US" sz="1800" dirty="0">
                <a:solidFill>
                  <a:schemeClr val="bg1"/>
                </a:solidFill>
              </a:rPr>
              <a:t>Characters attempt to overcome obstacles and challenges</a:t>
            </a:r>
          </a:p>
          <a:p>
            <a:pPr lvl="1"/>
            <a:r>
              <a:rPr lang="en-US" sz="1800" dirty="0">
                <a:solidFill>
                  <a:schemeClr val="bg1"/>
                </a:solidFill>
              </a:rPr>
              <a:t>Characters plan tactics, succeed, fail, attack, retreat, surprise, and are surprised, encounter major reversals and a crisis is reached</a:t>
            </a:r>
          </a:p>
          <a:p>
            <a:r>
              <a:rPr lang="en-US" sz="2000" dirty="0">
                <a:solidFill>
                  <a:srgbClr val="92D050"/>
                </a:solidFill>
              </a:rPr>
              <a:t>End:</a:t>
            </a:r>
          </a:p>
          <a:p>
            <a:pPr lvl="1"/>
            <a:r>
              <a:rPr lang="en-US" sz="1800" dirty="0">
                <a:solidFill>
                  <a:schemeClr val="bg1"/>
                </a:solidFill>
              </a:rPr>
              <a:t>Characters engage in final conflict (climax of play)</a:t>
            </a:r>
          </a:p>
          <a:p>
            <a:pPr lvl="1"/>
            <a:r>
              <a:rPr lang="en-US" sz="1800" dirty="0">
                <a:solidFill>
                  <a:schemeClr val="bg1"/>
                </a:solidFill>
              </a:rPr>
              <a:t>A character’s main objective is achieved or lost</a:t>
            </a:r>
          </a:p>
          <a:p>
            <a:pPr lvl="1"/>
            <a:r>
              <a:rPr lang="en-US" sz="1800" dirty="0">
                <a:solidFill>
                  <a:schemeClr val="bg1"/>
                </a:solidFill>
              </a:rPr>
              <a:t>Central dramatic question is answered, theme or ideas of play confirmed. Resolution where order is established</a:t>
            </a:r>
          </a:p>
        </p:txBody>
      </p:sp>
    </p:spTree>
    <p:extLst>
      <p:ext uri="{BB962C8B-B14F-4D97-AF65-F5344CB8AC3E}">
        <p14:creationId xmlns:p14="http://schemas.microsoft.com/office/powerpoint/2010/main" val="461163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ln w="22225">
                  <a:solidFill>
                    <a:schemeClr val="accent2"/>
                  </a:solidFill>
                  <a:prstDash val="solid"/>
                </a:ln>
                <a:solidFill>
                  <a:schemeClr val="accent2">
                    <a:lumMod val="40000"/>
                    <a:lumOff val="60000"/>
                  </a:schemeClr>
                </a:solidFill>
                <a:latin typeface="Harrington" panose="04040505050A02020702" pitchFamily="82" charset="0"/>
              </a:rPr>
              <a:t>Playwriting is an Art</a:t>
            </a:r>
          </a:p>
        </p:txBody>
      </p:sp>
      <p:sp>
        <p:nvSpPr>
          <p:cNvPr id="3" name="Content Placeholder 2"/>
          <p:cNvSpPr>
            <a:spLocks noGrp="1"/>
          </p:cNvSpPr>
          <p:nvPr>
            <p:ph idx="1"/>
          </p:nvPr>
        </p:nvSpPr>
        <p:spPr/>
        <p:txBody>
          <a:bodyPr>
            <a:noAutofit/>
          </a:bodyPr>
          <a:lstStyle/>
          <a:p>
            <a:r>
              <a:rPr lang="en-US" sz="2200" dirty="0">
                <a:solidFill>
                  <a:schemeClr val="bg1"/>
                </a:solidFill>
              </a:rPr>
              <a:t>Artistic consideration in playwriting requires selection and arrangement.  </a:t>
            </a:r>
          </a:p>
          <a:p>
            <a:r>
              <a:rPr lang="en-US" sz="2200" dirty="0">
                <a:solidFill>
                  <a:schemeClr val="bg1"/>
                </a:solidFill>
              </a:rPr>
              <a:t>Art is skill acquired by experience, study, and clear observations.  </a:t>
            </a:r>
          </a:p>
          <a:p>
            <a:r>
              <a:rPr lang="en-US" sz="2200" dirty="0">
                <a:solidFill>
                  <a:schemeClr val="bg1"/>
                </a:solidFill>
              </a:rPr>
              <a:t>Playwrights must consciously set about making choices with a competent plan and creative imagination.  Only then than we consider the playwrights work as a viable start to the theatrical process. </a:t>
            </a:r>
          </a:p>
          <a:p>
            <a:r>
              <a:rPr lang="en-US" sz="2200" dirty="0">
                <a:solidFill>
                  <a:schemeClr val="bg1"/>
                </a:solidFill>
              </a:rPr>
              <a:t>Before anyone begins to write a play, it is important to understand the medium for which you intend on writing.  </a:t>
            </a:r>
          </a:p>
          <a:p>
            <a:r>
              <a:rPr lang="en-US" sz="2200" dirty="0">
                <a:solidFill>
                  <a:schemeClr val="bg1"/>
                </a:solidFill>
              </a:rPr>
              <a:t>Writing for the stage demands an understanding of two fundamentals: </a:t>
            </a:r>
          </a:p>
          <a:p>
            <a:pPr lvl="1"/>
            <a:r>
              <a:rPr lang="en-US" sz="2200" dirty="0">
                <a:solidFill>
                  <a:schemeClr val="bg1"/>
                </a:solidFill>
              </a:rPr>
              <a:t>The essence of drama</a:t>
            </a:r>
          </a:p>
          <a:p>
            <a:pPr lvl="1"/>
            <a:r>
              <a:rPr lang="en-US" sz="2200" dirty="0">
                <a:solidFill>
                  <a:schemeClr val="bg1"/>
                </a:solidFill>
              </a:rPr>
              <a:t>The nature of theatre</a:t>
            </a:r>
          </a:p>
        </p:txBody>
      </p:sp>
    </p:spTree>
    <p:extLst>
      <p:ext uri="{BB962C8B-B14F-4D97-AF65-F5344CB8AC3E}">
        <p14:creationId xmlns:p14="http://schemas.microsoft.com/office/powerpoint/2010/main" val="1994041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a:solidFill>
                  <a:srgbClr val="0070C0"/>
                </a:solidFill>
                <a:effectLst>
                  <a:glow rad="101600">
                    <a:schemeClr val="bg1">
                      <a:alpha val="60000"/>
                    </a:schemeClr>
                  </a:glow>
                </a:effectLst>
                <a:latin typeface="Gloucester MT Extra Condensed" panose="02030808020601010101" pitchFamily="18" charset="0"/>
              </a:rPr>
              <a:t>CHARACTER</a:t>
            </a:r>
          </a:p>
        </p:txBody>
      </p:sp>
      <p:sp>
        <p:nvSpPr>
          <p:cNvPr id="3" name="Content Placeholder 2"/>
          <p:cNvSpPr>
            <a:spLocks noGrp="1"/>
          </p:cNvSpPr>
          <p:nvPr>
            <p:ph idx="1"/>
          </p:nvPr>
        </p:nvSpPr>
        <p:spPr/>
        <p:txBody>
          <a:bodyPr>
            <a:normAutofit fontScale="77500" lnSpcReduction="20000"/>
          </a:bodyPr>
          <a:lstStyle/>
          <a:p>
            <a:r>
              <a:rPr lang="en-US" dirty="0">
                <a:solidFill>
                  <a:schemeClr val="bg1"/>
                </a:solidFill>
              </a:rPr>
              <a:t>Characters are the essences of human behavior.</a:t>
            </a:r>
          </a:p>
          <a:p>
            <a:endParaRPr lang="en-US" dirty="0">
              <a:solidFill>
                <a:schemeClr val="bg1"/>
              </a:solidFill>
            </a:endParaRPr>
          </a:p>
          <a:p>
            <a:r>
              <a:rPr lang="en-US" dirty="0">
                <a:solidFill>
                  <a:schemeClr val="bg1"/>
                </a:solidFill>
              </a:rPr>
              <a:t>Representative or quintessential characters – the embodiment of the characteristics of an entire group</a:t>
            </a:r>
          </a:p>
          <a:p>
            <a:pPr marL="0" indent="0">
              <a:buNone/>
            </a:pPr>
            <a:endParaRPr lang="en-US" dirty="0">
              <a:solidFill>
                <a:schemeClr val="bg1"/>
              </a:solidFill>
            </a:endParaRPr>
          </a:p>
          <a:p>
            <a:r>
              <a:rPr lang="en-US" dirty="0">
                <a:solidFill>
                  <a:schemeClr val="bg1"/>
                </a:solidFill>
              </a:rPr>
              <a:t>Characters are only human as much as the playwright and the production have made them distinguishable from other characters, physically, socially, psychologically, morally. </a:t>
            </a:r>
          </a:p>
          <a:p>
            <a:pPr marL="0" indent="0">
              <a:buNone/>
            </a:pPr>
            <a:endParaRPr lang="en-US" dirty="0">
              <a:solidFill>
                <a:schemeClr val="bg1"/>
              </a:solidFill>
            </a:endParaRPr>
          </a:p>
          <a:p>
            <a:r>
              <a:rPr lang="en-US" dirty="0">
                <a:solidFill>
                  <a:schemeClr val="bg1"/>
                </a:solidFill>
              </a:rPr>
              <a:t>The concept of "decorum" was important in the Neoclassical period – characters should behave according to their class /circumstances.</a:t>
            </a:r>
          </a:p>
        </p:txBody>
      </p:sp>
    </p:spTree>
    <p:extLst>
      <p:ext uri="{BB962C8B-B14F-4D97-AF65-F5344CB8AC3E}">
        <p14:creationId xmlns:p14="http://schemas.microsoft.com/office/powerpoint/2010/main" val="14891263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a:solidFill>
                  <a:srgbClr val="FFC000"/>
                </a:solidFill>
                <a:latin typeface="Freestyle Script" panose="030804020302050B0404" pitchFamily="66" charset="0"/>
              </a:rPr>
              <a:t>What is Plot?</a:t>
            </a:r>
          </a:p>
        </p:txBody>
      </p:sp>
      <p:sp>
        <p:nvSpPr>
          <p:cNvPr id="3" name="Content Placeholder 2"/>
          <p:cNvSpPr>
            <a:spLocks noGrp="1"/>
          </p:cNvSpPr>
          <p:nvPr>
            <p:ph idx="1"/>
          </p:nvPr>
        </p:nvSpPr>
        <p:spPr/>
        <p:txBody>
          <a:bodyPr>
            <a:normAutofit fontScale="85000" lnSpcReduction="20000"/>
          </a:bodyPr>
          <a:lstStyle/>
          <a:p>
            <a:r>
              <a:rPr lang="en-US" dirty="0">
                <a:solidFill>
                  <a:schemeClr val="bg1"/>
                </a:solidFill>
              </a:rPr>
              <a:t>Plot – the  arrangement of the parts – the arrangement of events or the selection and order of scenes in a play.</a:t>
            </a:r>
          </a:p>
          <a:p>
            <a:r>
              <a:rPr lang="en-US" dirty="0">
                <a:solidFill>
                  <a:schemeClr val="bg1"/>
                </a:solidFill>
              </a:rPr>
              <a:t>Plot is different from the story – the story is WHAT happens; the plot is HOW it happens.</a:t>
            </a:r>
          </a:p>
          <a:p>
            <a:r>
              <a:rPr lang="en-US" dirty="0">
                <a:solidFill>
                  <a:schemeClr val="bg1"/>
                </a:solidFill>
              </a:rPr>
              <a:t>A story is a full account of an event or series of events, usually in chronological order; a plot is a selection and arrangement of scenes.</a:t>
            </a:r>
          </a:p>
          <a:p>
            <a:r>
              <a:rPr lang="en-US" dirty="0">
                <a:solidFill>
                  <a:schemeClr val="bg1"/>
                </a:solidFill>
              </a:rPr>
              <a:t>Aristotle, in </a:t>
            </a:r>
            <a:r>
              <a:rPr lang="en-US" i="1" dirty="0">
                <a:solidFill>
                  <a:schemeClr val="bg1"/>
                </a:solidFill>
              </a:rPr>
              <a:t>The Poetics</a:t>
            </a:r>
            <a:r>
              <a:rPr lang="en-US" dirty="0">
                <a:solidFill>
                  <a:schemeClr val="bg1"/>
                </a:solidFill>
              </a:rPr>
              <a:t>, said that plot is the soul of tragedy: </a:t>
            </a:r>
          </a:p>
          <a:p>
            <a:pPr lvl="1"/>
            <a:r>
              <a:rPr lang="en-US" dirty="0">
                <a:solidFill>
                  <a:schemeClr val="bg1"/>
                </a:solidFill>
              </a:rPr>
              <a:t>It holds story together contains the incidents in the play, produces tragic effects, has the most tragic element (reversals, discoveries). </a:t>
            </a:r>
          </a:p>
          <a:p>
            <a:endParaRPr lang="en-US" dirty="0">
              <a:solidFill>
                <a:schemeClr val="bg1"/>
              </a:solidFill>
            </a:endParaRPr>
          </a:p>
        </p:txBody>
      </p:sp>
    </p:spTree>
    <p:extLst>
      <p:ext uri="{BB962C8B-B14F-4D97-AF65-F5344CB8AC3E}">
        <p14:creationId xmlns:p14="http://schemas.microsoft.com/office/powerpoint/2010/main" val="637670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dirty="0">
                <a:solidFill>
                  <a:srgbClr val="0070C0"/>
                </a:solidFill>
                <a:effectLst>
                  <a:glow rad="101600">
                    <a:schemeClr val="bg1">
                      <a:alpha val="60000"/>
                    </a:schemeClr>
                  </a:glow>
                </a:effectLst>
                <a:latin typeface="Gloucester MT Extra Condensed" panose="02030808020601010101" pitchFamily="18" charset="0"/>
              </a:rPr>
              <a:t>CHARACTER</a:t>
            </a:r>
            <a:endParaRPr lang="en-US" dirty="0">
              <a:solidFill>
                <a:srgbClr val="0070C0"/>
              </a:solidFill>
              <a:effectLst>
                <a:glow rad="101600">
                  <a:schemeClr val="bg1">
                    <a:alpha val="60000"/>
                  </a:schemeClr>
                </a:glow>
              </a:effectLst>
            </a:endParaRPr>
          </a:p>
        </p:txBody>
      </p:sp>
      <p:sp>
        <p:nvSpPr>
          <p:cNvPr id="3" name="Content Placeholder 2"/>
          <p:cNvSpPr>
            <a:spLocks noGrp="1"/>
          </p:cNvSpPr>
          <p:nvPr>
            <p:ph idx="1"/>
          </p:nvPr>
        </p:nvSpPr>
        <p:spPr/>
        <p:txBody>
          <a:bodyPr>
            <a:normAutofit fontScale="40000" lnSpcReduction="20000"/>
          </a:bodyPr>
          <a:lstStyle/>
          <a:p>
            <a:pPr marL="0" indent="0">
              <a:buNone/>
            </a:pPr>
            <a:r>
              <a:rPr lang="en-US" dirty="0">
                <a:solidFill>
                  <a:schemeClr val="bg1"/>
                </a:solidFill>
              </a:rPr>
              <a:t>The following terms help describe characters according to their function in the play :  </a:t>
            </a:r>
          </a:p>
          <a:p>
            <a:endParaRPr lang="en-US" dirty="0">
              <a:solidFill>
                <a:schemeClr val="bg1"/>
              </a:solidFill>
            </a:endParaRPr>
          </a:p>
          <a:p>
            <a:r>
              <a:rPr lang="en-US" b="1" dirty="0">
                <a:solidFill>
                  <a:srgbClr val="FFFF99"/>
                </a:solidFill>
              </a:rPr>
              <a:t>Protagonist</a:t>
            </a:r>
            <a:r>
              <a:rPr lang="en-US" b="1" dirty="0">
                <a:solidFill>
                  <a:schemeClr val="tx2">
                    <a:lumMod val="60000"/>
                    <a:lumOff val="40000"/>
                  </a:schemeClr>
                </a:solidFill>
              </a:rPr>
              <a:t> </a:t>
            </a:r>
            <a:r>
              <a:rPr lang="en-US" dirty="0">
                <a:solidFill>
                  <a:schemeClr val="bg1"/>
                </a:solidFill>
              </a:rPr>
              <a:t>   -- "agon" = struggle; the pro side of the struggle – often used to refer to the lead character in a tragedy. </a:t>
            </a:r>
          </a:p>
          <a:p>
            <a:endParaRPr lang="en-US" dirty="0">
              <a:solidFill>
                <a:schemeClr val="bg1"/>
              </a:solidFill>
            </a:endParaRPr>
          </a:p>
          <a:p>
            <a:r>
              <a:rPr lang="en-US" b="1" dirty="0">
                <a:solidFill>
                  <a:srgbClr val="FFFF99"/>
                </a:solidFill>
              </a:rPr>
              <a:t>Antagonist </a:t>
            </a:r>
            <a:r>
              <a:rPr lang="en-US" dirty="0">
                <a:solidFill>
                  <a:srgbClr val="FFFF99"/>
                </a:solidFill>
              </a:rPr>
              <a:t> </a:t>
            </a:r>
            <a:r>
              <a:rPr lang="en-US" dirty="0">
                <a:solidFill>
                  <a:schemeClr val="bg1"/>
                </a:solidFill>
              </a:rPr>
              <a:t> -- the anti side of the struggle – often the bad guy, but could be anyone / thing that struggles against the protagonist. </a:t>
            </a:r>
          </a:p>
          <a:p>
            <a:endParaRPr lang="en-US" dirty="0">
              <a:solidFill>
                <a:schemeClr val="bg1"/>
              </a:solidFill>
            </a:endParaRPr>
          </a:p>
          <a:p>
            <a:r>
              <a:rPr lang="en-US" b="1" dirty="0">
                <a:solidFill>
                  <a:srgbClr val="FFFF99"/>
                </a:solidFill>
              </a:rPr>
              <a:t>Foil / Counterpart </a:t>
            </a:r>
            <a:r>
              <a:rPr lang="en-US" dirty="0">
                <a:solidFill>
                  <a:schemeClr val="bg1"/>
                </a:solidFill>
              </a:rPr>
              <a:t>-- reveals some aspects of the main characters by having similar or different circumstances or by behaving similarly or differently </a:t>
            </a:r>
          </a:p>
          <a:p>
            <a:pPr marL="0" indent="0">
              <a:buNone/>
            </a:pPr>
            <a:endParaRPr lang="en-US" dirty="0">
              <a:solidFill>
                <a:schemeClr val="bg1"/>
              </a:solidFill>
            </a:endParaRPr>
          </a:p>
          <a:p>
            <a:r>
              <a:rPr lang="en-US" b="1" dirty="0">
                <a:solidFill>
                  <a:srgbClr val="FFFF99"/>
                </a:solidFill>
              </a:rPr>
              <a:t>Stock characters  </a:t>
            </a:r>
            <a:r>
              <a:rPr lang="en-US" dirty="0">
                <a:solidFill>
                  <a:schemeClr val="bg1"/>
                </a:solidFill>
              </a:rPr>
              <a:t>-- exemplify one particular characteristic, as in commedia dell' arte</a:t>
            </a:r>
          </a:p>
          <a:p>
            <a:endParaRPr lang="en-US" dirty="0">
              <a:solidFill>
                <a:schemeClr val="bg1"/>
              </a:solidFill>
            </a:endParaRPr>
          </a:p>
          <a:p>
            <a:r>
              <a:rPr lang="en-US" b="1" dirty="0">
                <a:solidFill>
                  <a:srgbClr val="FFFF99"/>
                </a:solidFill>
              </a:rPr>
              <a:t>Type</a:t>
            </a:r>
            <a:r>
              <a:rPr lang="en-US" dirty="0">
                <a:solidFill>
                  <a:schemeClr val="bg1"/>
                </a:solidFill>
              </a:rPr>
              <a:t> – a character who is larger than life who has a "dominant trait" – as opposed to a "real" or life-like individual. Similar to "stock" characters </a:t>
            </a:r>
          </a:p>
          <a:p>
            <a:pPr lvl="1"/>
            <a:r>
              <a:rPr lang="en-US" dirty="0">
                <a:solidFill>
                  <a:schemeClr val="bg1"/>
                </a:solidFill>
              </a:rPr>
              <a:t>For example: the "villain," the "good cop gone bad," the "precocious child," etc. </a:t>
            </a:r>
          </a:p>
          <a:p>
            <a:endParaRPr lang="en-US" dirty="0">
              <a:solidFill>
                <a:schemeClr val="bg1"/>
              </a:solidFill>
            </a:endParaRPr>
          </a:p>
          <a:p>
            <a:r>
              <a:rPr lang="en-US" b="1" dirty="0">
                <a:solidFill>
                  <a:schemeClr val="tx2">
                    <a:lumMod val="60000"/>
                    <a:lumOff val="40000"/>
                  </a:schemeClr>
                </a:solidFill>
              </a:rPr>
              <a:t>Narrators / Chorus  and Non-Human characters  </a:t>
            </a:r>
          </a:p>
          <a:p>
            <a:endParaRPr lang="en-US" dirty="0">
              <a:solidFill>
                <a:schemeClr val="bg1"/>
              </a:solidFill>
            </a:endParaRPr>
          </a:p>
          <a:p>
            <a:r>
              <a:rPr lang="en-US" b="1" dirty="0">
                <a:solidFill>
                  <a:srgbClr val="FFFF99"/>
                </a:solidFill>
              </a:rPr>
              <a:t>Confidante</a:t>
            </a:r>
            <a:r>
              <a:rPr lang="en-US" dirty="0">
                <a:solidFill>
                  <a:srgbClr val="FFFF99"/>
                </a:solidFill>
              </a:rPr>
              <a:t> </a:t>
            </a:r>
            <a:r>
              <a:rPr lang="en-US" dirty="0">
                <a:solidFill>
                  <a:schemeClr val="bg1"/>
                </a:solidFill>
              </a:rPr>
              <a:t>– a character whom the protagonist or other important character confides in.</a:t>
            </a:r>
          </a:p>
          <a:p>
            <a:endParaRPr lang="en-US" dirty="0">
              <a:solidFill>
                <a:schemeClr val="bg1"/>
              </a:solidFill>
            </a:endParaRPr>
          </a:p>
          <a:p>
            <a:r>
              <a:rPr lang="en-US" b="1" dirty="0">
                <a:solidFill>
                  <a:srgbClr val="FFFF99"/>
                </a:solidFill>
              </a:rPr>
              <a:t>Author's character </a:t>
            </a:r>
            <a:r>
              <a:rPr lang="en-US" dirty="0">
                <a:solidFill>
                  <a:schemeClr val="bg1"/>
                </a:solidFill>
              </a:rPr>
              <a:t>– speaks for the author, giving the author's morals or philosophy – usually not the protagonist </a:t>
            </a:r>
          </a:p>
          <a:p>
            <a:endParaRPr lang="en-US" dirty="0">
              <a:solidFill>
                <a:schemeClr val="bg1"/>
              </a:solidFill>
            </a:endParaRPr>
          </a:p>
        </p:txBody>
      </p:sp>
    </p:spTree>
    <p:extLst>
      <p:ext uri="{BB962C8B-B14F-4D97-AF65-F5344CB8AC3E}">
        <p14:creationId xmlns:p14="http://schemas.microsoft.com/office/powerpoint/2010/main" val="536622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Works Cited</a:t>
            </a:r>
          </a:p>
        </p:txBody>
      </p:sp>
      <p:sp>
        <p:nvSpPr>
          <p:cNvPr id="3" name="Content Placeholder 2"/>
          <p:cNvSpPr>
            <a:spLocks noGrp="1"/>
          </p:cNvSpPr>
          <p:nvPr>
            <p:ph idx="1"/>
          </p:nvPr>
        </p:nvSpPr>
        <p:spPr/>
        <p:txBody>
          <a:bodyPr/>
          <a:lstStyle/>
          <a:p>
            <a:pPr marL="0" indent="0">
              <a:buNone/>
            </a:pPr>
            <a:r>
              <a:rPr lang="en-US" dirty="0">
                <a:solidFill>
                  <a:schemeClr val="bg1"/>
                </a:solidFill>
              </a:rPr>
              <a:t>Edwin. “Plot vs Narrative.” TSI Games, 26 Mar. 2015, www.tsi-games.com/plot-vs-narrative/. Accessed 31 Aug. 2017.</a:t>
            </a:r>
          </a:p>
        </p:txBody>
      </p:sp>
    </p:spTree>
    <p:extLst>
      <p:ext uri="{BB962C8B-B14F-4D97-AF65-F5344CB8AC3E}">
        <p14:creationId xmlns:p14="http://schemas.microsoft.com/office/powerpoint/2010/main" val="387763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FF66"/>
                </a:solidFill>
                <a:latin typeface="Niagara Solid" panose="04020502070702020202" pitchFamily="82" charset="0"/>
              </a:rPr>
              <a:t>Elements of Plot</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sz="4000" b="1" u="sng" dirty="0">
                <a:solidFill>
                  <a:srgbClr val="FFFF99"/>
                </a:solidFill>
              </a:rPr>
              <a:t>Exposition</a:t>
            </a:r>
          </a:p>
          <a:p>
            <a:endParaRPr lang="en-US" dirty="0">
              <a:solidFill>
                <a:schemeClr val="bg1"/>
              </a:solidFill>
            </a:endParaRPr>
          </a:p>
          <a:p>
            <a:r>
              <a:rPr lang="en-US" dirty="0">
                <a:solidFill>
                  <a:schemeClr val="bg1"/>
                </a:solidFill>
              </a:rPr>
              <a:t>Exposition is important information that the audience needs to know in order to follow the main story line of the play.  </a:t>
            </a:r>
          </a:p>
          <a:p>
            <a:r>
              <a:rPr lang="en-US" dirty="0">
                <a:solidFill>
                  <a:schemeClr val="bg1"/>
                </a:solidFill>
              </a:rPr>
              <a:t>It is the aspects of the story that the audience may hear about but that they will not witness in actual scenes.  It encompasses the past actions of the characters before the play’s opening scenes progress. </a:t>
            </a:r>
          </a:p>
          <a:p>
            <a:pPr marL="0" indent="0">
              <a:buNone/>
            </a:pPr>
            <a:endParaRPr lang="en-US" dirty="0">
              <a:solidFill>
                <a:schemeClr val="bg1"/>
              </a:solidFill>
            </a:endParaRPr>
          </a:p>
          <a:p>
            <a:r>
              <a:rPr lang="en-US" dirty="0">
                <a:solidFill>
                  <a:schemeClr val="bg1"/>
                </a:solidFill>
              </a:rPr>
              <a:t>Exposition </a:t>
            </a:r>
          </a:p>
          <a:p>
            <a:pPr lvl="1"/>
            <a:r>
              <a:rPr lang="en-US" sz="3000" dirty="0">
                <a:solidFill>
                  <a:schemeClr val="bg1"/>
                </a:solidFill>
              </a:rPr>
              <a:t>Everything the audience needs to know to understand the play. [Can occur throughout the play...]</a:t>
            </a:r>
          </a:p>
          <a:p>
            <a:pPr lvl="1"/>
            <a:r>
              <a:rPr lang="en-US" sz="3000" dirty="0">
                <a:solidFill>
                  <a:schemeClr val="bg1"/>
                </a:solidFill>
              </a:rPr>
              <a:t>What is the "precursor action" (everything that has happened before the play begins)? and how is it revealed? </a:t>
            </a:r>
          </a:p>
          <a:p>
            <a:pPr lvl="1"/>
            <a:r>
              <a:rPr lang="en-US" sz="3000" dirty="0">
                <a:solidFill>
                  <a:schemeClr val="bg1"/>
                </a:solidFill>
              </a:rPr>
              <a:t>What is the "point of attack" – (where does the play begin in relation to the story?) Is it an early or late point of attack?</a:t>
            </a:r>
          </a:p>
        </p:txBody>
      </p:sp>
    </p:spTree>
    <p:extLst>
      <p:ext uri="{BB962C8B-B14F-4D97-AF65-F5344CB8AC3E}">
        <p14:creationId xmlns:p14="http://schemas.microsoft.com/office/powerpoint/2010/main" val="1513269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FF66"/>
                </a:solidFill>
                <a:latin typeface="Niagara Solid" panose="04020502070702020202" pitchFamily="82" charset="0"/>
              </a:rPr>
              <a:t>Elements of Plot</a:t>
            </a:r>
          </a:p>
        </p:txBody>
      </p:sp>
      <p:sp>
        <p:nvSpPr>
          <p:cNvPr id="3" name="Content Placeholder 2"/>
          <p:cNvSpPr>
            <a:spLocks noGrp="1"/>
          </p:cNvSpPr>
          <p:nvPr>
            <p:ph idx="1"/>
          </p:nvPr>
        </p:nvSpPr>
        <p:spPr/>
        <p:txBody>
          <a:bodyPr>
            <a:normAutofit fontScale="55000" lnSpcReduction="20000"/>
          </a:bodyPr>
          <a:lstStyle/>
          <a:p>
            <a:pPr marL="0" indent="0" algn="ctr">
              <a:buNone/>
            </a:pPr>
            <a:r>
              <a:rPr lang="en-US" sz="4000" b="1" u="sng" dirty="0">
                <a:solidFill>
                  <a:srgbClr val="FFFF99"/>
                </a:solidFill>
              </a:rPr>
              <a:t>Rising Action </a:t>
            </a:r>
          </a:p>
          <a:p>
            <a:pPr marL="457200" lvl="1" indent="0">
              <a:buNone/>
            </a:pPr>
            <a:endParaRPr lang="en-US" dirty="0">
              <a:solidFill>
                <a:schemeClr val="bg1"/>
              </a:solidFill>
            </a:endParaRPr>
          </a:p>
          <a:p>
            <a:r>
              <a:rPr lang="en-US" dirty="0">
                <a:solidFill>
                  <a:schemeClr val="bg1"/>
                </a:solidFill>
              </a:rPr>
              <a:t>Rising action is the section of the plot beginning with the point of attack and/or inciting incident and proceeding forward to the crisis onto the climax.  </a:t>
            </a:r>
          </a:p>
          <a:p>
            <a:r>
              <a:rPr lang="en-US" dirty="0">
                <a:solidFill>
                  <a:schemeClr val="bg1"/>
                </a:solidFill>
              </a:rPr>
              <a:t>The action of the play will rise as it set up a situation of increasing intensity and anticipation.  </a:t>
            </a:r>
          </a:p>
          <a:p>
            <a:r>
              <a:rPr lang="en-US" dirty="0">
                <a:solidFill>
                  <a:schemeClr val="bg1"/>
                </a:solidFill>
              </a:rPr>
              <a:t>These scenes make up the body of the play and usually create a sense of continuous mounting suspense in the audience.</a:t>
            </a:r>
          </a:p>
          <a:p>
            <a:r>
              <a:rPr lang="en-US" dirty="0">
                <a:solidFill>
                  <a:schemeClr val="bg1"/>
                </a:solidFill>
              </a:rPr>
              <a:t>The point of attack is the moment of the play at which the main action of the plot begins.  </a:t>
            </a:r>
          </a:p>
          <a:p>
            <a:r>
              <a:rPr lang="en-US" dirty="0">
                <a:solidFill>
                  <a:schemeClr val="bg1"/>
                </a:solidFill>
              </a:rPr>
              <a:t>This may occur in the first scene, or it may occur after several scenes of exposition.  </a:t>
            </a:r>
          </a:p>
          <a:p>
            <a:r>
              <a:rPr lang="en-US" dirty="0">
                <a:solidFill>
                  <a:schemeClr val="bg1"/>
                </a:solidFill>
              </a:rPr>
              <a:t>The point of attack is the main action by which all others will arise.  It is the point at which the main complication is introduced.  </a:t>
            </a:r>
          </a:p>
          <a:p>
            <a:r>
              <a:rPr lang="en-US" dirty="0">
                <a:solidFill>
                  <a:schemeClr val="bg1"/>
                </a:solidFill>
              </a:rPr>
              <a:t>Point of attack can sometimes work hand in hand with a play’s inciting incident, which is the first incident leading to the rising action of the play.  </a:t>
            </a:r>
          </a:p>
          <a:p>
            <a:r>
              <a:rPr lang="en-US" dirty="0">
                <a:solidFill>
                  <a:schemeClr val="bg1"/>
                </a:solidFill>
              </a:rPr>
              <a:t>Sometimes the inciting incident is an event that occurred somewhere in the character’s past and is revealed to the audience through exposition. </a:t>
            </a:r>
          </a:p>
        </p:txBody>
      </p:sp>
    </p:spTree>
    <p:extLst>
      <p:ext uri="{BB962C8B-B14F-4D97-AF65-F5344CB8AC3E}">
        <p14:creationId xmlns:p14="http://schemas.microsoft.com/office/powerpoint/2010/main" val="2682854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FF66"/>
                </a:solidFill>
                <a:latin typeface="Niagara Solid" panose="04020502070702020202" pitchFamily="82" charset="0"/>
              </a:rPr>
              <a:t>Elements of Plot</a:t>
            </a:r>
          </a:p>
        </p:txBody>
      </p:sp>
      <p:sp>
        <p:nvSpPr>
          <p:cNvPr id="3" name="Content Placeholder 2"/>
          <p:cNvSpPr>
            <a:spLocks noGrp="1"/>
          </p:cNvSpPr>
          <p:nvPr>
            <p:ph idx="1"/>
          </p:nvPr>
        </p:nvSpPr>
        <p:spPr/>
        <p:txBody>
          <a:bodyPr>
            <a:normAutofit fontScale="92500" lnSpcReduction="20000"/>
          </a:bodyPr>
          <a:lstStyle/>
          <a:p>
            <a:pPr marL="0" indent="0" algn="ctr">
              <a:buNone/>
            </a:pPr>
            <a:r>
              <a:rPr lang="en-US" b="1" u="sng" dirty="0">
                <a:solidFill>
                  <a:srgbClr val="FFFF99"/>
                </a:solidFill>
              </a:rPr>
              <a:t>Conflict </a:t>
            </a:r>
          </a:p>
          <a:p>
            <a:pPr marL="0" indent="0">
              <a:buNone/>
            </a:pPr>
            <a:endParaRPr lang="en-US" dirty="0">
              <a:solidFill>
                <a:schemeClr val="bg1"/>
              </a:solidFill>
            </a:endParaRPr>
          </a:p>
          <a:p>
            <a:r>
              <a:rPr lang="en-US" dirty="0">
                <a:solidFill>
                  <a:schemeClr val="bg1"/>
                </a:solidFill>
              </a:rPr>
              <a:t>The clash of opposing forces:</a:t>
            </a:r>
          </a:p>
          <a:p>
            <a:pPr lvl="1"/>
            <a:r>
              <a:rPr lang="en-US" dirty="0">
                <a:solidFill>
                  <a:schemeClr val="bg1"/>
                </a:solidFill>
              </a:rPr>
              <a:t>man vs. self, vs. man, vs. environment, vs. natural forces, vs. group, vs. God</a:t>
            </a:r>
          </a:p>
          <a:p>
            <a:pPr lvl="1"/>
            <a:r>
              <a:rPr lang="en-US" dirty="0">
                <a:solidFill>
                  <a:schemeClr val="bg1"/>
                </a:solidFill>
              </a:rPr>
              <a:t>Or group vs. group</a:t>
            </a:r>
          </a:p>
          <a:p>
            <a:pPr marL="457200" lvl="1" indent="0">
              <a:buNone/>
            </a:pPr>
            <a:endParaRPr lang="en-US" dirty="0">
              <a:solidFill>
                <a:schemeClr val="bg1"/>
              </a:solidFill>
            </a:endParaRPr>
          </a:p>
          <a:p>
            <a:r>
              <a:rPr lang="en-US" dirty="0">
                <a:solidFill>
                  <a:schemeClr val="bg1"/>
                </a:solidFill>
              </a:rPr>
              <a:t>"Inciting incident" (or "initiating incident"): </a:t>
            </a:r>
          </a:p>
          <a:p>
            <a:pPr lvl="1"/>
            <a:r>
              <a:rPr lang="en-US" dirty="0">
                <a:solidFill>
                  <a:schemeClr val="bg1"/>
                </a:solidFill>
              </a:rPr>
              <a:t>The event that occurs in the play to begin the conflict. The inciting/initiating incident of the play must occur within the play itself. </a:t>
            </a:r>
          </a:p>
          <a:p>
            <a:pPr marL="0" indent="0">
              <a:buNone/>
            </a:pP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0" y="1524000"/>
            <a:ext cx="2895600" cy="1228238"/>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3181" y="3505200"/>
            <a:ext cx="3727419" cy="952500"/>
          </a:xfrm>
          <a:prstGeom prst="rect">
            <a:avLst/>
          </a:prstGeom>
          <a:ln>
            <a:noFill/>
          </a:ln>
          <a:effectLst>
            <a:softEdge rad="112500"/>
          </a:effectLst>
        </p:spPr>
      </p:pic>
    </p:spTree>
    <p:extLst>
      <p:ext uri="{BB962C8B-B14F-4D97-AF65-F5344CB8AC3E}">
        <p14:creationId xmlns:p14="http://schemas.microsoft.com/office/powerpoint/2010/main" val="2546202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FF66"/>
                </a:solidFill>
                <a:latin typeface="Niagara Solid" panose="04020502070702020202" pitchFamily="82" charset="0"/>
              </a:rPr>
              <a:t>Elements of Plot</a:t>
            </a:r>
          </a:p>
        </p:txBody>
      </p:sp>
      <p:sp>
        <p:nvSpPr>
          <p:cNvPr id="3" name="Content Placeholder 2"/>
          <p:cNvSpPr>
            <a:spLocks noGrp="1"/>
          </p:cNvSpPr>
          <p:nvPr>
            <p:ph idx="1"/>
          </p:nvPr>
        </p:nvSpPr>
        <p:spPr/>
        <p:txBody>
          <a:bodyPr>
            <a:normAutofit fontScale="62500" lnSpcReduction="20000"/>
          </a:bodyPr>
          <a:lstStyle/>
          <a:p>
            <a:pPr marL="0" indent="0" algn="ctr">
              <a:buNone/>
            </a:pPr>
            <a:r>
              <a:rPr lang="en-US" sz="5100" b="1" u="sng" dirty="0">
                <a:solidFill>
                  <a:srgbClr val="FFFF99"/>
                </a:solidFill>
              </a:rPr>
              <a:t>Climax</a:t>
            </a:r>
          </a:p>
          <a:p>
            <a:pPr marL="0" indent="0">
              <a:buNone/>
            </a:pPr>
            <a:endParaRPr lang="en-US" dirty="0">
              <a:solidFill>
                <a:schemeClr val="bg1"/>
              </a:solidFill>
            </a:endParaRPr>
          </a:p>
          <a:p>
            <a:r>
              <a:rPr lang="en-US" dirty="0">
                <a:solidFill>
                  <a:schemeClr val="bg1"/>
                </a:solidFill>
              </a:rPr>
              <a:t>The point at which one or the other of the forces is favored; the point at which events must turn in one direction or another. </a:t>
            </a:r>
          </a:p>
          <a:p>
            <a:r>
              <a:rPr lang="en-US" dirty="0">
                <a:solidFill>
                  <a:schemeClr val="bg1"/>
                </a:solidFill>
              </a:rPr>
              <a:t>Not necessarily the "high point." </a:t>
            </a:r>
          </a:p>
          <a:p>
            <a:r>
              <a:rPr lang="en-US" dirty="0">
                <a:solidFill>
                  <a:schemeClr val="bg1"/>
                </a:solidFill>
              </a:rPr>
              <a:t>All of the earlier scenes and actions in a play will build technically to the highest level of dramatic intensity. </a:t>
            </a:r>
          </a:p>
          <a:p>
            <a:r>
              <a:rPr lang="en-US" dirty="0">
                <a:solidFill>
                  <a:schemeClr val="bg1"/>
                </a:solidFill>
              </a:rPr>
              <a:t>This section of the play is generally referred to as the moment of the plays climax.  </a:t>
            </a:r>
          </a:p>
          <a:p>
            <a:r>
              <a:rPr lang="en-US" dirty="0">
                <a:solidFill>
                  <a:schemeClr val="bg1"/>
                </a:solidFill>
              </a:rPr>
              <a:t>This is the moment where the major dramatic questions rise to the highest level, the mystery hits the unraveling point, and the culprits are revealed.  </a:t>
            </a:r>
          </a:p>
          <a:p>
            <a:r>
              <a:rPr lang="en-US" dirty="0">
                <a:solidFill>
                  <a:schemeClr val="bg1"/>
                </a:solidFill>
              </a:rPr>
              <a:t>This should be the point of the highest stage of dramatic intensity in the action of the play.  </a:t>
            </a:r>
          </a:p>
          <a:p>
            <a:r>
              <a:rPr lang="en-US" dirty="0">
                <a:solidFill>
                  <a:schemeClr val="bg1"/>
                </a:solidFill>
              </a:rPr>
              <a:t>The whole combined actions of the play generally lead up to this moment.</a:t>
            </a:r>
          </a:p>
        </p:txBody>
      </p:sp>
    </p:spTree>
    <p:extLst>
      <p:ext uri="{BB962C8B-B14F-4D97-AF65-F5344CB8AC3E}">
        <p14:creationId xmlns:p14="http://schemas.microsoft.com/office/powerpoint/2010/main" val="2506458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FF66"/>
                </a:solidFill>
                <a:latin typeface="Niagara Solid" panose="04020502070702020202" pitchFamily="82" charset="0"/>
              </a:rPr>
              <a:t>Elements of Plot</a:t>
            </a:r>
          </a:p>
        </p:txBody>
      </p:sp>
      <p:sp>
        <p:nvSpPr>
          <p:cNvPr id="3" name="Content Placeholder 2"/>
          <p:cNvSpPr>
            <a:spLocks noGrp="1"/>
          </p:cNvSpPr>
          <p:nvPr>
            <p:ph idx="1"/>
          </p:nvPr>
        </p:nvSpPr>
        <p:spPr/>
        <p:txBody>
          <a:bodyPr>
            <a:normAutofit fontScale="70000" lnSpcReduction="20000"/>
          </a:bodyPr>
          <a:lstStyle/>
          <a:p>
            <a:pPr marL="0" indent="0" algn="ctr">
              <a:buNone/>
            </a:pPr>
            <a:r>
              <a:rPr lang="en-US" sz="4100" b="1" u="sng" dirty="0">
                <a:solidFill>
                  <a:srgbClr val="FFFF99"/>
                </a:solidFill>
              </a:rPr>
              <a:t>Falling Action</a:t>
            </a:r>
          </a:p>
          <a:p>
            <a:pPr marL="0" indent="0">
              <a:buNone/>
            </a:pPr>
            <a:r>
              <a:rPr lang="en-US" dirty="0">
                <a:solidFill>
                  <a:schemeClr val="bg1"/>
                </a:solidFill>
              </a:rPr>
              <a:t> </a:t>
            </a:r>
          </a:p>
          <a:p>
            <a:r>
              <a:rPr lang="en-US" dirty="0">
                <a:solidFill>
                  <a:schemeClr val="bg1"/>
                </a:solidFill>
              </a:rPr>
              <a:t>Resolution / Denouement – whatever comes after the climax.</a:t>
            </a:r>
          </a:p>
          <a:p>
            <a:r>
              <a:rPr lang="en-US" dirty="0">
                <a:solidFill>
                  <a:schemeClr val="bg1"/>
                </a:solidFill>
              </a:rPr>
              <a:t>Not always resolved satisfactorily:  the "</a:t>
            </a:r>
            <a:r>
              <a:rPr lang="en-US" dirty="0" err="1">
                <a:solidFill>
                  <a:schemeClr val="bg1"/>
                </a:solidFill>
              </a:rPr>
              <a:t>deus</a:t>
            </a:r>
            <a:r>
              <a:rPr lang="en-US" dirty="0">
                <a:solidFill>
                  <a:schemeClr val="bg1"/>
                </a:solidFill>
              </a:rPr>
              <a:t> ex </a:t>
            </a:r>
            <a:r>
              <a:rPr lang="en-US" dirty="0" err="1">
                <a:solidFill>
                  <a:schemeClr val="bg1"/>
                </a:solidFill>
              </a:rPr>
              <a:t>machina</a:t>
            </a:r>
            <a:r>
              <a:rPr lang="en-US" dirty="0">
                <a:solidFill>
                  <a:schemeClr val="bg1"/>
                </a:solidFill>
              </a:rPr>
              <a:t>"::  -- "god of the machine" – a contrived or unrealistic or unbelievable ending / resolution.</a:t>
            </a:r>
          </a:p>
          <a:p>
            <a:r>
              <a:rPr lang="en-US" dirty="0">
                <a:solidFill>
                  <a:schemeClr val="bg1"/>
                </a:solidFill>
              </a:rPr>
              <a:t>The resolution is the moment of the play in which the conflicts are resolved.  </a:t>
            </a:r>
          </a:p>
          <a:p>
            <a:r>
              <a:rPr lang="en-US" dirty="0">
                <a:solidFill>
                  <a:schemeClr val="bg1"/>
                </a:solidFill>
              </a:rPr>
              <a:t>It is the solution to the conflict in the play, the answer to the mystery, and the clearing up of the final details. </a:t>
            </a:r>
          </a:p>
          <a:p>
            <a:r>
              <a:rPr lang="en-US" dirty="0">
                <a:solidFill>
                  <a:schemeClr val="bg1"/>
                </a:solidFill>
              </a:rPr>
              <a:t>This is the scene that answers the questions raised earlier in the play.  </a:t>
            </a:r>
          </a:p>
          <a:p>
            <a:r>
              <a:rPr lang="en-US" dirty="0">
                <a:solidFill>
                  <a:schemeClr val="bg1"/>
                </a:solidFill>
              </a:rPr>
              <a:t>In this scene the methods and motives are revealed to the audience. </a:t>
            </a:r>
          </a:p>
          <a:p>
            <a:pPr marL="0" indent="0">
              <a:buNone/>
            </a:pPr>
            <a:endParaRPr lang="en-US" dirty="0">
              <a:solidFill>
                <a:schemeClr val="bg1"/>
              </a:solidFill>
            </a:endParaRPr>
          </a:p>
          <a:p>
            <a:pPr marL="0" indent="0">
              <a:buNone/>
            </a:pPr>
            <a:endParaRPr lang="en-US" dirty="0">
              <a:solidFill>
                <a:schemeClr val="bg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6511" y="533400"/>
            <a:ext cx="1905000" cy="1676400"/>
          </a:xfrm>
          <a:prstGeom prst="rect">
            <a:avLst/>
          </a:prstGeom>
          <a:ln>
            <a:noFill/>
          </a:ln>
          <a:effectLst>
            <a:softEdge rad="112500"/>
          </a:effectLst>
        </p:spPr>
      </p:pic>
    </p:spTree>
    <p:extLst>
      <p:ext uri="{BB962C8B-B14F-4D97-AF65-F5344CB8AC3E}">
        <p14:creationId xmlns:p14="http://schemas.microsoft.com/office/powerpoint/2010/main" val="20349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b="1" dirty="0">
                <a:solidFill>
                  <a:srgbClr val="00B0F0"/>
                </a:solidFill>
                <a:latin typeface="Niagara Solid" panose="04020502070702020202" pitchFamily="82" charset="0"/>
              </a:rPr>
              <a:t>Elements of Plot</a:t>
            </a:r>
            <a:endParaRPr lang="en-US" dirty="0">
              <a:solidFill>
                <a:srgbClr val="00B0F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376501"/>
            <a:ext cx="8153400" cy="52529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328400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7030A0"/>
                </a:solidFill>
                <a:effectLst>
                  <a:glow rad="101600">
                    <a:schemeClr val="bg1">
                      <a:alpha val="60000"/>
                    </a:schemeClr>
                  </a:glow>
                </a:effectLst>
                <a:latin typeface="Lucida Calligraphy" panose="03010101010101010101" pitchFamily="66" charset="0"/>
              </a:rPr>
              <a:t>Categories of Plot Structure</a:t>
            </a:r>
          </a:p>
        </p:txBody>
      </p:sp>
      <p:sp>
        <p:nvSpPr>
          <p:cNvPr id="3" name="Content Placeholder 2"/>
          <p:cNvSpPr>
            <a:spLocks noGrp="1"/>
          </p:cNvSpPr>
          <p:nvPr>
            <p:ph idx="1"/>
          </p:nvPr>
        </p:nvSpPr>
        <p:spPr/>
        <p:txBody>
          <a:bodyPr>
            <a:normAutofit fontScale="47500" lnSpcReduction="20000"/>
          </a:bodyPr>
          <a:lstStyle/>
          <a:p>
            <a:pPr marL="0" indent="0" algn="ctr">
              <a:buNone/>
            </a:pPr>
            <a:r>
              <a:rPr lang="en-US" sz="5100" b="1" u="sng" dirty="0">
                <a:solidFill>
                  <a:schemeClr val="accent4">
                    <a:lumMod val="60000"/>
                    <a:lumOff val="40000"/>
                  </a:schemeClr>
                </a:solidFill>
              </a:rPr>
              <a:t>Climatic Structure</a:t>
            </a:r>
          </a:p>
          <a:p>
            <a:pPr marL="0" indent="0">
              <a:buNone/>
            </a:pPr>
            <a:endParaRPr lang="en-US" dirty="0">
              <a:solidFill>
                <a:schemeClr val="bg1"/>
              </a:solidFill>
            </a:endParaRPr>
          </a:p>
          <a:p>
            <a:pPr marL="0" indent="0">
              <a:buNone/>
            </a:pPr>
            <a:r>
              <a:rPr lang="en-US" sz="3400" dirty="0">
                <a:solidFill>
                  <a:schemeClr val="bg1"/>
                </a:solidFill>
              </a:rPr>
              <a:t>I.  Plot begins late in story, closer to the very end or climax</a:t>
            </a:r>
          </a:p>
          <a:p>
            <a:pPr marL="0" indent="0">
              <a:buNone/>
            </a:pPr>
            <a:endParaRPr lang="en-US" sz="3400" dirty="0">
              <a:solidFill>
                <a:schemeClr val="bg1"/>
              </a:solidFill>
            </a:endParaRPr>
          </a:p>
          <a:p>
            <a:pPr marL="0" indent="0">
              <a:buNone/>
            </a:pPr>
            <a:r>
              <a:rPr lang="en-US" sz="3400" dirty="0">
                <a:solidFill>
                  <a:schemeClr val="bg1"/>
                </a:solidFill>
              </a:rPr>
              <a:t>II. Covers a short space of time, perhaps a few hours, or at most a few days</a:t>
            </a:r>
          </a:p>
          <a:p>
            <a:pPr marL="0" indent="0">
              <a:buNone/>
            </a:pPr>
            <a:endParaRPr lang="en-US" sz="3400" dirty="0">
              <a:solidFill>
                <a:schemeClr val="bg1"/>
              </a:solidFill>
            </a:endParaRPr>
          </a:p>
          <a:p>
            <a:pPr marL="0" indent="0">
              <a:buNone/>
            </a:pPr>
            <a:r>
              <a:rPr lang="en-US" sz="3400" dirty="0">
                <a:solidFill>
                  <a:schemeClr val="bg1"/>
                </a:solidFill>
              </a:rPr>
              <a:t>III. Contains a few solid, extended scenes, such as three acts with each act comprising one long scene</a:t>
            </a:r>
          </a:p>
          <a:p>
            <a:pPr marL="0" indent="0">
              <a:buNone/>
            </a:pPr>
            <a:endParaRPr lang="en-US" sz="3400" dirty="0">
              <a:solidFill>
                <a:schemeClr val="bg1"/>
              </a:solidFill>
            </a:endParaRPr>
          </a:p>
          <a:p>
            <a:pPr marL="0" indent="0">
              <a:buNone/>
            </a:pPr>
            <a:r>
              <a:rPr lang="en-US" sz="3400" dirty="0">
                <a:solidFill>
                  <a:schemeClr val="bg1"/>
                </a:solidFill>
              </a:rPr>
              <a:t>IV.  Occurs in a restricted locale, one room or one house</a:t>
            </a:r>
          </a:p>
          <a:p>
            <a:pPr marL="0" indent="0">
              <a:buNone/>
            </a:pPr>
            <a:endParaRPr lang="en-US" sz="3400" dirty="0">
              <a:solidFill>
                <a:schemeClr val="bg1"/>
              </a:solidFill>
            </a:endParaRPr>
          </a:p>
          <a:p>
            <a:pPr marL="0" indent="0">
              <a:buNone/>
            </a:pPr>
            <a:r>
              <a:rPr lang="en-US" sz="3400" dirty="0">
                <a:solidFill>
                  <a:schemeClr val="bg1"/>
                </a:solidFill>
              </a:rPr>
              <a:t>V.   Number of characters is severely limited, usually not more than six or eight</a:t>
            </a:r>
          </a:p>
          <a:p>
            <a:pPr marL="0" indent="0">
              <a:buNone/>
            </a:pPr>
            <a:endParaRPr lang="en-US" sz="3400" dirty="0">
              <a:solidFill>
                <a:schemeClr val="bg1"/>
              </a:solidFill>
            </a:endParaRPr>
          </a:p>
          <a:p>
            <a:pPr marL="0" indent="0">
              <a:buNone/>
            </a:pPr>
            <a:r>
              <a:rPr lang="en-US" sz="3400" dirty="0">
                <a:solidFill>
                  <a:schemeClr val="bg1"/>
                </a:solidFill>
              </a:rPr>
              <a:t>VI.  Plot in linear and moves in a single line with few subplots or counter plots</a:t>
            </a:r>
          </a:p>
          <a:p>
            <a:pPr marL="0" indent="0">
              <a:buNone/>
            </a:pPr>
            <a:endParaRPr lang="en-US" sz="3400" dirty="0">
              <a:solidFill>
                <a:schemeClr val="bg1"/>
              </a:solidFill>
            </a:endParaRPr>
          </a:p>
          <a:p>
            <a:pPr marL="0" indent="0">
              <a:buNone/>
            </a:pPr>
            <a:r>
              <a:rPr lang="en-US" sz="3400" dirty="0">
                <a:solidFill>
                  <a:schemeClr val="bg1"/>
                </a:solidFill>
              </a:rPr>
              <a:t>VII. Line of action proceeds in a cause-and-effect chain. The characters and events are closely linked in a sequence of logical, almost inevitable development </a:t>
            </a:r>
          </a:p>
          <a:p>
            <a:pPr marL="0" indent="0">
              <a:buNone/>
            </a:pPr>
            <a:endParaRPr lang="en-US" dirty="0">
              <a:solidFill>
                <a:schemeClr val="bg1"/>
              </a:solidFill>
            </a:endParaRPr>
          </a:p>
        </p:txBody>
      </p:sp>
    </p:spTree>
    <p:extLst>
      <p:ext uri="{BB962C8B-B14F-4D97-AF65-F5344CB8AC3E}">
        <p14:creationId xmlns:p14="http://schemas.microsoft.com/office/powerpoint/2010/main" val="90336292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2450</Words>
  <Application>Microsoft Office PowerPoint</Application>
  <PresentationFormat>On-screen Show (4:3)</PresentationFormat>
  <Paragraphs>202</Paragraphs>
  <Slides>21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Curlz MT</vt:lpstr>
      <vt:lpstr>Freestyle Script</vt:lpstr>
      <vt:lpstr>Gloucester MT Extra Condensed</vt:lpstr>
      <vt:lpstr>Harrington</vt:lpstr>
      <vt:lpstr>Lucida Calligraphy</vt:lpstr>
      <vt:lpstr>Niagara Solid</vt:lpstr>
      <vt:lpstr>Pristina</vt:lpstr>
      <vt:lpstr>1_Office Theme</vt:lpstr>
      <vt:lpstr>The Theatre Environment Society, Critic, and the Theatre </vt:lpstr>
      <vt:lpstr>What is Plot?</vt:lpstr>
      <vt:lpstr>Elements of Plot</vt:lpstr>
      <vt:lpstr>Elements of Plot</vt:lpstr>
      <vt:lpstr>Elements of Plot</vt:lpstr>
      <vt:lpstr>Elements of Plot</vt:lpstr>
      <vt:lpstr>Elements of Plot</vt:lpstr>
      <vt:lpstr>Elements of Plot</vt:lpstr>
      <vt:lpstr>Categories of Plot Structure</vt:lpstr>
      <vt:lpstr>Categories of Plot Structure</vt:lpstr>
      <vt:lpstr>Outline of Playwriting</vt:lpstr>
      <vt:lpstr>Outline of Playwriting</vt:lpstr>
      <vt:lpstr>Outline of Playwriting</vt:lpstr>
      <vt:lpstr>Outline of Playwriting</vt:lpstr>
      <vt:lpstr>Outline of Playwriting</vt:lpstr>
      <vt:lpstr>Outline of Playwriting</vt:lpstr>
      <vt:lpstr>Outline of Playwriting</vt:lpstr>
      <vt:lpstr>Playwriting is an Art</vt:lpstr>
      <vt:lpstr>CHARACTER</vt:lpstr>
      <vt:lpstr>CHARACTER</vt:lpstr>
      <vt:lpstr>Works Cited</vt:lpstr>
    </vt:vector>
  </TitlesOfParts>
  <Company>Palm Springs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Theatre Environment Society, Critic, and the Theatre </dc:title>
  <dc:creator>Sawyer, Allyson (asawyer@psusd.us)</dc:creator>
  <cp:lastModifiedBy>Boylan, Allyson (aboylan@psusd.us)</cp:lastModifiedBy>
  <cp:revision>23</cp:revision>
  <dcterms:created xsi:type="dcterms:W3CDTF">2017-08-31T17:15:15Z</dcterms:created>
  <dcterms:modified xsi:type="dcterms:W3CDTF">2022-09-01T21:23:03Z</dcterms:modified>
</cp:coreProperties>
</file>