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75" r:id="rId3"/>
    <p:sldId id="258" r:id="rId4"/>
    <p:sldId id="259" r:id="rId5"/>
    <p:sldId id="260" r:id="rId6"/>
    <p:sldId id="261" r:id="rId7"/>
    <p:sldId id="276" r:id="rId8"/>
    <p:sldId id="282" r:id="rId9"/>
    <p:sldId id="277" r:id="rId10"/>
    <p:sldId id="283" r:id="rId11"/>
    <p:sldId id="278" r:id="rId12"/>
    <p:sldId id="279" r:id="rId13"/>
    <p:sldId id="280" r:id="rId14"/>
    <p:sldId id="281" r:id="rId15"/>
    <p:sldId id="284" r:id="rId16"/>
    <p:sldId id="262" r:id="rId17"/>
    <p:sldId id="263" r:id="rId18"/>
    <p:sldId id="265" r:id="rId19"/>
    <p:sldId id="266" r:id="rId20"/>
    <p:sldId id="267" r:id="rId21"/>
    <p:sldId id="268" r:id="rId22"/>
    <p:sldId id="269" r:id="rId23"/>
    <p:sldId id="270" r:id="rId24"/>
    <p:sldId id="271" r:id="rId25"/>
    <p:sldId id="272" r:id="rId26"/>
    <p:sldId id="273" r:id="rId27"/>
    <p:sldId id="274"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46D60-95EF-4394-B53B-45BF95EAA697}" type="datetimeFigureOut">
              <a:rPr lang="en-US" smtClean="0"/>
              <a:t>8/17/2022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DB8B1-4C1C-4F40-A6EF-D3C5183C2971}" type="slidenum">
              <a:rPr lang="en-US" smtClean="0"/>
              <a:t>‹#›</a:t>
            </a:fld>
            <a:endParaRPr lang="en-US"/>
          </a:p>
        </p:txBody>
      </p:sp>
    </p:spTree>
    <p:extLst>
      <p:ext uri="{BB962C8B-B14F-4D97-AF65-F5344CB8AC3E}">
        <p14:creationId xmlns:p14="http://schemas.microsoft.com/office/powerpoint/2010/main" val="325799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B8B1-4C1C-4F40-A6EF-D3C5183C2971}" type="slidenum">
              <a:rPr lang="en-US" smtClean="0"/>
              <a:t>9</a:t>
            </a:fld>
            <a:endParaRPr lang="en-US"/>
          </a:p>
        </p:txBody>
      </p:sp>
    </p:spTree>
    <p:extLst>
      <p:ext uri="{BB962C8B-B14F-4D97-AF65-F5344CB8AC3E}">
        <p14:creationId xmlns:p14="http://schemas.microsoft.com/office/powerpoint/2010/main" val="170174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B8B1-4C1C-4F40-A6EF-D3C5183C2971}" type="slidenum">
              <a:rPr lang="en-US" smtClean="0"/>
              <a:t>10</a:t>
            </a:fld>
            <a:endParaRPr lang="en-US"/>
          </a:p>
        </p:txBody>
      </p:sp>
    </p:spTree>
    <p:extLst>
      <p:ext uri="{BB962C8B-B14F-4D97-AF65-F5344CB8AC3E}">
        <p14:creationId xmlns:p14="http://schemas.microsoft.com/office/powerpoint/2010/main" val="387988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B8B1-4C1C-4F40-A6EF-D3C5183C2971}" type="slidenum">
              <a:rPr lang="en-US" smtClean="0"/>
              <a:t>11</a:t>
            </a:fld>
            <a:endParaRPr lang="en-US"/>
          </a:p>
        </p:txBody>
      </p:sp>
    </p:spTree>
    <p:extLst>
      <p:ext uri="{BB962C8B-B14F-4D97-AF65-F5344CB8AC3E}">
        <p14:creationId xmlns:p14="http://schemas.microsoft.com/office/powerpoint/2010/main" val="170174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B8B1-4C1C-4F40-A6EF-D3C5183C2971}" type="slidenum">
              <a:rPr lang="en-US" smtClean="0"/>
              <a:t>12</a:t>
            </a:fld>
            <a:endParaRPr lang="en-US"/>
          </a:p>
        </p:txBody>
      </p:sp>
    </p:spTree>
    <p:extLst>
      <p:ext uri="{BB962C8B-B14F-4D97-AF65-F5344CB8AC3E}">
        <p14:creationId xmlns:p14="http://schemas.microsoft.com/office/powerpoint/2010/main" val="170174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52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9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43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04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29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32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9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12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96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5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64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A6966-9A88-4EB1-9866-81DFEDA676F3}" type="datetimeFigureOut">
              <a:rPr lang="en-US" smtClean="0">
                <a:solidFill>
                  <a:prstClr val="black">
                    <a:tint val="75000"/>
                  </a:prstClr>
                </a:solidFill>
              </a:rPr>
              <a:pPr/>
              <a:t>8/17/2022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5F77E-01CC-4EFA-BF97-258AFB4856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33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9981"/>
            <a:ext cx="7772400" cy="1470025"/>
          </a:xfrm>
        </p:spPr>
        <p:txBody>
          <a:bodyPr/>
          <a:lstStyle/>
          <a:p>
            <a:r>
              <a:rPr lang="en-US" b="1" dirty="0">
                <a:solidFill>
                  <a:schemeClr val="accent3">
                    <a:lumMod val="40000"/>
                    <a:lumOff val="60000"/>
                  </a:schemeClr>
                </a:solidFill>
                <a:latin typeface="Georgia Pro Cond Black" panose="020B0604020202020204" pitchFamily="18" charset="0"/>
              </a:rPr>
              <a:t>What is theatre?</a:t>
            </a:r>
            <a:br>
              <a:rPr lang="en-US" dirty="0">
                <a:solidFill>
                  <a:schemeClr val="accent3">
                    <a:lumMod val="40000"/>
                    <a:lumOff val="60000"/>
                  </a:schemeClr>
                </a:solidFill>
                <a:latin typeface="Georgia Pro Cond Black" panose="020B0604020202020204" pitchFamily="18" charset="0"/>
              </a:rPr>
            </a:br>
            <a:r>
              <a:rPr lang="en-US" sz="3200" dirty="0">
                <a:solidFill>
                  <a:schemeClr val="accent3">
                    <a:lumMod val="40000"/>
                    <a:lumOff val="60000"/>
                  </a:schemeClr>
                </a:solidFill>
                <a:latin typeface="Georgia Pro Cond Black" panose="020B0604020202020204" pitchFamily="18" charset="0"/>
              </a:rPr>
              <a:t>(Part 4)</a:t>
            </a:r>
          </a:p>
        </p:txBody>
      </p:sp>
      <p:sp>
        <p:nvSpPr>
          <p:cNvPr id="3" name="Subtitle 2"/>
          <p:cNvSpPr>
            <a:spLocks noGrp="1"/>
          </p:cNvSpPr>
          <p:nvPr>
            <p:ph type="subTitle" idx="1"/>
          </p:nvPr>
        </p:nvSpPr>
        <p:spPr/>
        <p:txBody>
          <a:bodyPr/>
          <a:lstStyle/>
          <a:p>
            <a:r>
              <a:rPr lang="en-US" dirty="0">
                <a:solidFill>
                  <a:schemeClr val="bg1"/>
                </a:solidFill>
              </a:rPr>
              <a:t>Week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49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2D050"/>
                </a:solidFill>
                <a:latin typeface="Kristen ITC" panose="03050502040202030202" pitchFamily="66" charset="0"/>
              </a:rPr>
              <a:t>Recap on the meaning of the word Theatre</a:t>
            </a:r>
          </a:p>
        </p:txBody>
      </p:sp>
      <p:sp>
        <p:nvSpPr>
          <p:cNvPr id="3" name="Content Placeholder 2"/>
          <p:cNvSpPr>
            <a:spLocks noGrp="1"/>
          </p:cNvSpPr>
          <p:nvPr>
            <p:ph idx="1"/>
          </p:nvPr>
        </p:nvSpPr>
        <p:spPr/>
        <p:txBody>
          <a:bodyPr>
            <a:noAutofit/>
          </a:bodyPr>
          <a:lstStyle/>
          <a:p>
            <a:r>
              <a:rPr lang="en-US" sz="2000" dirty="0">
                <a:solidFill>
                  <a:schemeClr val="bg1"/>
                </a:solidFill>
              </a:rPr>
              <a:t>Moreover, associating vocabulary in different languages is a notoriously difficult enterprise. </a:t>
            </a:r>
          </a:p>
          <a:p>
            <a:r>
              <a:rPr lang="en-US" sz="2000" dirty="0">
                <a:solidFill>
                  <a:schemeClr val="bg1"/>
                </a:solidFill>
              </a:rPr>
              <a:t>When translating words from a foreign language into English, we are imposing our views of life on another society. If we decide that some foreign word is equivalent to "theatre," are we not the ones asserting that that society has the institution of theatre?</a:t>
            </a:r>
          </a:p>
          <a:p>
            <a:r>
              <a:rPr lang="en-US" sz="2000" dirty="0">
                <a:solidFill>
                  <a:schemeClr val="bg1"/>
                </a:solidFill>
              </a:rPr>
              <a:t>In ancient Egypt, there is no word exactly equivalent to our word "theatre," but there does appear to have been "theatrical" institutions</a:t>
            </a:r>
          </a:p>
          <a:p>
            <a:pPr lvl="1"/>
            <a:r>
              <a:rPr lang="en-US" sz="1400" dirty="0">
                <a:solidFill>
                  <a:schemeClr val="bg1"/>
                </a:solidFill>
              </a:rPr>
              <a:t>For example, festivals that had some sort of performance-based component. </a:t>
            </a:r>
          </a:p>
          <a:p>
            <a:r>
              <a:rPr lang="en-US" sz="2000" dirty="0">
                <a:solidFill>
                  <a:schemeClr val="bg1"/>
                </a:solidFill>
              </a:rPr>
              <a:t>The same difficulty exists in assessing whether Native American rituals, such as the buffalo dance, constitute "theatre." </a:t>
            </a:r>
          </a:p>
          <a:p>
            <a:r>
              <a:rPr lang="en-US" sz="2000" dirty="0">
                <a:solidFill>
                  <a:schemeClr val="bg1"/>
                </a:solidFill>
              </a:rPr>
              <a:t>So, while Brockett's view of "theatre as an institution" is helpful in defining theatre and almost certainly points us in the right direction, it presents its own problems and suggests that ultimately a fully satisfactory definition of theatre may not be possible. </a:t>
            </a:r>
          </a:p>
        </p:txBody>
      </p:sp>
    </p:spTree>
    <p:extLst>
      <p:ext uri="{BB962C8B-B14F-4D97-AF65-F5344CB8AC3E}">
        <p14:creationId xmlns:p14="http://schemas.microsoft.com/office/powerpoint/2010/main" val="15480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2D050"/>
                </a:solidFill>
                <a:latin typeface="Kristen ITC" panose="03050502040202030202" pitchFamily="66" charset="0"/>
              </a:rPr>
              <a:t>Recap on the meaning of the word Theatre</a:t>
            </a:r>
          </a:p>
        </p:txBody>
      </p:sp>
      <p:sp>
        <p:nvSpPr>
          <p:cNvPr id="3" name="Content Placeholder 2"/>
          <p:cNvSpPr>
            <a:spLocks noGrp="1"/>
          </p:cNvSpPr>
          <p:nvPr>
            <p:ph idx="1"/>
          </p:nvPr>
        </p:nvSpPr>
        <p:spPr/>
        <p:txBody>
          <a:bodyPr>
            <a:noAutofit/>
          </a:bodyPr>
          <a:lstStyle/>
          <a:p>
            <a:r>
              <a:rPr lang="en-US" sz="1800" dirty="0">
                <a:solidFill>
                  <a:schemeClr val="bg1"/>
                </a:solidFill>
              </a:rPr>
              <a:t>If there is no clear definition, we can look at particular elements that are essential to theatre, perhaps we can gain, if nothing else, a sense of what theatre is: </a:t>
            </a:r>
          </a:p>
          <a:p>
            <a:pPr marL="0" indent="0">
              <a:buNone/>
            </a:pPr>
            <a:endParaRPr lang="en-US" sz="1800" dirty="0">
              <a:solidFill>
                <a:schemeClr val="bg1"/>
              </a:solidFill>
            </a:endParaRPr>
          </a:p>
          <a:p>
            <a:pPr marL="0" indent="0" algn="ctr">
              <a:buNone/>
            </a:pPr>
            <a:r>
              <a:rPr lang="en-US" sz="2000" b="1" u="sng" dirty="0">
                <a:solidFill>
                  <a:srgbClr val="00B050"/>
                </a:solidFill>
              </a:rPr>
              <a:t>LANGUAGE</a:t>
            </a:r>
          </a:p>
          <a:p>
            <a:r>
              <a:rPr lang="en-US" sz="1800" dirty="0">
                <a:solidFill>
                  <a:schemeClr val="bg1"/>
                </a:solidFill>
              </a:rPr>
              <a:t>To begin with, most theatre historians and critics would agree that language is fundamental to theatre. Whereas song predominates in opera and movement lies at the heart of ballet, the principal element in theatre is narrative language of some sort, which is not to say that song and dance cannot serve as elements of theatre, only that the spoken word tends to dominate even in musical theatre. </a:t>
            </a:r>
          </a:p>
          <a:p>
            <a:r>
              <a:rPr lang="en-US" sz="1800" dirty="0">
                <a:solidFill>
                  <a:schemeClr val="bg1"/>
                </a:solidFill>
              </a:rPr>
              <a:t>It must be admitted that the definition of "language" must be somewhat flexible in this case, because theatrical language can be sign language as in deaf theatre and the complex symbology of gesture found in some Asian theatre—much as with pantomime in Western theatre—but in all cases, language-based communication of some sort lies at the heart of the medium. </a:t>
            </a:r>
          </a:p>
        </p:txBody>
      </p:sp>
    </p:spTree>
    <p:extLst>
      <p:ext uri="{BB962C8B-B14F-4D97-AF65-F5344CB8AC3E}">
        <p14:creationId xmlns:p14="http://schemas.microsoft.com/office/powerpoint/2010/main" val="156978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2D050"/>
                </a:solidFill>
                <a:latin typeface="Kristen ITC" panose="03050502040202030202" pitchFamily="66" charset="0"/>
              </a:rPr>
              <a:t>Recap on the meaning of the word Theatre</a:t>
            </a:r>
          </a:p>
        </p:txBody>
      </p:sp>
      <p:sp>
        <p:nvSpPr>
          <p:cNvPr id="3" name="Content Placeholder 2"/>
          <p:cNvSpPr>
            <a:spLocks noGrp="1"/>
          </p:cNvSpPr>
          <p:nvPr>
            <p:ph idx="1"/>
          </p:nvPr>
        </p:nvSpPr>
        <p:spPr/>
        <p:txBody>
          <a:bodyPr>
            <a:noAutofit/>
          </a:bodyPr>
          <a:lstStyle/>
          <a:p>
            <a:pPr marL="0" indent="0" algn="ctr">
              <a:buNone/>
            </a:pPr>
            <a:r>
              <a:rPr lang="en-US" sz="2000" b="1" u="sng" dirty="0">
                <a:solidFill>
                  <a:srgbClr val="00B050"/>
                </a:solidFill>
              </a:rPr>
              <a:t>Impersonation</a:t>
            </a:r>
          </a:p>
          <a:p>
            <a:r>
              <a:rPr lang="en-US" sz="1800" dirty="0">
                <a:solidFill>
                  <a:schemeClr val="bg1"/>
                </a:solidFill>
              </a:rPr>
              <a:t>A second element fundamental to theatre is impersonation. In the same way that rules define a game or instruction underlies and shapes everything that happens in a classroom, impersonation is a formative component of theatre. A person or persons pretending to be people or things other than themselves is found in all forms of entertainment we call "theatre." The escape that such disguise provides to both performer and audience is, no doubt, one of the attractions of theatre. It opens the door to fantasy and all the enjoyments that unreality affords. </a:t>
            </a:r>
          </a:p>
          <a:p>
            <a:pPr marL="0" indent="0" algn="ctr">
              <a:buNone/>
            </a:pPr>
            <a:r>
              <a:rPr lang="en-US" sz="2000" b="1" u="sng" dirty="0">
                <a:solidFill>
                  <a:srgbClr val="00B050"/>
                </a:solidFill>
              </a:rPr>
              <a:t>Audience</a:t>
            </a:r>
          </a:p>
          <a:p>
            <a:r>
              <a:rPr lang="en-US" sz="1800" dirty="0">
                <a:solidFill>
                  <a:schemeClr val="bg1"/>
                </a:solidFill>
              </a:rPr>
              <a:t>The third and last, but arguably the most important, element of theatre is the audience. Without an audience, without viewers viewing the viewed, how can there be theatre? It is curious, then, that we call those attending theatre the "audience," a word drawn from the Latin word for "hear" (audio), thereby attesting to the power of language, the first fundamental element of theatre listed above. But "spectators" is arguably a better term (from Latin </a:t>
            </a:r>
            <a:r>
              <a:rPr lang="en-US" sz="1800" i="1" dirty="0" err="1">
                <a:solidFill>
                  <a:schemeClr val="bg1"/>
                </a:solidFill>
              </a:rPr>
              <a:t>specto</a:t>
            </a:r>
            <a:r>
              <a:rPr lang="en-US" sz="1800" dirty="0">
                <a:solidFill>
                  <a:schemeClr val="bg1"/>
                </a:solidFill>
              </a:rPr>
              <a:t>, "watch").</a:t>
            </a: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53114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4">
                    <a:lumMod val="60000"/>
                    <a:lumOff val="40000"/>
                  </a:schemeClr>
                </a:solidFill>
                <a:latin typeface="Curlz MT" panose="04040404050702020202" pitchFamily="82" charset="0"/>
              </a:rPr>
              <a:t>Defining "Theatre History" </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Such wide-open definitions of its component words complicate the process of creating a definition of "theatre history." </a:t>
            </a:r>
          </a:p>
          <a:p>
            <a:r>
              <a:rPr lang="en-US" dirty="0">
                <a:solidFill>
                  <a:schemeClr val="bg1"/>
                </a:solidFill>
              </a:rPr>
              <a:t>Given that "history" is "story" and "theatre" is "seeing," we might be led to assert that theatre history is a "narrative of the development of performances viewed by audiences across time." </a:t>
            </a:r>
          </a:p>
          <a:p>
            <a:r>
              <a:rPr lang="en-US" dirty="0">
                <a:solidFill>
                  <a:schemeClr val="bg1"/>
                </a:solidFill>
              </a:rPr>
              <a:t>In particular, employing synonyms like "performance" does little to advance our understanding, and surely it is important to recognize in any definition put forth theatre's focus on language and impersonation and, most of all, the centrality of the audience. </a:t>
            </a:r>
          </a:p>
          <a:p>
            <a:r>
              <a:rPr lang="en-US" dirty="0">
                <a:solidFill>
                  <a:schemeClr val="bg1"/>
                </a:solidFill>
              </a:rPr>
              <a:t>Thus, theatre history might be said to be the "reconstruction of the relationships between audience and language-oriented impersonation-based presentations in the past," but there are obvious problems with that definition as well. </a:t>
            </a:r>
          </a:p>
          <a:p>
            <a:r>
              <a:rPr lang="en-US" dirty="0">
                <a:solidFill>
                  <a:schemeClr val="bg1"/>
                </a:solidFill>
              </a:rPr>
              <a:t>Even if it were possible to recreate ancient performances in their costumes, sets and even language, it is still impossible to resurrect the ancient audience. </a:t>
            </a:r>
          </a:p>
        </p:txBody>
      </p:sp>
    </p:spTree>
    <p:extLst>
      <p:ext uri="{BB962C8B-B14F-4D97-AF65-F5344CB8AC3E}">
        <p14:creationId xmlns:p14="http://schemas.microsoft.com/office/powerpoint/2010/main" val="141976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4">
                    <a:lumMod val="60000"/>
                    <a:lumOff val="40000"/>
                  </a:schemeClr>
                </a:solidFill>
                <a:latin typeface="Curlz MT" panose="04040404050702020202" pitchFamily="82" charset="0"/>
              </a:rPr>
              <a:t>Defining "Theatre History" </a:t>
            </a:r>
          </a:p>
        </p:txBody>
      </p:sp>
      <p:sp>
        <p:nvSpPr>
          <p:cNvPr id="3" name="Content Placeholder 2"/>
          <p:cNvSpPr>
            <a:spLocks noGrp="1"/>
          </p:cNvSpPr>
          <p:nvPr>
            <p:ph idx="1"/>
          </p:nvPr>
        </p:nvSpPr>
        <p:spPr/>
        <p:txBody>
          <a:bodyPr>
            <a:normAutofit fontScale="92500" lnSpcReduction="10000"/>
          </a:bodyPr>
          <a:lstStyle/>
          <a:p>
            <a:r>
              <a:rPr lang="en-US" sz="2000" dirty="0">
                <a:solidFill>
                  <a:schemeClr val="bg1"/>
                </a:solidFill>
              </a:rPr>
              <a:t>This points to a fundamental difficulty in analyzing theatre in general: </a:t>
            </a:r>
          </a:p>
          <a:p>
            <a:pPr lvl="1"/>
            <a:r>
              <a:rPr lang="en-US" sz="2000" dirty="0">
                <a:solidFill>
                  <a:schemeClr val="bg1"/>
                </a:solidFill>
              </a:rPr>
              <a:t>All performance is history the second it is over. </a:t>
            </a:r>
          </a:p>
          <a:p>
            <a:pPr lvl="1"/>
            <a:r>
              <a:rPr lang="en-US" sz="2000" dirty="0">
                <a:solidFill>
                  <a:schemeClr val="bg1"/>
                </a:solidFill>
              </a:rPr>
              <a:t>The moment the word is said, the gesture is made, and the lights go down, the illusion is gone and, if no new illusion arises, the theatre in the strictest sense of the word is done. </a:t>
            </a:r>
          </a:p>
          <a:p>
            <a:pPr marL="0" indent="0">
              <a:buNone/>
            </a:pPr>
            <a:endParaRPr lang="en-US" sz="2000" dirty="0">
              <a:solidFill>
                <a:schemeClr val="bg1"/>
              </a:solidFill>
            </a:endParaRPr>
          </a:p>
          <a:p>
            <a:r>
              <a:rPr lang="en-US" sz="2000" dirty="0">
                <a:solidFill>
                  <a:schemeClr val="bg1"/>
                </a:solidFill>
              </a:rPr>
              <a:t>The magic that arcs between viewer and viewed is a sequence of momentary flashes and that magic evaporates when either audience or play disappears. </a:t>
            </a:r>
          </a:p>
          <a:p>
            <a:pPr marL="0" indent="0">
              <a:buNone/>
            </a:pPr>
            <a:endParaRPr lang="en-US" sz="2000" dirty="0">
              <a:solidFill>
                <a:schemeClr val="bg1"/>
              </a:solidFill>
            </a:endParaRPr>
          </a:p>
          <a:p>
            <a:r>
              <a:rPr lang="en-US" sz="2000" dirty="0">
                <a:solidFill>
                  <a:schemeClr val="bg1"/>
                </a:solidFill>
              </a:rPr>
              <a:t>Moreover, unlike art historians, theatre historians cannot retrieve or study the work itself, because the most crucial element is lost and unrecoverable—that is, the original audience, that collective of watchers listening as a group and reveling in the theatrical illusion and conventions prevalent in their day—all of which certainly makes "authentic" reproductions of past theatres appear rather pointless. </a:t>
            </a:r>
            <a:endParaRPr lang="en-US" sz="1100" dirty="0">
              <a:solidFill>
                <a:schemeClr val="bg1"/>
              </a:solidFill>
            </a:endParaRPr>
          </a:p>
        </p:txBody>
      </p:sp>
    </p:spTree>
    <p:extLst>
      <p:ext uri="{BB962C8B-B14F-4D97-AF65-F5344CB8AC3E}">
        <p14:creationId xmlns:p14="http://schemas.microsoft.com/office/powerpoint/2010/main" val="167946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4">
                    <a:lumMod val="60000"/>
                    <a:lumOff val="40000"/>
                  </a:schemeClr>
                </a:solidFill>
                <a:latin typeface="Curlz MT" panose="04040404050702020202" pitchFamily="82" charset="0"/>
              </a:rPr>
              <a:t>Defining "Theatre History" </a:t>
            </a:r>
          </a:p>
        </p:txBody>
      </p:sp>
      <p:sp>
        <p:nvSpPr>
          <p:cNvPr id="3" name="Content Placeholder 2"/>
          <p:cNvSpPr>
            <a:spLocks noGrp="1"/>
          </p:cNvSpPr>
          <p:nvPr>
            <p:ph idx="1"/>
          </p:nvPr>
        </p:nvSpPr>
        <p:spPr/>
        <p:txBody>
          <a:bodyPr>
            <a:normAutofit fontScale="32500" lnSpcReduction="20000"/>
          </a:bodyPr>
          <a:lstStyle/>
          <a:p>
            <a:pPr marL="0" indent="0">
              <a:buNone/>
            </a:pPr>
            <a:endParaRPr lang="en-US" sz="5600" dirty="0">
              <a:solidFill>
                <a:schemeClr val="bg1"/>
              </a:solidFill>
            </a:endParaRPr>
          </a:p>
          <a:p>
            <a:r>
              <a:rPr lang="en-US" sz="6200" dirty="0">
                <a:solidFill>
                  <a:schemeClr val="bg1"/>
                </a:solidFill>
              </a:rPr>
              <a:t>Reconstructions of ancient performances more often than not result in mechanical, boring theatrical events that use "authenticity" as a screen to mask their creators' lackluster, uncourageous artistic choices. </a:t>
            </a:r>
          </a:p>
          <a:p>
            <a:pPr marL="0" indent="0">
              <a:buNone/>
            </a:pPr>
            <a:endParaRPr lang="en-US" sz="6200" dirty="0">
              <a:solidFill>
                <a:schemeClr val="bg1"/>
              </a:solidFill>
            </a:endParaRPr>
          </a:p>
          <a:p>
            <a:r>
              <a:rPr lang="en-US" sz="6200" dirty="0">
                <a:solidFill>
                  <a:schemeClr val="bg1"/>
                </a:solidFill>
              </a:rPr>
              <a:t>So, where does that leave our attempt to define theatre history? Trapped somewhere between the play and the audience, the living and the dead, theatre history turns by default into a study of the records of performance in a society, a culture's collective memory of the evolution of its theatre and drama. </a:t>
            </a:r>
          </a:p>
          <a:p>
            <a:pPr marL="0" indent="0">
              <a:buNone/>
            </a:pPr>
            <a:endParaRPr lang="en-US" sz="6200" dirty="0">
              <a:solidFill>
                <a:schemeClr val="bg1"/>
              </a:solidFill>
            </a:endParaRPr>
          </a:p>
          <a:p>
            <a:r>
              <a:rPr lang="en-US" sz="6200" dirty="0">
                <a:solidFill>
                  <a:schemeClr val="bg1"/>
                </a:solidFill>
              </a:rPr>
              <a:t>Imperfect as that definition is, it underscores an important point: theatre history involves the revival of past performances not necessarily on any real stage, but in the imaginary stage of the historian's mind. That makes it all the more important for historians to be aware of their own biases and cultural preferences since these may distort the picture unduly. </a:t>
            </a:r>
          </a:p>
          <a:p>
            <a:endParaRPr lang="en-US" dirty="0">
              <a:solidFill>
                <a:schemeClr val="bg1"/>
              </a:solidFill>
            </a:endParaRPr>
          </a:p>
        </p:txBody>
      </p:sp>
    </p:spTree>
    <p:extLst>
      <p:ext uri="{BB962C8B-B14F-4D97-AF65-F5344CB8AC3E}">
        <p14:creationId xmlns:p14="http://schemas.microsoft.com/office/powerpoint/2010/main" val="148865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effectLst>
                  <a:glow rad="101600">
                    <a:schemeClr val="bg1">
                      <a:alpha val="60000"/>
                    </a:schemeClr>
                  </a:glow>
                  <a:outerShdw blurRad="38100" dist="38100" dir="2700000" algn="tl">
                    <a:srgbClr val="000000">
                      <a:alpha val="43137"/>
                    </a:srgbClr>
                  </a:outerShdw>
                </a:effectLst>
                <a:latin typeface="Gigi" panose="04040504061007020D02" pitchFamily="82" charset="0"/>
              </a:rPr>
              <a:t>What are the six major elements of theatre?</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2">
                    <a:lumMod val="20000"/>
                    <a:lumOff val="80000"/>
                  </a:schemeClr>
                </a:solidFill>
              </a:rPr>
              <a:t>Audience</a:t>
            </a:r>
          </a:p>
          <a:p>
            <a:pPr marL="514350" indent="-514350">
              <a:buFont typeface="+mj-lt"/>
              <a:buAutoNum type="arabicPeriod"/>
            </a:pPr>
            <a:r>
              <a:rPr lang="en-US" dirty="0">
                <a:solidFill>
                  <a:schemeClr val="accent2">
                    <a:lumMod val="40000"/>
                    <a:lumOff val="60000"/>
                  </a:schemeClr>
                </a:solidFill>
              </a:rPr>
              <a:t>Script</a:t>
            </a:r>
          </a:p>
          <a:p>
            <a:pPr marL="514350" indent="-514350">
              <a:buFont typeface="+mj-lt"/>
              <a:buAutoNum type="arabicPeriod"/>
            </a:pPr>
            <a:r>
              <a:rPr lang="en-US" dirty="0">
                <a:solidFill>
                  <a:schemeClr val="accent2">
                    <a:lumMod val="60000"/>
                    <a:lumOff val="40000"/>
                  </a:schemeClr>
                </a:solidFill>
              </a:rPr>
              <a:t>Actors</a:t>
            </a:r>
          </a:p>
          <a:p>
            <a:pPr marL="514350" indent="-514350">
              <a:buFont typeface="+mj-lt"/>
              <a:buAutoNum type="arabicPeriod"/>
            </a:pPr>
            <a:r>
              <a:rPr lang="en-US" dirty="0">
                <a:solidFill>
                  <a:schemeClr val="accent2">
                    <a:lumMod val="75000"/>
                  </a:schemeClr>
                </a:solidFill>
              </a:rPr>
              <a:t>Director</a:t>
            </a:r>
          </a:p>
          <a:p>
            <a:pPr marL="514350" indent="-514350">
              <a:buFont typeface="+mj-lt"/>
              <a:buAutoNum type="arabicPeriod"/>
            </a:pPr>
            <a:r>
              <a:rPr lang="en-US" dirty="0">
                <a:solidFill>
                  <a:schemeClr val="accent2">
                    <a:lumMod val="60000"/>
                    <a:lumOff val="40000"/>
                  </a:schemeClr>
                </a:solidFill>
              </a:rPr>
              <a:t>The theatrical space (the theatre)</a:t>
            </a:r>
          </a:p>
          <a:p>
            <a:pPr marL="514350" indent="-514350">
              <a:buFont typeface="+mj-lt"/>
              <a:buAutoNum type="arabicPeriod"/>
            </a:pPr>
            <a:r>
              <a:rPr lang="en-US" dirty="0">
                <a:solidFill>
                  <a:schemeClr val="accent2">
                    <a:lumMod val="40000"/>
                    <a:lumOff val="60000"/>
                  </a:schemeClr>
                </a:solidFill>
              </a:rPr>
              <a:t>The technical elements of scenery, lights, costumes and sound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4" y="1462087"/>
            <a:ext cx="5229225" cy="2347913"/>
          </a:xfrm>
          <a:prstGeom prst="ellipse">
            <a:avLst/>
          </a:prstGeom>
          <a:ln>
            <a:noFill/>
          </a:ln>
          <a:effectLst>
            <a:softEdge rad="112500"/>
          </a:effectLst>
        </p:spPr>
      </p:pic>
    </p:spTree>
    <p:extLst>
      <p:ext uri="{BB962C8B-B14F-4D97-AF65-F5344CB8AC3E}">
        <p14:creationId xmlns:p14="http://schemas.microsoft.com/office/powerpoint/2010/main" val="2419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accent6">
                    <a:lumMod val="75000"/>
                  </a:schemeClr>
                </a:solidFill>
              </a:rPr>
              <a:t> Creativity</a:t>
            </a:r>
          </a:p>
          <a:p>
            <a:r>
              <a:rPr lang="en-US" dirty="0">
                <a:solidFill>
                  <a:schemeClr val="bg1"/>
                </a:solidFill>
              </a:rPr>
              <a:t>Theatre helps us to develop our creativity. As our education system increasingly puts an emphasis on science, technology, engineering, and math, we cannot forget the importance of art. Let’s put the “STE(A)M” back in “STEM!”</a:t>
            </a:r>
          </a:p>
          <a:p>
            <a:pPr lvl="1"/>
            <a:r>
              <a:rPr lang="en-US" dirty="0">
                <a:solidFill>
                  <a:schemeClr val="bg1"/>
                </a:solidFill>
              </a:rPr>
              <a:t>STEM stands for science, technology, engineering, and mathematics</a:t>
            </a:r>
          </a:p>
        </p:txBody>
      </p:sp>
      <p:pic>
        <p:nvPicPr>
          <p:cNvPr id="2050" name="Picture 2" descr="STEAM - DOIT STEAM">
            <a:extLst>
              <a:ext uri="{FF2B5EF4-FFF2-40B4-BE49-F238E27FC236}">
                <a16:creationId xmlns:a16="http://schemas.microsoft.com/office/drawing/2014/main" id="{1162E755-AC8B-4BC2-B8F0-B5333415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285173"/>
            <a:ext cx="4800600" cy="1366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7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lstStyle/>
          <a:p>
            <a:pPr marL="0" indent="0">
              <a:buNone/>
            </a:pPr>
            <a:r>
              <a:rPr lang="en-US" dirty="0">
                <a:solidFill>
                  <a:schemeClr val="accent6">
                    <a:lumMod val="75000"/>
                  </a:schemeClr>
                </a:solidFill>
              </a:rPr>
              <a:t>2. Education</a:t>
            </a:r>
          </a:p>
          <a:p>
            <a:r>
              <a:rPr lang="en-US" dirty="0">
                <a:solidFill>
                  <a:schemeClr val="bg1"/>
                </a:solidFill>
              </a:rPr>
              <a:t>Theatre is a great way to learn. Going to the theatre teaches us about people, places, and ideas to which we would not otherwise be exposed. Learning in a theatrical setting makes learning fun.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343400"/>
            <a:ext cx="4210050" cy="2105025"/>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250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bodyPr>
          <a:lstStyle/>
          <a:p>
            <a:pPr>
              <a:lnSpc>
                <a:spcPct val="90000"/>
              </a:lnSpc>
            </a:pPr>
            <a:r>
              <a:rPr lang="en-US" sz="3100" dirty="0">
                <a:solidFill>
                  <a:schemeClr val="accent6">
                    <a:lumMod val="60000"/>
                    <a:lumOff val="40000"/>
                  </a:schemeClr>
                </a:solidFill>
              </a:rPr>
              <a:t>Top Ten Reasons Why Theatre is Still Important in the Twenty-First Century</a:t>
            </a:r>
          </a:p>
        </p:txBody>
      </p:sp>
      <p:sp>
        <p:nvSpPr>
          <p:cNvPr id="3" name="Content Placeholder 2"/>
          <p:cNvSpPr>
            <a:spLocks noGrp="1"/>
          </p:cNvSpPr>
          <p:nvPr>
            <p:ph idx="1"/>
          </p:nvPr>
        </p:nvSpPr>
        <p:spPr>
          <a:xfrm>
            <a:off x="628650" y="2333297"/>
            <a:ext cx="3464715" cy="3843666"/>
          </a:xfrm>
        </p:spPr>
        <p:txBody>
          <a:bodyPr>
            <a:normAutofit fontScale="92500" lnSpcReduction="10000"/>
          </a:bodyPr>
          <a:lstStyle/>
          <a:p>
            <a:pPr marL="0" indent="0">
              <a:buNone/>
            </a:pPr>
            <a:r>
              <a:rPr lang="en-US" sz="3000" b="1" dirty="0">
                <a:solidFill>
                  <a:schemeClr val="accent6">
                    <a:lumMod val="75000"/>
                  </a:schemeClr>
                </a:solidFill>
              </a:rPr>
              <a:t>3. </a:t>
            </a:r>
            <a:r>
              <a:rPr lang="en-US" sz="2800" b="1" dirty="0">
                <a:solidFill>
                  <a:schemeClr val="accent6">
                    <a:lumMod val="75000"/>
                  </a:schemeClr>
                </a:solidFill>
              </a:rPr>
              <a:t>Social Change</a:t>
            </a:r>
          </a:p>
          <a:p>
            <a:r>
              <a:rPr lang="en-US" sz="2400" dirty="0">
                <a:solidFill>
                  <a:schemeClr val="bg1"/>
                </a:solidFill>
              </a:rPr>
              <a:t>Theatre is a cultural space where society examines itself in a mirror. </a:t>
            </a:r>
          </a:p>
          <a:p>
            <a:r>
              <a:rPr lang="en-US" sz="2400" dirty="0">
                <a:solidFill>
                  <a:schemeClr val="bg1"/>
                </a:solidFill>
              </a:rPr>
              <a:t>Theatre has long been looked at as a laboratory in which we can study the problems that confront society and attempt to solve those problems.</a:t>
            </a:r>
          </a:p>
        </p:txBody>
      </p:sp>
      <p:pic>
        <p:nvPicPr>
          <p:cNvPr id="1026" name="Picture 2" descr="When these people look in the mirror they see a monster staring back –  Research Digest">
            <a:extLst>
              <a:ext uri="{FF2B5EF4-FFF2-40B4-BE49-F238E27FC236}">
                <a16:creationId xmlns:a16="http://schemas.microsoft.com/office/drawing/2014/main" id="{F2B4D97A-30AA-4E76-AAA7-3E7ADD628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59" r="18818" b="1"/>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3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40000"/>
                    <a:lumOff val="60000"/>
                  </a:schemeClr>
                </a:solidFill>
                <a:latin typeface="Rockwell Condensed" panose="02060603050405020104" pitchFamily="18" charset="0"/>
              </a:rPr>
              <a:t>How have people from the past viewed theatre?</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Those who have tried to define it have often resorted to metaphors. For example: </a:t>
            </a:r>
          </a:p>
          <a:p>
            <a:pPr marL="0" indent="0">
              <a:buNone/>
            </a:pPr>
            <a:endParaRPr lang="en-US" dirty="0">
              <a:solidFill>
                <a:schemeClr val="bg1"/>
              </a:solidFill>
            </a:endParaRPr>
          </a:p>
          <a:p>
            <a:pPr lvl="1"/>
            <a:r>
              <a:rPr lang="en-US" dirty="0">
                <a:solidFill>
                  <a:schemeClr val="bg1"/>
                </a:solidFill>
              </a:rPr>
              <a:t>Samuel Johnson called theatre "an echo of the public's voice" </a:t>
            </a:r>
          </a:p>
          <a:p>
            <a:pPr lvl="1"/>
            <a:r>
              <a:rPr lang="en-US" dirty="0">
                <a:solidFill>
                  <a:schemeClr val="bg1"/>
                </a:solidFill>
              </a:rPr>
              <a:t>Shakespeare called it "a mirror" </a:t>
            </a:r>
          </a:p>
          <a:p>
            <a:pPr lvl="1"/>
            <a:r>
              <a:rPr lang="en-US" dirty="0">
                <a:solidFill>
                  <a:schemeClr val="bg1"/>
                </a:solidFill>
              </a:rPr>
              <a:t>Giraudoux "a trial" </a:t>
            </a:r>
          </a:p>
          <a:p>
            <a:pPr lvl="1"/>
            <a:r>
              <a:rPr lang="en-US" dirty="0">
                <a:solidFill>
                  <a:schemeClr val="bg1"/>
                </a:solidFill>
              </a:rPr>
              <a:t>Farquhar "a banquet," he carried his comparison on at some length:</a:t>
            </a:r>
          </a:p>
          <a:p>
            <a:endParaRPr lang="en-US" dirty="0">
              <a:solidFill>
                <a:schemeClr val="bg1"/>
              </a:solidFill>
            </a:endParaRPr>
          </a:p>
          <a:p>
            <a:endParaRPr lang="en-US" dirty="0">
              <a:solidFill>
                <a:schemeClr val="bg1"/>
              </a:solidFill>
            </a:endParaRPr>
          </a:p>
          <a:p>
            <a:pPr marL="0" indent="0" algn="ctr">
              <a:buNone/>
            </a:pPr>
            <a:r>
              <a:rPr lang="en-US" i="1" dirty="0">
                <a:solidFill>
                  <a:schemeClr val="bg1"/>
                </a:solidFill>
              </a:rPr>
              <a:t>Like hungry guests, a sitting audience looks:</a:t>
            </a:r>
          </a:p>
          <a:p>
            <a:pPr marL="0" indent="0" algn="ctr">
              <a:buNone/>
            </a:pPr>
            <a:r>
              <a:rPr lang="en-US" i="1" dirty="0">
                <a:solidFill>
                  <a:schemeClr val="bg1"/>
                </a:solidFill>
              </a:rPr>
              <a:t> Plays are like suppers; poets are the cooks:</a:t>
            </a:r>
          </a:p>
          <a:p>
            <a:pPr marL="0" indent="0" algn="ctr">
              <a:buNone/>
            </a:pPr>
            <a:r>
              <a:rPr lang="en-US" i="1" dirty="0">
                <a:solidFill>
                  <a:schemeClr val="bg1"/>
                </a:solidFill>
              </a:rPr>
              <a:t> The founder's you: the table is this place:</a:t>
            </a:r>
          </a:p>
          <a:p>
            <a:pPr marL="0" indent="0" algn="ctr">
              <a:buNone/>
            </a:pPr>
            <a:r>
              <a:rPr lang="en-US" i="1" dirty="0">
                <a:solidFill>
                  <a:schemeClr val="bg1"/>
                </a:solidFill>
              </a:rPr>
              <a:t> The carver's we: the prologue is the grace.</a:t>
            </a:r>
          </a:p>
          <a:p>
            <a:pPr marL="0" indent="0" algn="ctr">
              <a:buNone/>
            </a:pPr>
            <a:r>
              <a:rPr lang="en-US" i="1" dirty="0">
                <a:solidFill>
                  <a:schemeClr val="bg1"/>
                </a:solidFill>
              </a:rPr>
              <a:t> Each act a course, each scene a different dish</a:t>
            </a:r>
          </a:p>
          <a:p>
            <a:endParaRPr lang="en-US" dirty="0">
              <a:solidFill>
                <a:schemeClr val="bg1"/>
              </a:solidFill>
            </a:endParaRPr>
          </a:p>
        </p:txBody>
      </p:sp>
    </p:spTree>
    <p:extLst>
      <p:ext uri="{BB962C8B-B14F-4D97-AF65-F5344CB8AC3E}">
        <p14:creationId xmlns:p14="http://schemas.microsoft.com/office/powerpoint/2010/main" val="394438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lstStyle/>
          <a:p>
            <a:pPr marL="0" indent="0">
              <a:buNone/>
            </a:pPr>
            <a:r>
              <a:rPr lang="en-US" dirty="0">
                <a:solidFill>
                  <a:schemeClr val="accent6">
                    <a:lumMod val="75000"/>
                  </a:schemeClr>
                </a:solidFill>
              </a:rPr>
              <a:t>4. Self-Empowerment</a:t>
            </a:r>
          </a:p>
          <a:p>
            <a:r>
              <a:rPr lang="en-US" dirty="0">
                <a:solidFill>
                  <a:schemeClr val="bg1"/>
                </a:solidFill>
              </a:rPr>
              <a:t>Performance permeates every aspect of our everyday lives. </a:t>
            </a:r>
          </a:p>
          <a:p>
            <a:r>
              <a:rPr lang="en-US" dirty="0">
                <a:solidFill>
                  <a:schemeClr val="bg1"/>
                </a:solidFill>
              </a:rPr>
              <a:t>Power relationships are constructed through performances. </a:t>
            </a:r>
          </a:p>
          <a:p>
            <a:r>
              <a:rPr lang="en-US" dirty="0">
                <a:solidFill>
                  <a:schemeClr val="bg1"/>
                </a:solidFill>
              </a:rPr>
              <a:t>Understanding how performances unfold around us can help us to recognize and take control of the power dynamics that affect us.</a:t>
            </a:r>
          </a:p>
        </p:txBody>
      </p:sp>
    </p:spTree>
    <p:extLst>
      <p:ext uri="{BB962C8B-B14F-4D97-AF65-F5344CB8AC3E}">
        <p14:creationId xmlns:p14="http://schemas.microsoft.com/office/powerpoint/2010/main" val="411698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6">
                    <a:lumMod val="75000"/>
                  </a:schemeClr>
                </a:solidFill>
              </a:rPr>
              <a:t>5. Globalization</a:t>
            </a:r>
          </a:p>
          <a:p>
            <a:r>
              <a:rPr lang="en-US" dirty="0">
                <a:solidFill>
                  <a:schemeClr val="bg1"/>
                </a:solidFill>
              </a:rPr>
              <a:t>Theatre helps us understand people from cultures other than our own. We can learn a lot about people from cultures all around the world by studying their performance traditions. In doing so, we can learn to be less ethnocentric, and more accepting of others.</a:t>
            </a:r>
          </a:p>
          <a:p>
            <a:pPr lvl="1"/>
            <a:r>
              <a:rPr lang="en-US" dirty="0">
                <a:solidFill>
                  <a:schemeClr val="bg1"/>
                </a:solidFill>
              </a:rPr>
              <a:t>According to the Oxford dictionary, ethnocentric means to evaluate other people and cultures according to the standards of one's own culture.</a:t>
            </a:r>
          </a:p>
        </p:txBody>
      </p:sp>
    </p:spTree>
    <p:extLst>
      <p:ext uri="{BB962C8B-B14F-4D97-AF65-F5344CB8AC3E}">
        <p14:creationId xmlns:p14="http://schemas.microsoft.com/office/powerpoint/2010/main" val="4144643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ehistoric Body Theater">
            <a:extLst>
              <a:ext uri="{FF2B5EF4-FFF2-40B4-BE49-F238E27FC236}">
                <a16:creationId xmlns:a16="http://schemas.microsoft.com/office/drawing/2014/main" id="{FA7D8AAE-AEDC-44D6-88A8-59AE37D4334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6367" r="8634"/>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065862"/>
            <a:ext cx="2484873" cy="4726276"/>
          </a:xfrm>
        </p:spPr>
        <p:txBody>
          <a:bodyPr>
            <a:normAutofit/>
          </a:bodyPr>
          <a:lstStyle/>
          <a:p>
            <a:pPr algn="r"/>
            <a:r>
              <a:rPr lang="en-US" sz="3500" dirty="0">
                <a:solidFill>
                  <a:schemeClr val="accent6">
                    <a:lumMod val="60000"/>
                    <a:lumOff val="40000"/>
                  </a:schemeClr>
                </a:solidFill>
              </a:rPr>
              <a:t>Top Ten Reasons Why Theatre is Still Important in the Twenty-First Century</a:t>
            </a: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6534" y="1065862"/>
            <a:ext cx="4308514" cy="4726276"/>
          </a:xfrm>
        </p:spPr>
        <p:txBody>
          <a:bodyPr anchor="ctr">
            <a:normAutofit/>
          </a:bodyPr>
          <a:lstStyle/>
          <a:p>
            <a:pPr marL="0" indent="0">
              <a:buNone/>
            </a:pPr>
            <a:r>
              <a:rPr lang="en-US" b="1" dirty="0">
                <a:solidFill>
                  <a:schemeClr val="accent6">
                    <a:lumMod val="75000"/>
                  </a:schemeClr>
                </a:solidFill>
              </a:rPr>
              <a:t>6. The Body</a:t>
            </a:r>
          </a:p>
          <a:p>
            <a:r>
              <a:rPr lang="en-US" sz="2400" dirty="0">
                <a:solidFill>
                  <a:srgbClr val="FFFFFF"/>
                </a:solidFill>
              </a:rPr>
              <a:t>Theatre reminds us that, even in this ever-changing digital age, there is a human body at the center of every digital transaction. Accounting for the body in the design of the future will help us make technology that works for us rather than us working for technology.</a:t>
            </a:r>
          </a:p>
        </p:txBody>
      </p:sp>
    </p:spTree>
    <p:extLst>
      <p:ext uri="{BB962C8B-B14F-4D97-AF65-F5344CB8AC3E}">
        <p14:creationId xmlns:p14="http://schemas.microsoft.com/office/powerpoint/2010/main" val="9563845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75000"/>
                  </a:schemeClr>
                </a:solidFill>
              </a:rPr>
              <a:t>7. History</a:t>
            </a:r>
          </a:p>
          <a:p>
            <a:r>
              <a:rPr lang="en-US" dirty="0">
                <a:solidFill>
                  <a:schemeClr val="bg1"/>
                </a:solidFill>
              </a:rPr>
              <a:t>Theatre is a great way to lean about history. Rather than learning history from reading it in a dusty textbook, theatre makes history come alive right before our eyes. Theatre makes learning about history fun.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800600"/>
            <a:ext cx="8458200" cy="1863318"/>
          </a:xfrm>
          <a:prstGeom prst="rect">
            <a:avLst/>
          </a:prstGeom>
          <a:ln>
            <a:noFill/>
          </a:ln>
          <a:effectLst>
            <a:softEdge rad="112500"/>
          </a:effectLst>
        </p:spPr>
      </p:pic>
    </p:spTree>
    <p:extLst>
      <p:ext uri="{BB962C8B-B14F-4D97-AF65-F5344CB8AC3E}">
        <p14:creationId xmlns:p14="http://schemas.microsoft.com/office/powerpoint/2010/main" val="596183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75000"/>
                  </a:schemeClr>
                </a:solidFill>
              </a:rPr>
              <a:t>8. Self-Knowledge</a:t>
            </a:r>
          </a:p>
          <a:p>
            <a:r>
              <a:rPr lang="en-US" dirty="0">
                <a:solidFill>
                  <a:schemeClr val="bg1"/>
                </a:solidFill>
              </a:rPr>
              <a:t>Theatre teaches us about ourselves. It helps us understand how our minds and the minds of others work. It helps us to see how the environments in which we live affect who we are and who we will become.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419600"/>
            <a:ext cx="7391400" cy="21431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68999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75000"/>
                  </a:schemeClr>
                </a:solidFill>
              </a:rPr>
              <a:t>9. Self-Expression</a:t>
            </a:r>
          </a:p>
          <a:p>
            <a:r>
              <a:rPr lang="en-US" dirty="0">
                <a:solidFill>
                  <a:schemeClr val="bg1"/>
                </a:solidFill>
              </a:rPr>
              <a:t>Theatre teaches us how to express ourselves more effectively. It develops our ability to communicate our thoughts and feelings to others, improving our relationships and improving the world around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343400"/>
            <a:ext cx="2243155"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4811918"/>
            <a:ext cx="1769647" cy="168631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089" y="4811918"/>
            <a:ext cx="176847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24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solidFill>
              </a:rPr>
              <a:t>Top Ten Reasons Why Theatre is Still Important in the Twenty-First Century</a:t>
            </a:r>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75000"/>
                  </a:schemeClr>
                </a:solidFill>
              </a:rPr>
              <a:t>10. Human Beings</a:t>
            </a:r>
          </a:p>
          <a:p>
            <a:r>
              <a:rPr lang="en-US" dirty="0">
                <a:solidFill>
                  <a:schemeClr val="bg1"/>
                </a:solidFill>
              </a:rPr>
              <a:t>The performance of theatre is a universal cultural phenomenon that exists in every society around the world. </a:t>
            </a:r>
          </a:p>
          <a:p>
            <a:r>
              <a:rPr lang="en-US" dirty="0">
                <a:solidFill>
                  <a:schemeClr val="bg1"/>
                </a:solidFill>
              </a:rPr>
              <a:t>Human beings are the only animal species that creates theatre. </a:t>
            </a:r>
          </a:p>
          <a:p>
            <a:r>
              <a:rPr lang="en-US" dirty="0">
                <a:solidFill>
                  <a:schemeClr val="bg1"/>
                </a:solidFill>
              </a:rPr>
              <a:t>Understanding theatre helps us understand what it means to be human.</a:t>
            </a:r>
          </a:p>
        </p:txBody>
      </p:sp>
    </p:spTree>
    <p:extLst>
      <p:ext uri="{BB962C8B-B14F-4D97-AF65-F5344CB8AC3E}">
        <p14:creationId xmlns:p14="http://schemas.microsoft.com/office/powerpoint/2010/main" val="35382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latin typeface="Matura MT Script Capitals" panose="03020802060602070202" pitchFamily="66" charset="0"/>
              </a:rPr>
              <a:t>Why is learning about theatre important?</a:t>
            </a:r>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In the theatre we see men and women in action-what they do and why they do it – and we discover insight about our world by seeing through others' eyes. </a:t>
            </a:r>
          </a:p>
          <a:p>
            <a:r>
              <a:rPr lang="en-US" dirty="0">
                <a:solidFill>
                  <a:schemeClr val="bg1"/>
                </a:solidFill>
              </a:rPr>
              <a:t>Theatre is a major form of human expression, taking place in the present, but connecting us to other times and places. </a:t>
            </a:r>
          </a:p>
          <a:p>
            <a:r>
              <a:rPr lang="en-US" dirty="0">
                <a:solidFill>
                  <a:schemeClr val="bg1"/>
                </a:solidFill>
              </a:rPr>
              <a:t>Through characterization, design, and technology, theatre artists provide a window into the human condition. </a:t>
            </a:r>
          </a:p>
          <a:p>
            <a:r>
              <a:rPr lang="en-US" dirty="0">
                <a:solidFill>
                  <a:schemeClr val="bg1"/>
                </a:solidFill>
              </a:rPr>
              <a:t>Theatre is both visual and hearing medium, a shared experience between audience and performers.</a:t>
            </a:r>
          </a:p>
        </p:txBody>
      </p:sp>
    </p:spTree>
    <p:extLst>
      <p:ext uri="{BB962C8B-B14F-4D97-AF65-F5344CB8AC3E}">
        <p14:creationId xmlns:p14="http://schemas.microsoft.com/office/powerpoint/2010/main" val="10847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chemeClr val="bg1"/>
                </a:solidFill>
              </a:rPr>
              <a:t>Brown, Kevin. “The Top Ten Reasons Why Theatre is Still Important in the Twenty-First Century.” TCG Circle The Top Ten Reasons Why Theatre is Still Important in the Twenty-First Century Comments, Theatre Communications Group, www.tcgcircle.org/2014/06/the-top-ten-reasons-why-theatre-is-still-important-in-the-twenty-first-century/. Accessed 15 Aug. 2017.</a:t>
            </a:r>
          </a:p>
          <a:p>
            <a:pPr marL="0" indent="0">
              <a:buNone/>
            </a:pPr>
            <a:endParaRPr lang="en-US" dirty="0">
              <a:solidFill>
                <a:schemeClr val="bg1"/>
              </a:solidFill>
            </a:endParaRPr>
          </a:p>
          <a:p>
            <a:pPr marL="0" indent="0">
              <a:buNone/>
            </a:pPr>
            <a:r>
              <a:rPr lang="en-US" dirty="0">
                <a:solidFill>
                  <a:schemeClr val="bg1"/>
                </a:solidFill>
              </a:rPr>
              <a:t>Damen. (2012). Classical Drama and Society. Retrieved August 15, 2017, from http://www.usu.edu/markdamen/ClasDram/chapters/011intro.htm</a:t>
            </a:r>
          </a:p>
          <a:p>
            <a:pPr marL="0" indent="0">
              <a:buNone/>
            </a:pPr>
            <a:endParaRPr lang="en-US" dirty="0">
              <a:solidFill>
                <a:schemeClr val="bg1"/>
              </a:solidFill>
            </a:endParaRPr>
          </a:p>
          <a:p>
            <a:pPr marL="0" indent="0">
              <a:buNone/>
            </a:pPr>
            <a:r>
              <a:rPr lang="en-US" dirty="0" err="1">
                <a:solidFill>
                  <a:schemeClr val="bg1"/>
                </a:solidFill>
              </a:rPr>
              <a:t>Kantilaftis</a:t>
            </a:r>
            <a:r>
              <a:rPr lang="en-US" dirty="0">
                <a:solidFill>
                  <a:schemeClr val="bg1"/>
                </a:solidFill>
              </a:rPr>
              <a:t>, H. (2015, November 24). Deeper Into The Method: 5 Contemporary Actors That Took Method Acting To The Limit. Retrieved August 15, 2018, from https://www.nyfa.edu/student-resources/deeper-into-the-method-5-contemporary-actors-that-took-method-acting-to-the-limit/  </a:t>
            </a:r>
          </a:p>
          <a:p>
            <a:pPr marL="0" indent="0">
              <a:buNone/>
            </a:pPr>
            <a:endParaRPr lang="en-US" dirty="0">
              <a:solidFill>
                <a:schemeClr val="bg1"/>
              </a:solidFill>
            </a:endParaRPr>
          </a:p>
          <a:p>
            <a:pPr marL="0" indent="0">
              <a:buNone/>
            </a:pPr>
            <a:r>
              <a:rPr lang="en-US" dirty="0">
                <a:solidFill>
                  <a:schemeClr val="bg1"/>
                </a:solidFill>
              </a:rPr>
              <a:t>Mansfield University Office of Public Relations and Marketing. (</a:t>
            </a:r>
            <a:r>
              <a:rPr lang="en-US" dirty="0" err="1">
                <a:solidFill>
                  <a:schemeClr val="bg1"/>
                </a:solidFill>
              </a:rPr>
              <a:t>n.d.</a:t>
            </a:r>
            <a:r>
              <a:rPr lang="en-US" dirty="0">
                <a:solidFill>
                  <a:schemeClr val="bg1"/>
                </a:solidFill>
              </a:rPr>
              <a:t>). Opera &amp; Musical Theatre. Retrieved August 15, 2018, from https://www.mansfield.edu/theatre/ </a:t>
            </a:r>
          </a:p>
        </p:txBody>
      </p:sp>
    </p:spTree>
    <p:extLst>
      <p:ext uri="{BB962C8B-B14F-4D97-AF65-F5344CB8AC3E}">
        <p14:creationId xmlns:p14="http://schemas.microsoft.com/office/powerpoint/2010/main" val="79020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MS Gothic" panose="020B0609070205080204" pitchFamily="49" charset="-128"/>
                <a:ea typeface="MS Gothic" panose="020B0609070205080204" pitchFamily="49" charset="-128"/>
              </a:rPr>
              <a:t>What is a theater?</a:t>
            </a:r>
          </a:p>
        </p:txBody>
      </p:sp>
      <p:sp>
        <p:nvSpPr>
          <p:cNvPr id="3" name="Content Placeholder 2"/>
          <p:cNvSpPr>
            <a:spLocks noGrp="1"/>
          </p:cNvSpPr>
          <p:nvPr>
            <p:ph idx="1"/>
          </p:nvPr>
        </p:nvSpPr>
        <p:spPr/>
        <p:txBody>
          <a:bodyPr>
            <a:normAutofit/>
          </a:bodyPr>
          <a:lstStyle/>
          <a:p>
            <a:r>
              <a:rPr lang="en-US" sz="2800" dirty="0">
                <a:solidFill>
                  <a:schemeClr val="bg1"/>
                </a:solidFill>
              </a:rPr>
              <a:t>The architecture of the theater has evolved greatly over time beginning with Classical theatre.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84755"/>
            <a:ext cx="2743200" cy="3030245"/>
          </a:xfrm>
          <a:prstGeom prst="rect">
            <a:avLst/>
          </a:prstGeom>
        </p:spPr>
      </p:pic>
      <p:sp>
        <p:nvSpPr>
          <p:cNvPr id="5" name="TextBox 4"/>
          <p:cNvSpPr txBox="1"/>
          <p:nvPr/>
        </p:nvSpPr>
        <p:spPr>
          <a:xfrm>
            <a:off x="420210" y="5728317"/>
            <a:ext cx="2895600" cy="900246"/>
          </a:xfrm>
          <a:prstGeom prst="rect">
            <a:avLst/>
          </a:prstGeom>
          <a:noFill/>
        </p:spPr>
        <p:txBody>
          <a:bodyPr wrap="square" rtlCol="0">
            <a:spAutoFit/>
          </a:bodyPr>
          <a:lstStyle/>
          <a:p>
            <a:r>
              <a:rPr lang="en-US" sz="1050" dirty="0">
                <a:solidFill>
                  <a:schemeClr val="bg1"/>
                </a:solidFill>
              </a:rPr>
              <a:t>The Ancient Theatre of Epidaurus is situated within the archaeological site of the Sanctuary of </a:t>
            </a:r>
            <a:r>
              <a:rPr lang="en-US" sz="1050" dirty="0" err="1">
                <a:solidFill>
                  <a:schemeClr val="bg1"/>
                </a:solidFill>
              </a:rPr>
              <a:t>Asklepios</a:t>
            </a:r>
            <a:r>
              <a:rPr lang="en-US" sz="1050" dirty="0">
                <a:solidFill>
                  <a:schemeClr val="bg1"/>
                </a:solidFill>
              </a:rPr>
              <a:t>, in the Argolis prefecture of the Peloponnese. It is a half-hour drive from </a:t>
            </a:r>
            <a:r>
              <a:rPr lang="en-US" sz="1050" dirty="0" err="1">
                <a:solidFill>
                  <a:schemeClr val="bg1"/>
                </a:solidFill>
              </a:rPr>
              <a:t>Nafplio</a:t>
            </a:r>
            <a:r>
              <a:rPr lang="en-US" sz="1050" dirty="0">
                <a:solidFill>
                  <a:schemeClr val="bg1"/>
                </a:solidFill>
              </a:rPr>
              <a:t> and approximately two hours from Athens.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667000"/>
            <a:ext cx="2590799" cy="3030245"/>
          </a:xfrm>
          <a:prstGeom prst="rect">
            <a:avLst/>
          </a:prstGeom>
        </p:spPr>
      </p:pic>
      <p:sp>
        <p:nvSpPr>
          <p:cNvPr id="7" name="TextBox 6"/>
          <p:cNvSpPr txBox="1"/>
          <p:nvPr/>
        </p:nvSpPr>
        <p:spPr>
          <a:xfrm>
            <a:off x="3429001" y="5791200"/>
            <a:ext cx="2895600" cy="577081"/>
          </a:xfrm>
          <a:prstGeom prst="rect">
            <a:avLst/>
          </a:prstGeom>
          <a:noFill/>
        </p:spPr>
        <p:txBody>
          <a:bodyPr wrap="square" rtlCol="0">
            <a:spAutoFit/>
          </a:bodyPr>
          <a:lstStyle/>
          <a:p>
            <a:r>
              <a:rPr lang="en-US" sz="1050" dirty="0">
                <a:solidFill>
                  <a:schemeClr val="bg1"/>
                </a:solidFill>
              </a:rPr>
              <a:t>The Globe Theatre is a famous London theatre in which after 1599 the plays of William Shakespeare were performed.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203" y="2667000"/>
            <a:ext cx="2628898" cy="2571565"/>
          </a:xfrm>
          <a:prstGeom prst="rect">
            <a:avLst/>
          </a:prstGeom>
        </p:spPr>
      </p:pic>
      <p:sp>
        <p:nvSpPr>
          <p:cNvPr id="12" name="TextBox 11"/>
          <p:cNvSpPr txBox="1"/>
          <p:nvPr/>
        </p:nvSpPr>
        <p:spPr>
          <a:xfrm>
            <a:off x="6178673" y="5268157"/>
            <a:ext cx="2895600" cy="1485022"/>
          </a:xfrm>
          <a:prstGeom prst="rect">
            <a:avLst/>
          </a:prstGeom>
          <a:noFill/>
        </p:spPr>
        <p:txBody>
          <a:bodyPr wrap="square" rtlCol="0">
            <a:spAutoFit/>
          </a:bodyPr>
          <a:lstStyle/>
          <a:p>
            <a:r>
              <a:rPr lang="en-US" sz="1000" dirty="0">
                <a:solidFill>
                  <a:schemeClr val="bg1"/>
                </a:solidFill>
              </a:rPr>
              <a:t>The State Opera, is an opera house in Prague, Czech Republic. It is part of the National Theatre of the Czech Republic, founded by Ministry of Culture of the Czech Republic in 1992. The theatre itself originally opened in 1888 as the New German Theatre and from 1949 to 1989 it was known as the Smetana Theatre. More recently it was renamed the Prague State Opera. Currently it is home to approximately 300 performances a year</a:t>
            </a:r>
            <a:r>
              <a:rPr lang="en-US" sz="1050" dirty="0">
                <a:solidFill>
                  <a:schemeClr val="bg1"/>
                </a:solidFill>
              </a:rPr>
              <a:t>. </a:t>
            </a:r>
          </a:p>
        </p:txBody>
      </p:sp>
    </p:spTree>
    <p:extLst>
      <p:ext uri="{BB962C8B-B14F-4D97-AF65-F5344CB8AC3E}">
        <p14:creationId xmlns:p14="http://schemas.microsoft.com/office/powerpoint/2010/main" val="191048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80"/>
                </a:solidFill>
                <a:latin typeface="Informal Roman" panose="030604020304060B0204" pitchFamily="66" charset="0"/>
              </a:rPr>
              <a:t>What is the difference between theatre and drama?</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Theatre is the place of performance, such as the Richards Center of the Arts here in Palm Springs, or the performance of a theatrical work, such as the 2018 Broadway musical: </a:t>
            </a:r>
            <a:r>
              <a:rPr lang="en-US" i="1" dirty="0">
                <a:solidFill>
                  <a:schemeClr val="bg1"/>
                </a:solidFill>
              </a:rPr>
              <a:t>Mean Girls</a:t>
            </a:r>
            <a:r>
              <a:rPr lang="en-US" dirty="0">
                <a:solidFill>
                  <a:schemeClr val="bg1"/>
                </a:solidFill>
              </a:rPr>
              <a:t>. </a:t>
            </a:r>
          </a:p>
          <a:p>
            <a:endParaRPr lang="en-US" dirty="0">
              <a:solidFill>
                <a:schemeClr val="bg1"/>
              </a:solidFill>
            </a:endParaRPr>
          </a:p>
          <a:p>
            <a:r>
              <a:rPr lang="en-US" dirty="0">
                <a:solidFill>
                  <a:schemeClr val="bg1"/>
                </a:solidFill>
              </a:rPr>
              <a:t>A performance, according to Robert Cohen, is "an action, or series of actions, taken for the benefit of someone else. We call that 'someone else' the audience.”</a:t>
            </a:r>
          </a:p>
          <a:p>
            <a:pPr lvl="1"/>
            <a:r>
              <a:rPr lang="en-US" dirty="0">
                <a:solidFill>
                  <a:schemeClr val="bg1"/>
                </a:solidFill>
              </a:rPr>
              <a:t>Robert Cohen is an American university professor, theatre director, playwright, and drama critic. </a:t>
            </a:r>
          </a:p>
          <a:p>
            <a:pPr lvl="1"/>
            <a:r>
              <a:rPr lang="en-US" dirty="0">
                <a:solidFill>
                  <a:schemeClr val="bg1"/>
                </a:solidFill>
              </a:rPr>
              <a:t>He defines the theatre as "the live performance...of a scripted and rehearsed event.” </a:t>
            </a:r>
          </a:p>
          <a:p>
            <a:r>
              <a:rPr lang="en-US" dirty="0">
                <a:solidFill>
                  <a:schemeClr val="bg1"/>
                </a:solidFill>
              </a:rPr>
              <a:t>Obviously the three key words are: </a:t>
            </a:r>
          </a:p>
          <a:p>
            <a:pPr lvl="1"/>
            <a:r>
              <a:rPr lang="en-US" dirty="0">
                <a:solidFill>
                  <a:schemeClr val="bg1"/>
                </a:solidFill>
              </a:rPr>
              <a:t>Live</a:t>
            </a:r>
          </a:p>
          <a:p>
            <a:pPr lvl="1"/>
            <a:r>
              <a:rPr lang="en-US" dirty="0">
                <a:solidFill>
                  <a:schemeClr val="bg1"/>
                </a:solidFill>
              </a:rPr>
              <a:t>Performance</a:t>
            </a:r>
          </a:p>
          <a:p>
            <a:pPr lvl="1"/>
            <a:r>
              <a:rPr lang="en-US" dirty="0">
                <a:solidFill>
                  <a:schemeClr val="bg1"/>
                </a:solidFill>
              </a:rPr>
              <a:t>Scripted </a:t>
            </a:r>
          </a:p>
          <a:p>
            <a:pPr lvl="2"/>
            <a:r>
              <a:rPr lang="en-US" dirty="0">
                <a:solidFill>
                  <a:schemeClr val="bg1"/>
                </a:solidFill>
              </a:rPr>
              <a:t>Scripted means the work is repeatable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8" y="4343400"/>
            <a:ext cx="2276223" cy="2379484"/>
          </a:xfrm>
          <a:prstGeom prst="ellipse">
            <a:avLst/>
          </a:prstGeom>
          <a:ln>
            <a:noFill/>
          </a:ln>
          <a:effectLst>
            <a:softEdge rad="112500"/>
          </a:effectLst>
        </p:spPr>
      </p:pic>
      <p:sp>
        <p:nvSpPr>
          <p:cNvPr id="5" name="TextBox 4"/>
          <p:cNvSpPr txBox="1"/>
          <p:nvPr/>
        </p:nvSpPr>
        <p:spPr>
          <a:xfrm>
            <a:off x="7315200" y="5029200"/>
            <a:ext cx="1524578" cy="369332"/>
          </a:xfrm>
          <a:prstGeom prst="rect">
            <a:avLst/>
          </a:prstGeom>
          <a:noFill/>
        </p:spPr>
        <p:txBody>
          <a:bodyPr wrap="square" rtlCol="0">
            <a:spAutoFit/>
          </a:bodyPr>
          <a:lstStyle/>
          <a:p>
            <a:r>
              <a:rPr lang="en-US" dirty="0">
                <a:solidFill>
                  <a:schemeClr val="bg1"/>
                </a:solidFill>
              </a:rPr>
              <a:t>Robert Cohen</a:t>
            </a:r>
          </a:p>
        </p:txBody>
      </p:sp>
      <p:sp>
        <p:nvSpPr>
          <p:cNvPr id="7" name="Bent Arrow 6"/>
          <p:cNvSpPr/>
          <p:nvPr/>
        </p:nvSpPr>
        <p:spPr>
          <a:xfrm flipH="1" flipV="1">
            <a:off x="7381621" y="5398532"/>
            <a:ext cx="619668"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590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80"/>
                </a:solidFill>
                <a:latin typeface="Informal Roman" panose="030604020304060B0204" pitchFamily="66" charset="0"/>
              </a:rPr>
              <a:t>What is the difference between theatre and drama?</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Drama is the script or the text of a play. As one writer put it: "drama is on the page and theatre is on the stage." </a:t>
            </a:r>
          </a:p>
          <a:p>
            <a:pPr marL="0" indent="0">
              <a:buNone/>
            </a:pPr>
            <a:endParaRPr lang="en-US" dirty="0">
              <a:solidFill>
                <a:schemeClr val="bg1"/>
              </a:solidFill>
            </a:endParaRPr>
          </a:p>
          <a:p>
            <a:r>
              <a:rPr lang="en-US" dirty="0">
                <a:solidFill>
                  <a:schemeClr val="bg1"/>
                </a:solidFill>
              </a:rPr>
              <a:t>The original source language of these two terms, drama and theatre is Greek.</a:t>
            </a:r>
          </a:p>
          <a:p>
            <a:endParaRPr lang="en-US" dirty="0">
              <a:solidFill>
                <a:schemeClr val="bg1"/>
              </a:solidFill>
            </a:endParaRPr>
          </a:p>
          <a:p>
            <a:r>
              <a:rPr lang="en-US" dirty="0">
                <a:solidFill>
                  <a:schemeClr val="bg1"/>
                </a:solidFill>
              </a:rPr>
              <a:t>A rough English translation: </a:t>
            </a:r>
          </a:p>
          <a:p>
            <a:pPr lvl="1"/>
            <a:r>
              <a:rPr lang="en-US" dirty="0">
                <a:solidFill>
                  <a:schemeClr val="bg1"/>
                </a:solidFill>
              </a:rPr>
              <a:t>Theatre: To see</a:t>
            </a:r>
          </a:p>
          <a:p>
            <a:pPr lvl="1"/>
            <a:r>
              <a:rPr lang="en-US" dirty="0">
                <a:solidFill>
                  <a:schemeClr val="bg1"/>
                </a:solidFill>
              </a:rPr>
              <a:t>Drama: To do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962400"/>
            <a:ext cx="2857500" cy="2495550"/>
          </a:xfrm>
          <a:prstGeom prst="rect">
            <a:avLst/>
          </a:prstGeom>
        </p:spPr>
      </p:pic>
    </p:spTree>
    <p:extLst>
      <p:ext uri="{BB962C8B-B14F-4D97-AF65-F5344CB8AC3E}">
        <p14:creationId xmlns:p14="http://schemas.microsoft.com/office/powerpoint/2010/main" val="52808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6699"/>
                </a:solidFill>
                <a:latin typeface="Ravie" panose="04040805050809020602" pitchFamily="82" charset="0"/>
              </a:rPr>
              <a:t>Recap of Aristotle’s Ideas</a:t>
            </a:r>
          </a:p>
        </p:txBody>
      </p:sp>
      <p:sp>
        <p:nvSpPr>
          <p:cNvPr id="3" name="Content Placeholder 2"/>
          <p:cNvSpPr>
            <a:spLocks noGrp="1"/>
          </p:cNvSpPr>
          <p:nvPr>
            <p:ph idx="1"/>
          </p:nvPr>
        </p:nvSpPr>
        <p:spPr/>
        <p:txBody>
          <a:bodyPr>
            <a:normAutofit fontScale="85000" lnSpcReduction="20000"/>
          </a:bodyPr>
          <a:lstStyle/>
          <a:p>
            <a:r>
              <a:rPr lang="en-US" dirty="0">
                <a:solidFill>
                  <a:srgbClr val="FFFF99"/>
                </a:solidFill>
              </a:rPr>
              <a:t>Aristotle (384-322 BCE) was a Greek critic who in </a:t>
            </a:r>
            <a:r>
              <a:rPr lang="en-US" i="1" dirty="0">
                <a:solidFill>
                  <a:srgbClr val="FFFF99"/>
                </a:solidFill>
              </a:rPr>
              <a:t>The Poetics </a:t>
            </a:r>
            <a:r>
              <a:rPr lang="en-US" dirty="0">
                <a:solidFill>
                  <a:schemeClr val="bg1"/>
                </a:solidFill>
              </a:rPr>
              <a:t>(335 BCE), outlines the beginnings of drama</a:t>
            </a:r>
          </a:p>
          <a:p>
            <a:r>
              <a:rPr lang="en-US" dirty="0">
                <a:solidFill>
                  <a:schemeClr val="bg1"/>
                </a:solidFill>
              </a:rPr>
              <a:t>Aristotle develops a structured approach to dramatic analysis and presents a definition of drama. </a:t>
            </a:r>
          </a:p>
          <a:p>
            <a:pPr marL="0" indent="0">
              <a:buNone/>
            </a:pPr>
            <a:endParaRPr lang="en-US" dirty="0">
              <a:solidFill>
                <a:schemeClr val="bg1"/>
              </a:solidFill>
            </a:endParaRPr>
          </a:p>
          <a:p>
            <a:r>
              <a:rPr lang="en-US" dirty="0">
                <a:solidFill>
                  <a:schemeClr val="bg1"/>
                </a:solidFill>
              </a:rPr>
              <a:t>What is his definition of drama? </a:t>
            </a:r>
          </a:p>
          <a:p>
            <a:pPr lvl="1"/>
            <a:r>
              <a:rPr lang="en-US" dirty="0">
                <a:solidFill>
                  <a:schemeClr val="bg1"/>
                </a:solidFill>
              </a:rPr>
              <a:t>     Drama is "an imitation of men in action." </a:t>
            </a:r>
          </a:p>
          <a:p>
            <a:pPr lvl="1"/>
            <a:r>
              <a:rPr lang="en-US" dirty="0">
                <a:solidFill>
                  <a:schemeClr val="bg1"/>
                </a:solidFill>
              </a:rPr>
              <a:t>Three key words:</a:t>
            </a:r>
          </a:p>
          <a:p>
            <a:pPr lvl="2"/>
            <a:r>
              <a:rPr lang="en-US" dirty="0">
                <a:solidFill>
                  <a:schemeClr val="bg1"/>
                </a:solidFill>
              </a:rPr>
              <a:t>Imitation: It's not real, it's make believe. </a:t>
            </a:r>
          </a:p>
          <a:p>
            <a:pPr lvl="2"/>
            <a:r>
              <a:rPr lang="en-US" dirty="0">
                <a:solidFill>
                  <a:schemeClr val="bg1"/>
                </a:solidFill>
              </a:rPr>
              <a:t>Men: Drama deals with people, men and women. </a:t>
            </a:r>
          </a:p>
          <a:p>
            <a:pPr lvl="2"/>
            <a:r>
              <a:rPr lang="en-US" dirty="0">
                <a:solidFill>
                  <a:schemeClr val="bg1"/>
                </a:solidFill>
              </a:rPr>
              <a:t>Action: Something happens. There is movement; a beginning, middle and an end. </a:t>
            </a:r>
          </a:p>
          <a:p>
            <a:endParaRPr lang="en-US" dirty="0">
              <a:solidFill>
                <a:schemeClr val="bg1"/>
              </a:solidFill>
            </a:endParaRPr>
          </a:p>
        </p:txBody>
      </p:sp>
    </p:spTree>
    <p:extLst>
      <p:ext uri="{BB962C8B-B14F-4D97-AF65-F5344CB8AC3E}">
        <p14:creationId xmlns:p14="http://schemas.microsoft.com/office/powerpoint/2010/main" val="297560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4751" y="448253"/>
            <a:ext cx="7890527" cy="1325563"/>
          </a:xfrm>
        </p:spPr>
        <p:txBody>
          <a:bodyPr>
            <a:normAutofit/>
          </a:bodyPr>
          <a:lstStyle/>
          <a:p>
            <a:pPr>
              <a:lnSpc>
                <a:spcPct val="90000"/>
              </a:lnSpc>
            </a:pPr>
            <a:r>
              <a:rPr lang="en-US" dirty="0">
                <a:solidFill>
                  <a:srgbClr val="92D050"/>
                </a:solidFill>
                <a:latin typeface="Kristen ITC" panose="03050502040202030202" pitchFamily="66" charset="0"/>
              </a:rPr>
              <a:t>Recap on the meaning of the word Theatre</a:t>
            </a:r>
          </a:p>
        </p:txBody>
      </p:sp>
      <p:sp>
        <p:nvSpPr>
          <p:cNvPr id="3" name="Content Placeholder 2"/>
          <p:cNvSpPr>
            <a:spLocks noGrp="1"/>
          </p:cNvSpPr>
          <p:nvPr>
            <p:ph idx="1"/>
          </p:nvPr>
        </p:nvSpPr>
        <p:spPr>
          <a:xfrm>
            <a:off x="628650" y="2191807"/>
            <a:ext cx="3702050" cy="3985155"/>
          </a:xfrm>
        </p:spPr>
        <p:txBody>
          <a:bodyPr>
            <a:normAutofit lnSpcReduction="10000"/>
          </a:bodyPr>
          <a:lstStyle/>
          <a:p>
            <a:pPr>
              <a:lnSpc>
                <a:spcPct val="90000"/>
              </a:lnSpc>
            </a:pPr>
            <a:r>
              <a:rPr lang="en-US" sz="1600" b="1" dirty="0"/>
              <a:t>We now know that the word "theatre" derives from the ancient Greek word, theatron meaning literally "an instrument for (-</a:t>
            </a:r>
            <a:r>
              <a:rPr lang="en-US" sz="1600" b="1" dirty="0" err="1"/>
              <a:t>tron</a:t>
            </a:r>
            <a:r>
              <a:rPr lang="en-US" sz="1600" b="1" dirty="0"/>
              <a:t>) viewing (</a:t>
            </a:r>
            <a:r>
              <a:rPr lang="en-US" sz="1600" b="1" dirty="0" err="1"/>
              <a:t>thea</a:t>
            </a:r>
            <a:r>
              <a:rPr lang="en-US" sz="1600" b="1" dirty="0"/>
              <a:t>-)," which is problematical in and of itself. </a:t>
            </a:r>
          </a:p>
          <a:p>
            <a:pPr>
              <a:lnSpc>
                <a:spcPct val="90000"/>
              </a:lnSpc>
            </a:pPr>
            <a:r>
              <a:rPr lang="en-US" sz="1600" b="1" dirty="0"/>
              <a:t>By this definition, a theatron refers to only the audience's part of the theatre, where the seats are, the actual "instrument for viewing," that is, the place from which the viewers watched the drama. </a:t>
            </a:r>
          </a:p>
          <a:p>
            <a:pPr>
              <a:lnSpc>
                <a:spcPct val="90000"/>
              </a:lnSpc>
            </a:pPr>
            <a:r>
              <a:rPr lang="en-US" sz="1600" b="1" dirty="0"/>
              <a:t>That discounts the other parts of the Greek theatre where the performance, for the most part, takes place: the orchestra (dancing area), the skene (the tent behind the stage), and the parodoi (the side entrances into the orchestra). </a:t>
            </a:r>
          </a:p>
          <a:p>
            <a:pPr marL="0" indent="0">
              <a:lnSpc>
                <a:spcPct val="90000"/>
              </a:lnSpc>
              <a:buNone/>
            </a:pPr>
            <a:endParaRPr lang="en-US" sz="1400" dirty="0"/>
          </a:p>
        </p:txBody>
      </p:sp>
      <p:pic>
        <p:nvPicPr>
          <p:cNvPr id="5" name="Picture 4" descr="Chart, diagram&#10;&#10;Description automatically generated">
            <a:extLst>
              <a:ext uri="{FF2B5EF4-FFF2-40B4-BE49-F238E27FC236}">
                <a16:creationId xmlns:a16="http://schemas.microsoft.com/office/drawing/2014/main" id="{B5025BB6-7B7C-4924-BE2C-1B6AF9B26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00" y="2104879"/>
            <a:ext cx="4026765" cy="4361393"/>
          </a:xfrm>
          <a:prstGeom prst="rect">
            <a:avLst/>
          </a:prstGeom>
        </p:spPr>
      </p:pic>
    </p:spTree>
    <p:extLst>
      <p:ext uri="{BB962C8B-B14F-4D97-AF65-F5344CB8AC3E}">
        <p14:creationId xmlns:p14="http://schemas.microsoft.com/office/powerpoint/2010/main" val="381776844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2D050"/>
                </a:solidFill>
                <a:latin typeface="Kristen ITC" panose="03050502040202030202" pitchFamily="66" charset="0"/>
              </a:rPr>
              <a:t>Recap on the meaning of the word Theatre</a:t>
            </a:r>
          </a:p>
        </p:txBody>
      </p:sp>
      <p:sp>
        <p:nvSpPr>
          <p:cNvPr id="3" name="Content Placeholder 2"/>
          <p:cNvSpPr>
            <a:spLocks noGrp="1"/>
          </p:cNvSpPr>
          <p:nvPr>
            <p:ph idx="1"/>
          </p:nvPr>
        </p:nvSpPr>
        <p:spPr/>
        <p:txBody>
          <a:bodyPr>
            <a:noAutofit/>
          </a:bodyPr>
          <a:lstStyle/>
          <a:p>
            <a:r>
              <a:rPr lang="en-US" sz="1600" dirty="0">
                <a:solidFill>
                  <a:schemeClr val="bg1"/>
                </a:solidFill>
              </a:rPr>
              <a:t>Thus, theatron is too narrow a term to help us much in defining "theatre." After all, does theatre even require a specific "instrument for viewing?" </a:t>
            </a:r>
          </a:p>
          <a:p>
            <a:pPr lvl="1"/>
            <a:r>
              <a:rPr lang="en-US" sz="1400" dirty="0">
                <a:solidFill>
                  <a:schemeClr val="bg1"/>
                </a:solidFill>
              </a:rPr>
              <a:t>Street theatre, by definition, does not have a theatron, but few would say it is not theatre. </a:t>
            </a:r>
          </a:p>
          <a:p>
            <a:endParaRPr lang="en-US" sz="1600" dirty="0">
              <a:solidFill>
                <a:schemeClr val="bg1"/>
              </a:solidFill>
            </a:endParaRPr>
          </a:p>
          <a:p>
            <a:r>
              <a:rPr lang="en-US" sz="1600" dirty="0">
                <a:solidFill>
                  <a:schemeClr val="bg1"/>
                </a:solidFill>
              </a:rPr>
              <a:t>So, "theatre" is, in fact, harder to define. In reality, theatre offers a very wide range of possibilities in both theory and reality.</a:t>
            </a:r>
          </a:p>
          <a:p>
            <a:pPr marL="0" indent="0">
              <a:buNone/>
            </a:pPr>
            <a:r>
              <a:rPr lang="en-US" sz="1600" dirty="0">
                <a:solidFill>
                  <a:schemeClr val="bg1"/>
                </a:solidFill>
              </a:rPr>
              <a:t> </a:t>
            </a:r>
          </a:p>
          <a:p>
            <a:r>
              <a:rPr lang="en-US" sz="1600" dirty="0">
                <a:solidFill>
                  <a:schemeClr val="bg1"/>
                </a:solidFill>
              </a:rPr>
              <a:t>The American composer John Cage said that "theatre takes place all the time wherever one is." </a:t>
            </a:r>
          </a:p>
          <a:p>
            <a:pPr marL="0" indent="0">
              <a:buNone/>
            </a:pPr>
            <a:endParaRPr lang="en-US" sz="1600" dirty="0">
              <a:solidFill>
                <a:schemeClr val="bg1"/>
              </a:solidFill>
            </a:endParaRPr>
          </a:p>
          <a:p>
            <a:r>
              <a:rPr lang="en-US" sz="1600" dirty="0">
                <a:solidFill>
                  <a:schemeClr val="bg1"/>
                </a:solidFill>
              </a:rPr>
              <a:t>The critic Bernard Beckerman claimed that theatre happens whenever "one or more human beings, isolated in time and/or space, present themselves to another or others..." </a:t>
            </a:r>
          </a:p>
          <a:p>
            <a:pPr marL="0" indent="0">
              <a:buNone/>
            </a:pPr>
            <a:endParaRPr lang="en-US" sz="1600" dirty="0">
              <a:solidFill>
                <a:schemeClr val="bg1"/>
              </a:solidFill>
            </a:endParaRPr>
          </a:p>
          <a:p>
            <a:r>
              <a:rPr lang="en-US" sz="1600" dirty="0">
                <a:solidFill>
                  <a:schemeClr val="bg1"/>
                </a:solidFill>
              </a:rPr>
              <a:t>Neither constitutes a very restrictive definition. When it is not possible to tell theatre from a lecture, a tennis match, or astronauts on the moon, the search for a definitive definition is not over. </a:t>
            </a:r>
          </a:p>
        </p:txBody>
      </p:sp>
    </p:spTree>
    <p:extLst>
      <p:ext uri="{BB962C8B-B14F-4D97-AF65-F5344CB8AC3E}">
        <p14:creationId xmlns:p14="http://schemas.microsoft.com/office/powerpoint/2010/main" val="79810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2D050"/>
                </a:solidFill>
                <a:latin typeface="Kristen ITC" panose="03050502040202030202" pitchFamily="66" charset="0"/>
              </a:rPr>
              <a:t>Recap on the meaning of the word Theatre</a:t>
            </a:r>
          </a:p>
        </p:txBody>
      </p:sp>
      <p:sp>
        <p:nvSpPr>
          <p:cNvPr id="3" name="Content Placeholder 2"/>
          <p:cNvSpPr>
            <a:spLocks noGrp="1"/>
          </p:cNvSpPr>
          <p:nvPr>
            <p:ph idx="1"/>
          </p:nvPr>
        </p:nvSpPr>
        <p:spPr/>
        <p:txBody>
          <a:bodyPr>
            <a:noAutofit/>
          </a:bodyPr>
          <a:lstStyle/>
          <a:p>
            <a:r>
              <a:rPr lang="en-US" sz="2000" dirty="0">
                <a:solidFill>
                  <a:schemeClr val="bg1"/>
                </a:solidFill>
              </a:rPr>
              <a:t>One modern theatre historian, Patti Gillespie, has referred to theatre as "performances by living actors that take place in the presence of living audiences," which is at least a more concrete definition. But it really only substitutes one abstract (theatre) for another (performance), which leaves open the question of what "performance" is. </a:t>
            </a:r>
          </a:p>
          <a:p>
            <a:r>
              <a:rPr lang="en-US" sz="2000" dirty="0">
                <a:solidFill>
                  <a:schemeClr val="bg1"/>
                </a:solidFill>
              </a:rPr>
              <a:t>The great theatre historian of the late twentieth century, Oscar Brockett, focused his studies in theatre history on theatre as an institution, or, as he puts it, an "autonomous activity" as opposed to merely "theatrical" elements in society at large. </a:t>
            </a:r>
          </a:p>
          <a:p>
            <a:r>
              <a:rPr lang="en-US" sz="2000" dirty="0">
                <a:solidFill>
                  <a:schemeClr val="bg1"/>
                </a:solidFill>
              </a:rPr>
              <a:t>But that assumes a society has some general recognition of theatre as a distinct art form and, inevitably, that means it must also have a representative word or way of referring to that institution, some sort of equivalent to our term "theatre." </a:t>
            </a:r>
          </a:p>
          <a:p>
            <a:r>
              <a:rPr lang="en-US" sz="2000" dirty="0">
                <a:solidFill>
                  <a:schemeClr val="bg1"/>
                </a:solidFill>
              </a:rPr>
              <a:t>And such a definition is circular: "theatre" is what a society calls "theatre.“</a:t>
            </a:r>
          </a:p>
        </p:txBody>
      </p:sp>
    </p:spTree>
    <p:extLst>
      <p:ext uri="{BB962C8B-B14F-4D97-AF65-F5344CB8AC3E}">
        <p14:creationId xmlns:p14="http://schemas.microsoft.com/office/powerpoint/2010/main" val="16444681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3081</Words>
  <Application>Microsoft Office PowerPoint</Application>
  <PresentationFormat>On-screen Show (4:3)</PresentationFormat>
  <Paragraphs>173</Paragraphs>
  <Slides>28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MS Gothic</vt:lpstr>
      <vt:lpstr>Arial</vt:lpstr>
      <vt:lpstr>Calibri</vt:lpstr>
      <vt:lpstr>Curlz MT</vt:lpstr>
      <vt:lpstr>Georgia Pro Cond Black</vt:lpstr>
      <vt:lpstr>Gigi</vt:lpstr>
      <vt:lpstr>Informal Roman</vt:lpstr>
      <vt:lpstr>Kristen ITC</vt:lpstr>
      <vt:lpstr>Matura MT Script Capitals</vt:lpstr>
      <vt:lpstr>Ravie</vt:lpstr>
      <vt:lpstr>Rockwell Condensed</vt:lpstr>
      <vt:lpstr>1_Office Theme</vt:lpstr>
      <vt:lpstr>What is theatre? (Part 4)</vt:lpstr>
      <vt:lpstr>How have people from the past viewed theatre?</vt:lpstr>
      <vt:lpstr>What is a theater?</vt:lpstr>
      <vt:lpstr>What is the difference between theatre and drama?</vt:lpstr>
      <vt:lpstr>What is the difference between theatre and drama?</vt:lpstr>
      <vt:lpstr>Recap of Aristotle’s Ideas</vt:lpstr>
      <vt:lpstr>Recap on the meaning of the word Theatre</vt:lpstr>
      <vt:lpstr>Recap on the meaning of the word Theatre</vt:lpstr>
      <vt:lpstr>Recap on the meaning of the word Theatre</vt:lpstr>
      <vt:lpstr>Recap on the meaning of the word Theatre</vt:lpstr>
      <vt:lpstr>Recap on the meaning of the word Theatre</vt:lpstr>
      <vt:lpstr>Recap on the meaning of the word Theatre</vt:lpstr>
      <vt:lpstr>Defining "Theatre History" </vt:lpstr>
      <vt:lpstr>Defining "Theatre History" </vt:lpstr>
      <vt:lpstr>Defining "Theatre History" </vt:lpstr>
      <vt:lpstr>What are the six major elements of theatre?</vt:lpstr>
      <vt:lpstr>Top Ten Reasons Why Theatre is Still Important in the Twenty-First Century</vt:lpstr>
      <vt:lpstr>Top Ten Reasons Why Theatre is Still Important in the Twenty-First Century</vt:lpstr>
      <vt:lpstr>Top Ten Reasons Why Theatre is Still Important in the Twenty-First Century</vt:lpstr>
      <vt:lpstr>Top Ten Reasons Why Theatre is Still Important in the Twenty-First Century</vt:lpstr>
      <vt:lpstr>Top Ten Reasons Why Theatre is Still Important in the Twenty-First Century</vt:lpstr>
      <vt:lpstr>Top Ten Reasons Why Theatre is Still Important in the Twenty-First Century</vt:lpstr>
      <vt:lpstr>Top Ten Reasons Why Theatre is Still Important in the Twenty-First Century</vt:lpstr>
      <vt:lpstr>Top Ten Reasons Why Theatre is Still Important in the Twenty-First Century</vt:lpstr>
      <vt:lpstr>Top Ten Reasons Why Theatre is Still Important in the Twenty-First Century</vt:lpstr>
      <vt:lpstr>Top Ten Reasons Why Theatre is Still Important in the Twenty-First Century</vt:lpstr>
      <vt:lpstr>Why is learning about theatre important?</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theatre? (Part 4)</dc:title>
  <dc:creator>Sawyer, Allyson (asawyer@psusd.us)</dc:creator>
  <cp:lastModifiedBy>Boylan, Allyson (aboylan@psusd.us)</cp:lastModifiedBy>
  <cp:revision>47</cp:revision>
  <dcterms:created xsi:type="dcterms:W3CDTF">2017-08-14T22:31:46Z</dcterms:created>
  <dcterms:modified xsi:type="dcterms:W3CDTF">2022-08-18T21:27:12Z</dcterms:modified>
</cp:coreProperties>
</file>